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sldIdLst>
    <p:sldId id="256" r:id="rId2"/>
    <p:sldId id="293" r:id="rId3"/>
    <p:sldId id="315" r:id="rId4"/>
    <p:sldId id="296" r:id="rId5"/>
    <p:sldId id="312" r:id="rId6"/>
    <p:sldId id="295" r:id="rId7"/>
    <p:sldId id="311" r:id="rId8"/>
    <p:sldId id="300" r:id="rId9"/>
    <p:sldId id="313" r:id="rId10"/>
    <p:sldId id="291" r:id="rId11"/>
    <p:sldId id="299" r:id="rId12"/>
    <p:sldId id="285" r:id="rId13"/>
    <p:sldId id="294" r:id="rId14"/>
    <p:sldId id="297" r:id="rId15"/>
    <p:sldId id="298" r:id="rId16"/>
    <p:sldId id="301" r:id="rId17"/>
    <p:sldId id="303" r:id="rId18"/>
    <p:sldId id="316" r:id="rId19"/>
    <p:sldId id="309" r:id="rId20"/>
    <p:sldId id="317" r:id="rId21"/>
    <p:sldId id="275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F91002-A0E2-4C2A-87B8-17730D5C4834}">
          <p14:sldIdLst>
            <p14:sldId id="256"/>
            <p14:sldId id="293"/>
            <p14:sldId id="315"/>
            <p14:sldId id="296"/>
            <p14:sldId id="312"/>
            <p14:sldId id="295"/>
            <p14:sldId id="311"/>
            <p14:sldId id="300"/>
            <p14:sldId id="313"/>
            <p14:sldId id="291"/>
            <p14:sldId id="299"/>
            <p14:sldId id="285"/>
            <p14:sldId id="294"/>
            <p14:sldId id="297"/>
            <p14:sldId id="298"/>
            <p14:sldId id="301"/>
            <p14:sldId id="303"/>
            <p14:sldId id="316"/>
            <p14:sldId id="309"/>
            <p14:sldId id="31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oušek Jan (MHMP, KUC)" initials="JJ(K" lastIdx="1" clrIdx="0">
    <p:extLst>
      <p:ext uri="{19B8F6BF-5375-455C-9EA6-DF929625EA0E}">
        <p15:presenceInfo xmlns:p15="http://schemas.microsoft.com/office/powerpoint/2012/main" userId="S::m000xz006678@mag.mepnet.cz::ad7eb1ff-88cd-49fe-aab0-2311b8407f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7A283C"/>
    <a:srgbClr val="00B331"/>
    <a:srgbClr val="0056BC"/>
    <a:srgbClr val="E90C24"/>
    <a:srgbClr val="FF97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54" autoAdjust="0"/>
  </p:normalViewPr>
  <p:slideViewPr>
    <p:cSldViewPr snapToGrid="0" showGuides="1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y.praha.eu/GrantyPortal/defaul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73687" y="293209"/>
            <a:ext cx="6484314" cy="757116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Informace a novinky k dotačnímu programu pro oblast národnostních menšin a integrace cizinců na rok 2025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74398" y="1638698"/>
            <a:ext cx="6365069" cy="92387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/>
              <a:t>Program podpory aktivit národnostních menšin a integrace cizinců na území hl. m. Prahy pro rok 2025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Oblast národnostních menšin - Opatření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07469"/>
            <a:ext cx="8373934" cy="5462664"/>
          </a:xfrm>
        </p:spPr>
        <p:txBody>
          <a:bodyPr/>
          <a:lstStyle/>
          <a:p>
            <a:pPr marL="0" indent="0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500" dirty="0"/>
              <a:t>Opatření I. - „Prezentace národnostních kultur v hl. m. Praze – kulturní, společenská a osvětová činnost národnostních menšin“,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5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500" dirty="0"/>
              <a:t>Opatření II. - „Publikační činnost, audio/video nahrávky související se vztahem národnostních menšin k hl. m. Praze“,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500" dirty="0"/>
              <a:t>Opatření III. - „Kontinuální činnost v oblasti prezentace kultury národnostních menšin v hl. m. Praze“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buNone/>
            </a:pPr>
            <a:r>
              <a:rPr lang="cs-CZ" sz="1200" dirty="0"/>
              <a:t>V rámci Opatření I.-III. se jedná o podporu aktivit, které vedou k naplňování Koncepce politiky hl. m. Prahy ve vztahu k národnostním menšinám – Aktualizace na období 2021-2025. </a:t>
            </a:r>
          </a:p>
          <a:p>
            <a:pPr marL="0" indent="0" algn="just">
              <a:buNone/>
            </a:pPr>
            <a:r>
              <a:rPr lang="cs-CZ" sz="1200" dirty="0"/>
              <a:t>Projekty vztahující se k aktivitám týkajícím se romské národnostní menšiny, musí současně vést k naplňování Strategie romské integrace v hlavním městě Praze pro roky 2022-2030, a to priority 1.5 – Zajistit pro děti a mládež </a:t>
            </a:r>
          </a:p>
          <a:p>
            <a:pPr marL="0" indent="0" algn="just">
              <a:buNone/>
            </a:pPr>
            <a:r>
              <a:rPr lang="cs-CZ" sz="1200" dirty="0"/>
              <a:t>volnočasové a sportovní vyžití a zájmové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267368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Oblast národnostních menšin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59492"/>
            <a:ext cx="8373934" cy="545419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Opatření I. – novinky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000" u="sng" dirty="0">
                <a:solidFill>
                  <a:srgbClr val="FF0000"/>
                </a:solidFill>
              </a:rPr>
              <a:t>Upozornění na nově podporované výstupní aktivity! </a:t>
            </a:r>
            <a:endParaRPr lang="cs-CZ" sz="2000" u="sng" dirty="0"/>
          </a:p>
          <a:p>
            <a:pPr marL="0" indent="0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Podpora celoročního provozu kanceláří jednotlivých národnostních menšin v Domě národnostních menšin k zajištění činností vedoucích k reprezentaci jednotlivých menšin a jejich kultury v prostorách Domu národnostních menšin.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/>
              <a:t>podpora aktivit subjektů, které prokazatelně vykonávají činnost ve prospěch příslušníků národnostních menšin na území hl. m. Prahy a v rámci ní zajišťují formou doplňkové činnosti sportovní a volnočasové aktivity zaměřené na práci s dětmi a mládeží z kulturně odlišného prostředí (tj. tyto aktivity pouze navazují na celoroční spolkovou činnost národnostní menšiny/národnostních menšin). </a:t>
            </a:r>
          </a:p>
          <a:p>
            <a:pPr marL="177800" indent="0" algn="just">
              <a:buNone/>
            </a:pPr>
            <a:r>
              <a:rPr lang="cs-CZ" sz="1100" dirty="0"/>
              <a:t>Celoroční činnost organizací národnostních menšin / volnočasových klubů, sportovní a nízkoprahová činnost národnostních menšin pro děti, mládež a dospělé, zájmových souborů jednotlivých národností.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8185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00" y="-99731"/>
            <a:ext cx="8373934" cy="724400"/>
          </a:xfrm>
        </p:spPr>
        <p:txBody>
          <a:bodyPr>
            <a:noAutofit/>
          </a:bodyPr>
          <a:lstStyle/>
          <a:p>
            <a:r>
              <a:rPr lang="pl-PL" sz="1800" dirty="0"/>
              <a:t>Oblast národnostních menšin - Oprávnění Žadatelé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101" y="562061"/>
            <a:ext cx="8373933" cy="6556539"/>
          </a:xfrm>
          <a:effectLst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900" dirty="0"/>
              <a:t>O Dotaci mohou žádat níže uvedení Žadatelé, kteří jsou registrováni v souladu s právním řádem České republiky, mají sídlo zejména na území hl. m. Prahy (případně se sídlem mimo území hl. m. Prahy za podmínky, že je Projekt uskutečňován dlouhodobě a prokazatelně na území hl. m. Prahy a jeho cílovou skupinou jsou obyvatelé hl. m. Prahy), a to: </a:t>
            </a:r>
          </a:p>
          <a:p>
            <a:pPr marL="541338" lvl="0" indent="-179388">
              <a:buFont typeface="Courier New" panose="02070309020205020404" pitchFamily="49" charset="0"/>
              <a:buChar char="o"/>
            </a:pPr>
            <a:r>
              <a:rPr lang="cs-CZ" sz="800" dirty="0"/>
              <a:t>spolek, nadace či nadační fond, ústav a obecně prospěšná společnost, </a:t>
            </a:r>
          </a:p>
          <a:p>
            <a:pPr marL="541338" lvl="0" indent="-179388">
              <a:buFont typeface="Courier New" panose="02070309020205020404" pitchFamily="49" charset="0"/>
              <a:buChar char="o"/>
            </a:pPr>
            <a:r>
              <a:rPr lang="cs-CZ" sz="800" dirty="0"/>
              <a:t>církev a náboženská společnost</a:t>
            </a:r>
          </a:p>
          <a:p>
            <a:pPr marL="361950" indent="0" algn="just">
              <a:buNone/>
              <a:tabLst>
                <a:tab pos="631825" algn="l"/>
              </a:tabLst>
            </a:pPr>
            <a:r>
              <a:rPr lang="cs-CZ" sz="800" dirty="0"/>
              <a:t>Současně musí splňovat další podmínky pro jednotlivé oblasti a Opatření následovně: Oblast národnostních menšin – Opatření I.-III. mají Žadatelé ve svých ustavujících dokumentech (stanovách, zakládací listině, statutu apod.) zakotvenou činnost, z níž vyplývá práce ve prospěch národnostních menšin, uchování a rozvoj národnostní identity, rozvoj komunikace a dialogu mezi národnostními minoritami a majoritou v hlavním městě Praze. V případě projektů podaných v Opatření I., které se zaměřují na aktivity sportovní a volnočasové, musí mít uvedené aktivity charakter </a:t>
            </a:r>
          </a:p>
          <a:p>
            <a:pPr marL="361950" indent="0" algn="just">
              <a:buNone/>
              <a:tabLst>
                <a:tab pos="631825" algn="l"/>
              </a:tabLst>
            </a:pPr>
            <a:r>
              <a:rPr lang="cs-CZ" sz="800" dirty="0"/>
              <a:t>doplňkové činnosti a musí navazovat na celoroční práci Žadatele zaměřenou primárně ve prospěch národnostních menšin, uchování a rozvoj národnostní identity, </a:t>
            </a:r>
          </a:p>
          <a:p>
            <a:pPr marL="361950" indent="0" algn="just">
              <a:buNone/>
              <a:tabLst>
                <a:tab pos="631825" algn="l"/>
              </a:tabLst>
            </a:pPr>
            <a:r>
              <a:rPr lang="cs-CZ" sz="800" dirty="0"/>
              <a:t>rozvoj komunikace a dialogu mezi národnostními minoritami a majoritou v hlavním městě Praze.</a:t>
            </a:r>
            <a:endParaRPr lang="cs-CZ" sz="800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800" dirty="0"/>
              <a:t>O Dotaci v rámci Opatření I. a Opatření II. mohou žádat také městské části HMP.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800" dirty="0"/>
              <a:t>O podporu na projektovou aktivitu týkající se zajištění celoročního provozu kanceláří národnostní menšiny v Domě národnostních menšin v rámci Opatření I. mohou žádat subjekty, u nichž je možné doložit uvedené ze strany Domu národnostních menšin (doložení výstupů činnosti i smluvního vztahu na provoz kanceláří).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800" dirty="0"/>
              <a:t>O Dotaci v rámci Opatření III. může žádat pouze Žadatel, který vyvíjel nejméně 5 let kontinuální činnost v oblasti národnostních menšin a současně v činnosti, na kterou</a:t>
            </a:r>
          </a:p>
          <a:p>
            <a:pPr marL="0" indent="0" algn="just">
              <a:buNone/>
            </a:pPr>
            <a:r>
              <a:rPr lang="cs-CZ" sz="800" dirty="0"/>
              <a:t>        je žádáno o Dotaci.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4590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769556"/>
          </a:xfrm>
        </p:spPr>
        <p:txBody>
          <a:bodyPr>
            <a:normAutofit/>
          </a:bodyPr>
          <a:lstStyle/>
          <a:p>
            <a:r>
              <a:rPr lang="pl-PL" sz="2800" dirty="0"/>
              <a:t>Oblast národnostních menšin - finanční limity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133929"/>
            <a:ext cx="8532533" cy="5630938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cs-CZ" sz="1300" dirty="0"/>
              <a:t>Je dána minimální požadovaná částka na Projekt a maximální výše dotace na Projekt Žadatele v rámci daného Opatření: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cs-CZ" sz="1300" b="1" dirty="0">
              <a:solidFill>
                <a:srgbClr val="000000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V případě, že je žádáno o podporu na celoroční provoz kanceláří jednotlivých národnostních menšin v Domě národnostních menšin, pak je nutné uvedenou aktivitu označit jako samostatnou položku, která nebude krácena a je možné její krytí ve výši 100 % podpořené částky.</a:t>
            </a:r>
            <a:endParaRPr lang="cs-CZ" sz="1300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cs-CZ" sz="1400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cs-CZ" sz="1100" b="1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6" y="1812741"/>
            <a:ext cx="5409216" cy="1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67423"/>
            <a:ext cx="8373934" cy="62436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Oblast národnostních menšin - Nezpůsobilé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791787"/>
            <a:ext cx="8373934" cy="5970257"/>
          </a:xfrm>
        </p:spPr>
        <p:txBody>
          <a:bodyPr/>
          <a:lstStyle/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nákup kancelářské a výpočetní techniky,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mzdy/platy,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investiční náklady,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nákup nemovitých věcí, bytů či nebytových prostor a jejich technické zhodnocení (tzv. stavební investice) a jejich odpisy, pořízení a odpisy dlouhodobého majetku (dlouhodobým majetkem se rozumí takový majetek, kde doba použitelnosti je delší než jeden rok), architektonické studie a projektová dokumentace,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náklady související s pořízením motorového vozidla, jeho technickou údržbou a opravou a náklady související s jeho pojištěním,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náklady na administraci veřejné zakázky, poradenství, právní služby bezprostředně nesouvisející s realizací Projektu,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úhradu finančního leasingu a úvěru,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pohoštění a občerstvení (s výjimkou pohoštění souvisejícího s prezentací akce – tj. prezentace tradičních jídel jednotlivých národností),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věcné a finanční ceny/dary pro účastníky (s výjimkou formy drobného věcného daru v rámci aktivit pro děti a mládež), pokuty, sankce a penále, provedení účetního či daňového auditu,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úhrada DPH, pokud je příjemce plátcem DPH a má v konkrétním případě nárok na uplatnění odpočtu DPH na vstupu podle zákona č. 235/2004 Sb., o dani z přidané hodnoty, ve znění pozdějších předpisů. Toto omezení se nevztahuje na DPH u výdajů příjemce, které vynaloží s plněním, které je z hlediska DPH osvobozeným plněním nebo není zdanitelným plněním. Plátci DPH předloží spolu s finančním vypořádáním Dotace doklad o registraci k platbě DPH. Pokud tak neučiní, má se za to, že plátcem DPH není.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pojištění majetku, činnosti a osob,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výdaje spojené s pořízením zvukových a obrazových záznamů produkcí žadatele, realizovaných za účelem prodeje,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výdaje spojené s působením mimo území hl. m. Prahy (s výjimkou jednorázových akcí pro děti a mládež národnostních menšin, které navazují na předchozí soustavnou celoroční činnost v oblasti aktivit stálé skupiny fungující v rámci organizace dané národnostní menšiny/Žadatele – jedná se např. o soustředění souborů, např. folklorních, divadelních, které pracují v rámci celoroční činnosti Žadatele).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doprava, diety (s výjimkou zajištění účinkujících/vystupujících nezbytných k realizaci akce na území hl. m. Prahy, </a:t>
            </a:r>
          </a:p>
          <a:p>
            <a:pPr marL="180975" lvl="0" indent="0" algn="just">
              <a:lnSpc>
                <a:spcPct val="100000"/>
              </a:lnSpc>
              <a:buNone/>
            </a:pPr>
            <a:r>
              <a:rPr lang="cs-CZ" sz="1180" dirty="0"/>
              <a:t>případně zajištění exponátů/materiálů nezbytných k realizaci akce na území hl. m. Prahy – jedná se např. o </a:t>
            </a:r>
          </a:p>
          <a:p>
            <a:pPr marL="180975" lvl="0" indent="0" algn="just">
              <a:lnSpc>
                <a:spcPct val="100000"/>
              </a:lnSpc>
              <a:buNone/>
            </a:pPr>
            <a:r>
              <a:rPr lang="cs-CZ" sz="1180" dirty="0"/>
              <a:t>umělecká vystoupení, přednášející hosty či lektory, dopravu výstavních exponátů, rekvizit k vystoupení),</a:t>
            </a: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180" dirty="0"/>
              <a:t>náklady spojené s provozem domácí pevné linky a dobíjením kreditu mobilních telefonů (tj. lze hradit pouze </a:t>
            </a:r>
          </a:p>
          <a:p>
            <a:pPr marL="271463" lvl="0" indent="-90488" algn="just">
              <a:lnSpc>
                <a:spcPct val="100000"/>
              </a:lnSpc>
              <a:buNone/>
            </a:pPr>
            <a:r>
              <a:rPr lang="cs-CZ" sz="1180" dirty="0"/>
              <a:t>náklady na mobilní telefon jasně identifikovatelné, účetně evidované, ověřitelné a podložené originálními dokumenty)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4473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Oblast integrace cizinců</a:t>
            </a:r>
          </a:p>
        </p:txBody>
      </p:sp>
    </p:spTree>
    <p:extLst>
      <p:ext uri="{BB962C8B-B14F-4D97-AF65-F5344CB8AC3E}">
        <p14:creationId xmlns:p14="http://schemas.microsoft.com/office/powerpoint/2010/main" val="233969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Oblast integrace cizinců – vyhlášená Opatření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673" y="1451295"/>
            <a:ext cx="8373934" cy="44970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Opatření IV. - „Aktivity na podporu integrace cizinců v hl. m. Praze – kulturní, společenská a osvětová činnost, jazyková příprava a komunitní práce“,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Opatření V. - „Publikační činnost, audio/video nahrávky související se vztahem k integraci cizinců v hl. m. Praze“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Opatření VI. – „Podpora aktivit cizineckých organizací a iniciativ podporujících občanskou angažovanost a integraci cizinců“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Finanční limity na Projekt v rámci Opatření: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C3C431E-DA2A-4A41-8FBB-9ED5057D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3" y="4471332"/>
            <a:ext cx="7788035" cy="18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656667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Oblast integrace cizinců – 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319136"/>
            <a:ext cx="8476089" cy="53413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O Dotaci mohou žádat níže uvedené subjekty pracující v oblasti integrace cizinců, které jsou zaměřené na uchování a rozvoj kulturních hodnot, na rozvoj komunikace a dialogu mezi cizinci a majoritou v hl. m. Praze, napomáhají k vzájemnému tolerantnímu soužití v multikulturní společnosti, jsou registrovány v souladu s právním řádem České republiky a mají sídlo zejména na území hl. m. Prahy, a to:</a:t>
            </a:r>
          </a:p>
          <a:p>
            <a:pPr marL="541338" lvl="0" indent="-179388">
              <a:buFont typeface="Courier New" panose="02070309020205020404" pitchFamily="49" charset="0"/>
              <a:buChar char="o"/>
            </a:pPr>
            <a:r>
              <a:rPr lang="cs-CZ" sz="1200" dirty="0"/>
              <a:t>spolek, nadace či nadační fond, ústav a obecně prospěšná společnost, </a:t>
            </a:r>
          </a:p>
          <a:p>
            <a:pPr marL="541338" lvl="0" indent="-179388">
              <a:buFont typeface="Courier New" panose="02070309020205020404" pitchFamily="49" charset="0"/>
              <a:buChar char="o"/>
            </a:pPr>
            <a:r>
              <a:rPr lang="cs-CZ" sz="1200" dirty="0"/>
              <a:t>církev a náboženská společnost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/>
              <a:t>O Dotaci v rámci Opatření IV. a Opatření V. mohou žádat </a:t>
            </a:r>
            <a:r>
              <a:rPr lang="pl-PL" sz="1200" b="1" dirty="0"/>
              <a:t>také městské části HMP, komunitní a rodinná centra založená či zřízená MČ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b="1" dirty="0"/>
              <a:t>Opatření VI.: </a:t>
            </a:r>
            <a:r>
              <a:rPr lang="pl-PL" sz="1200" dirty="0"/>
              <a:t>o podporu mohou žádat cizinecké organizace či komunit cizinců, které jsou ve svých aktivitách zaměřené na aktivizaci cizinců, rozvoj občanské angažovanosti a participace na veřejném dění, na zapojení do české společnosti a rozvoj vlastní spolkové činnosti.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200" dirty="0"/>
              <a:t>O dotaci </a:t>
            </a:r>
            <a:r>
              <a:rPr lang="pl-PL" sz="1200" b="1" dirty="0"/>
              <a:t>nemohou žádat fyzické osoby či komerční subjekty</a:t>
            </a:r>
            <a:endParaRPr lang="pl-PL" sz="13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55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656667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Oblast integrace cizinců – 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319136"/>
            <a:ext cx="8476089" cy="53413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Oprávnění žadatelé: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/>
              <a:t>V ustavujících dokumentech (stanovách, zakládací listině, statutu apod.) </a:t>
            </a:r>
            <a:r>
              <a:rPr lang="cs-CZ" sz="1600" dirty="0"/>
              <a:t>musí být zakotvena činnost, ze které vyplývá podpora integrace cizinců, aktivní práce s cizineckými komunitami, podpora tolerantního soužití v multikulturní  společnosti, ochrana lidských práv, rozvoj komunikace a dialogu mezi cizinci a majoritou v hl. m. Praze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Žadatel prokáže předchozí činnost zaměřenou na podporu integrace cizinců a o této činnosti aktuálně informuje na svých webových stránkách či sociálních sítích. Tyto skutečnosti musí Žadatel doložit v rámci přílohy č. 1 formuláře Žádosti (Podrobný popis projektu)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3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56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710" y="-100912"/>
            <a:ext cx="8373934" cy="588933"/>
          </a:xfrm>
        </p:spPr>
        <p:txBody>
          <a:bodyPr>
            <a:noAutofit/>
          </a:bodyPr>
          <a:lstStyle/>
          <a:p>
            <a:r>
              <a:rPr lang="cs-CZ" sz="2600" dirty="0"/>
              <a:t>Oblast integrace cizinců - Nezpůsobilé náklady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155" y="704675"/>
            <a:ext cx="8374489" cy="615332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nákup kancelářské a výpočetní techniky</a:t>
            </a:r>
            <a:r>
              <a:rPr lang="cs-CZ" sz="1200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mzdy/platy</a:t>
            </a:r>
            <a:r>
              <a:rPr lang="cs-CZ" sz="1200" dirty="0">
                <a:solidFill>
                  <a:srgbClr val="000000"/>
                </a:solidFill>
              </a:rPr>
              <a:t>, s výjimkou té části mezd/platů spojených bezprostředně s realizací projektu – </a:t>
            </a:r>
            <a:r>
              <a:rPr lang="cs-CZ" sz="1200" b="1" dirty="0">
                <a:solidFill>
                  <a:srgbClr val="000000"/>
                </a:solidFill>
              </a:rPr>
              <a:t>v případě, že bude mezi požadovanými náklady mzda/plat, pak nesmí celkový součet těchto mzdových položek překročit 35 % z celkové výše poskytnuté dotace </a:t>
            </a:r>
            <a:r>
              <a:rPr lang="cs-CZ" sz="1200" dirty="0">
                <a:solidFill>
                  <a:srgbClr val="000000"/>
                </a:solidFill>
              </a:rPr>
              <a:t>a výše mzdové položky na pracovníka by neměla přesáhnout odměnu obvyklou pro uvedený obsah práce,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investiční náklady,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nákup nemovitých věcí, bytů či nebytových prostor a jejich technické zhodnocení (tzv. stavební investice) a jejich odpisy, pořízení a odpisy dlouhodobého majetku (dlouhodobým majetkem se rozumí takový majetek, kde doba použitelnosti je delší než jeden rok), architektonické studie a projektová dokumentace,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náklady související s pořízením motorového vozidla, jeho technickou údržbou a opravou a náklady související s jeho pojištěním, náklady na administraci veřejné zakázky, poradenství, právní služby bezprostředně nesouvisející s realizací Projektu, úhradu finančního leasingu a úvěru,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pohoštění a občerstvení </a:t>
            </a:r>
            <a:r>
              <a:rPr lang="cs-CZ" sz="1200" dirty="0">
                <a:solidFill>
                  <a:srgbClr val="000000"/>
                </a:solidFill>
              </a:rPr>
              <a:t>(s výjimkou pohoštění souvisejícího s prezentací akce – tj. prezentace tradičních jídel jednotlivých národností či kultur),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věcné a finanční ceny/dary pro účastníky </a:t>
            </a:r>
            <a:r>
              <a:rPr lang="cs-CZ" sz="1200" dirty="0">
                <a:solidFill>
                  <a:srgbClr val="000000"/>
                </a:solidFill>
              </a:rPr>
              <a:t>(s výjimkou formy drobného věcného daru v rámci aktivit pro děti a mládež), pokuty, sankce a penále, provedení účetního či daňového auditu,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úhrada DPH, pokud je příjemce plátcem DPH a má v konkrétním případě nárok na uplatnění odpočtu DPH na vstupu podle zákona č. 235/2004 Sb., o dani z přidané hodnoty, ve znění pozdějších předpisů. Toto omezení se nevztahuje na DPH u výdajů příjemce, které vynaloží s plněním, které je z hlediska DPH osvobozeným plněním nebo není zdanitelným plněním. Plátci DPH předloží spolu s finančním vypořádáním Dotace doklad o registraci k platbě DPH. Pokud tak neučiní, má se za to, že plátcem DPH není.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pojištění majetku, činnosti a osob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výdaje spojené s pořízením zvukových a obrazových záznamů produkcí žadatele, realizovaných za účelem prodeje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výdaje spojené s působením mimo území hl. m. Prahy (s výjimkou jednorázových vzdělávacích/poznávacích akcí zaměřených intenzivně na integraci dětí a žáků/studentů cizinců formou sociokulturních, adaptačních a dalších vzdělávacích aktivit)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doprava, diety (s výjimkou zajištění účinkujících/vystupujících nezbytných k realizaci akce na území hl. m. Prahy</a:t>
            </a:r>
            <a:r>
              <a:rPr lang="cs-CZ" sz="1200" dirty="0">
                <a:solidFill>
                  <a:srgbClr val="000000"/>
                </a:solidFill>
              </a:rPr>
              <a:t>, případně zajištění exponátů/materiálů nezbytných k realizaci akce na území hl. m. Prahy – jedná se např. o umělecká </a:t>
            </a:r>
          </a:p>
          <a:p>
            <a:pPr marL="0" lvl="0" indent="180975">
              <a:lnSpc>
                <a:spcPct val="100000"/>
              </a:lnSpc>
              <a:buNone/>
            </a:pPr>
            <a:r>
              <a:rPr lang="cs-CZ" sz="1200" dirty="0">
                <a:solidFill>
                  <a:srgbClr val="000000"/>
                </a:solidFill>
              </a:rPr>
              <a:t>vystoupení, přednášející hosty či lektory, dopravu výstavních exponátů, rekvizit k vystoupení)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náklady spojené s provozem domácí pevné linky a dobíjením kreditu mobilních telefonů</a:t>
            </a:r>
          </a:p>
        </p:txBody>
      </p:sp>
    </p:spTree>
    <p:extLst>
      <p:ext uri="{BB962C8B-B14F-4D97-AF65-F5344CB8AC3E}">
        <p14:creationId xmlns:p14="http://schemas.microsoft.com/office/powerpoint/2010/main" val="264054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Obecné informace k Programu</a:t>
            </a:r>
          </a:p>
        </p:txBody>
      </p:sp>
    </p:spTree>
    <p:extLst>
      <p:ext uri="{BB962C8B-B14F-4D97-AF65-F5344CB8AC3E}">
        <p14:creationId xmlns:p14="http://schemas.microsoft.com/office/powerpoint/2010/main" val="27367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673" y="1451295"/>
            <a:ext cx="8373934" cy="4497068"/>
          </a:xfrm>
        </p:spPr>
        <p:txBody>
          <a:bodyPr/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69DE67-976D-4853-B3CC-0FBA9D9FD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3" y="1283789"/>
            <a:ext cx="8436221" cy="42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5423" y="3228622"/>
            <a:ext cx="6807906" cy="396020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za pozornost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	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Obecné informace k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07469"/>
            <a:ext cx="8373934" cy="5462664"/>
          </a:xfrm>
        </p:spPr>
        <p:txBody>
          <a:bodyPr/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Programy pro oblast NM – Opatření I.-III.; Programy pro oblast IC – Opatření IV.-VI.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Lhůta pro podání Žádosti: </a:t>
            </a:r>
            <a:r>
              <a:rPr lang="pl-PL" sz="1400" b="1" dirty="0"/>
              <a:t>od 30. 9. do 14.10. 2024 včetně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Každý Žadatel může podat </a:t>
            </a:r>
            <a:r>
              <a:rPr lang="cs-CZ" sz="1400" b="1" dirty="0"/>
              <a:t>pouze 3 Žádosti v rámci Programu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Každá Žádost musí být zaslána samostatnou datovou zprávou a smí obsahovat pouze 1 Projekt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Podání Žádosti </a:t>
            </a:r>
            <a:r>
              <a:rPr lang="cs-CZ" sz="1400" b="1" dirty="0"/>
              <a:t>v elektronické podobě ve dvou krocích:</a:t>
            </a: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(i) odesláním formuláře Žádosti prostřednictvím portálu „Informační systém finanční podpory HMP“ (</a:t>
            </a:r>
            <a:r>
              <a:rPr lang="cs-CZ" sz="1400" dirty="0">
                <a:hlinkClick r:id="rId2"/>
              </a:rPr>
              <a:t>https://granty.praha.eu/</a:t>
            </a:r>
            <a:r>
              <a:rPr lang="cs-CZ" sz="1400" dirty="0" err="1">
                <a:hlinkClick r:id="rId2"/>
              </a:rPr>
              <a:t>GrantyPortal</a:t>
            </a:r>
            <a:r>
              <a:rPr lang="cs-CZ" sz="1400" dirty="0">
                <a:hlinkClick r:id="rId2"/>
              </a:rPr>
              <a:t>/default</a:t>
            </a:r>
            <a:r>
              <a:rPr lang="cs-CZ" sz="1400" dirty="0"/>
              <a:t>) a</a:t>
            </a:r>
          </a:p>
          <a:p>
            <a:pPr lvl="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(</a:t>
            </a:r>
            <a:r>
              <a:rPr lang="cs-CZ" sz="1400" dirty="0" err="1"/>
              <a:t>ii</a:t>
            </a:r>
            <a:r>
              <a:rPr lang="cs-CZ" sz="1400" dirty="0"/>
              <a:t>) následně prostřednictvím datové schránky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Datová zpráva musí být označena následovně: KUC – „Program podpory aktivit národnostních menšin a integrace cizinců na území hl. m. Prahy pro rok 2025“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Proces: formální hodnocení (odbor KUC) → externí expertní hodnocení (2 hodnotitelé) → projednání v grantové komisi (expertní hodnocení + další aspekty) → předložení Radě / Zastupitelstvu HMP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Nejzazší termín pro vyhlášení rozhodnutí o poskytnutí dotace či nevyhovění žádosti: 31. 3. 2025</a:t>
            </a:r>
          </a:p>
        </p:txBody>
      </p:sp>
    </p:spTree>
    <p:extLst>
      <p:ext uri="{BB962C8B-B14F-4D97-AF65-F5344CB8AC3E}">
        <p14:creationId xmlns:p14="http://schemas.microsoft.com/office/powerpoint/2010/main" val="109841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83133"/>
            <a:ext cx="8373934" cy="1248729"/>
          </a:xfrm>
        </p:spPr>
        <p:txBody>
          <a:bodyPr>
            <a:normAutofit/>
          </a:bodyPr>
          <a:lstStyle/>
          <a:p>
            <a:r>
              <a:rPr lang="cs-CZ" sz="2400" dirty="0"/>
              <a:t>Obecné informace k Programu - Formulář Žádosti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268336"/>
            <a:ext cx="8521244" cy="558966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Formuláře pro povinné přílohy a) Strukturovaný popis projektu, b) Komentář k položkovému rozpisu Žádosti jsou ke stažení na webovém portálu www.praha.eu (viz sekce: o městě – finance – dotace a granty – městské granty – národnostní menšiny 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Ve formuláři Žádosti (viz sekce II – „ÚDAJE O PROJEKTU“) je strukturovaná POVINNÁ OSNOVA ANOTACE – dbejte na dodržení uvedené požadované struktury anotace.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/>
              <a:t>V případě, kdy Žadatel podá žádost na projekt, jehož podíl požadované dotace na způsobilých nákladech bude vyšší než 80 %, je nově součástí formuláře Žádosti odůvodnění vyššího finančního požadavku, než je stanovený limit.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Každé z Opatření má své povinné přílohy – pamatujte na jejich řádné doložení (podrobně viz písm. J podmínek Programu).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! ! ! Digitální verze Žádosti v elektronickém online formuláři je vyplněna a podána se všemi přílohami ! ! !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! ! ! Žádost podaná prostřednictvím datové schránky je bez příloh ! ! !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/>
              <a:t>Je-li na Váš projekt podaný v Programu HMP požadována finanční podpora i v dalších externích dotačních programech, užívejte prosím všude totožný název projektu. </a:t>
            </a:r>
            <a:endParaRPr lang="cs-CZ" sz="1200" b="1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Opravy, úpravy a doplňování Žádosti jsou přípustné pouze ve lhůtě pro podání Žádosti. 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9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7948333" cy="707467"/>
          </a:xfrm>
        </p:spPr>
        <p:txBody>
          <a:bodyPr>
            <a:normAutofit/>
          </a:bodyPr>
          <a:lstStyle/>
          <a:p>
            <a:r>
              <a:rPr lang="cs-CZ" sz="2800" dirty="0"/>
              <a:t>Obecné informace k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279624"/>
            <a:ext cx="8373934" cy="4109938"/>
          </a:xfrm>
        </p:spPr>
        <p:txBody>
          <a:bodyPr/>
          <a:lstStyle/>
          <a:p>
            <a:pPr marL="0" indent="0">
              <a:buNone/>
            </a:pPr>
            <a:endParaRPr lang="cs-CZ" sz="1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/>
              <a:t>V zájmu zachování rovných podmínek se u každého Projektu stanovují následující </a:t>
            </a:r>
            <a:r>
              <a:rPr lang="cs-CZ" sz="1200" b="1" dirty="0"/>
              <a:t>doporučené limity a kritéria </a:t>
            </a:r>
            <a:r>
              <a:rPr lang="cs-CZ" sz="1200" dirty="0"/>
              <a:t>(v případě překročení těchto doporučených limitů v Žádosti bez řádného zdůvodnění se Žadatel vystavuje riziku krácení Dotace):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200" dirty="0"/>
              <a:t>výše Dotace na </a:t>
            </a:r>
            <a:r>
              <a:rPr lang="cs-CZ" sz="1200" dirty="0">
                <a:solidFill>
                  <a:schemeClr val="tx1"/>
                </a:solidFill>
              </a:rPr>
              <a:t>mzdy/</a:t>
            </a:r>
            <a:r>
              <a:rPr lang="cs-CZ" sz="1200" dirty="0"/>
              <a:t>odměny, včetně odvodů zaměstnavatele, se doporučuje stanovit s přihlédnutím k úrovni mzdy obvyklé za srovnatelnou činnost vykonávanou v daném místě a čase,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200" dirty="0"/>
              <a:t>v případě odměny pro </a:t>
            </a:r>
            <a:r>
              <a:rPr lang="cs-CZ" sz="1200" b="1" dirty="0"/>
              <a:t>sociální, pedagogické, nepedagogické pracovníky a obdobné profese </a:t>
            </a:r>
            <a:r>
              <a:rPr lang="cs-CZ" sz="1200" dirty="0"/>
              <a:t>ve výši maximálně </a:t>
            </a:r>
            <a:r>
              <a:rPr lang="cs-CZ" sz="1200" b="1" dirty="0"/>
              <a:t>450 Kč / 1 hodinu </a:t>
            </a:r>
            <a:r>
              <a:rPr lang="cs-CZ" sz="1200" dirty="0"/>
              <a:t>vykonané práce,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200" dirty="0"/>
              <a:t>odměna vysoce </a:t>
            </a:r>
            <a:r>
              <a:rPr lang="cs-CZ" sz="1200" b="1" dirty="0"/>
              <a:t>specializovaných činností </a:t>
            </a:r>
            <a:r>
              <a:rPr lang="cs-CZ" sz="1200" dirty="0"/>
              <a:t>(např. odborných lektorů a obdobných pozic) ve výši maximálně </a:t>
            </a:r>
            <a:r>
              <a:rPr lang="cs-CZ" sz="1200" b="1" dirty="0"/>
              <a:t>600 Kč / 1 hodinu </a:t>
            </a:r>
            <a:r>
              <a:rPr lang="cs-CZ" sz="1200" dirty="0"/>
              <a:t>vykonané práce,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200" dirty="0"/>
              <a:t>v případě osobních nákladů musí být v rozpočtu vždy uveden druh a rozsah úvazku a počet hodin</a:t>
            </a:r>
          </a:p>
        </p:txBody>
      </p:sp>
    </p:spTree>
    <p:extLst>
      <p:ext uri="{BB962C8B-B14F-4D97-AF65-F5344CB8AC3E}">
        <p14:creationId xmlns:p14="http://schemas.microsoft.com/office/powerpoint/2010/main" val="372679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38373"/>
            <a:ext cx="8373934" cy="608294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Obecné informace k Programu -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846667"/>
            <a:ext cx="8373934" cy="600004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900" dirty="0"/>
              <a:t>Odbor MHMP – provede formální hodnocení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900" dirty="0"/>
              <a:t>Všechny Projekty splňující formální podmínky Programu, budou posouzeny prostřednictvím </a:t>
            </a:r>
            <a:r>
              <a:rPr lang="cs-CZ" sz="900" b="1" u="sng" dirty="0"/>
              <a:t>dvou </a:t>
            </a:r>
            <a:r>
              <a:rPr lang="cs-CZ" sz="900" b="1" u="sng" dirty="0" smtClean="0"/>
              <a:t>nezávislých </a:t>
            </a:r>
            <a:r>
              <a:rPr lang="cs-CZ" sz="900" b="1" u="sng" dirty="0" smtClean="0"/>
              <a:t>hodnotitelů</a:t>
            </a:r>
            <a:r>
              <a:rPr lang="cs-CZ" sz="900" b="1" dirty="0" smtClean="0"/>
              <a:t> </a:t>
            </a:r>
            <a:r>
              <a:rPr lang="cs-CZ" sz="900" dirty="0"/>
              <a:t>vybraných Odborem MHMP, kteří zpracují odborné posudky jako podklad pro jednání Komise podle kritérií uvedených ve formuláři hodnocení Žádosti (Příloha č. 3 Programu) s tím, že každá Žádost bude hodnotitelem hodnocena body 0-100. Body vyjadřují míru naplnění jednotlivých kritérií, přičemž vyšší hodnocení znamená lépe splněná kritéria. Minimální bodová hranice pro poskytnutí dotace je u všech Opatření 70 bodů. Žádost, která obdrží 0-69 bodů, bude navržena k nevyhovění. V případě, že Žádost obdrží v jakémkoliv kritériu 0-5 bodů, bude navrženo nevyhovění Žádosti.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900" dirty="0"/>
              <a:t>V aplikaci ISFP – hodnocení, bude u každé Žádosti spočítán průměr bodového hodnocení oběma hodnotiteli, v případě desetinných míst bude hodnocení zaokrouhleno na celé číslo směrem dolů. V případě, že jeden </a:t>
            </a:r>
            <a:r>
              <a:rPr lang="cs-CZ" sz="900" dirty="0" smtClean="0"/>
              <a:t>z </a:t>
            </a:r>
            <a:r>
              <a:rPr lang="cs-CZ" sz="900" dirty="0"/>
              <a:t>hodnotitelů přidělí žádosti body nedosahující nezbytného minima, bude vypracováno revizní hodnocení. Celkový počet bodů je potom průměrem bodů přidělených v rámci 3 hodnocení. Celkový počet bodů se vždy zaokrouhluje na celá čísla.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indent="0" algn="just">
              <a:buNone/>
            </a:pPr>
            <a:r>
              <a:rPr lang="cs-CZ" sz="1200" dirty="0"/>
              <a:t> </a:t>
            </a:r>
            <a:endParaRPr lang="cs-CZ" sz="1200" b="1" dirty="0"/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03" y="4092444"/>
            <a:ext cx="6392499" cy="27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/>
              <a:t>Obecné informace k Programu -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279624"/>
            <a:ext cx="8373934" cy="4109938"/>
          </a:xfrm>
        </p:spPr>
        <p:txBody>
          <a:bodyPr/>
          <a:lstStyle/>
          <a:p>
            <a:pPr marL="0" lvl="0" indent="0">
              <a:buNone/>
            </a:pPr>
            <a:endParaRPr lang="cs-CZ" sz="2000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sz="1200" dirty="0"/>
              <a:t>Odbor MHMP zpracuje pro Komisi přehled Žádostí s informací o přidělených bodech, hodnocení a navrhované výši Dotace dle dosaženého počtu bodů (návrh výše Dotace je stanoven jako procentní podíl z požadované částky, která je vypočtena na základě hodnocení Žádosti). Komise navrhne výši Dotace v závislosti na hodnocení. Navrhovaná výše Dotace se odvíjí od výsledku hodnocení Žádosti, celkové kvality a počtu Projektů v jednotlivých Opatřeních, systematické podpoře Účelu na území hlavního města Prahy a celkovém objemu peněžních prostředků. Komise podá návrh výše Dotace u všech Žádostí v daném Opatření nebo navrhne nevyhovění Žádosti včetně odůvodnění, a to na základě hodnocení. 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2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336756"/>
            <a:ext cx="8373934" cy="5889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Obecné informace k Programu - realizace Projektu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200602"/>
            <a:ext cx="8373934" cy="4658331"/>
          </a:xfrm>
        </p:spPr>
        <p:txBody>
          <a:bodyPr/>
          <a:lstStyle/>
          <a:p>
            <a:pPr marL="0" indent="0">
              <a:buNone/>
            </a:pPr>
            <a:endParaRPr lang="cs-CZ" sz="24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b="1" dirty="0"/>
              <a:t>Realizace projektu v období 1. 1. </a:t>
            </a:r>
            <a:r>
              <a:rPr lang="cs-CZ" sz="1200" b="1" dirty="0" smtClean="0"/>
              <a:t>– </a:t>
            </a:r>
            <a:r>
              <a:rPr lang="cs-CZ" sz="1200" b="1" dirty="0"/>
              <a:t>31. 12. 2025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/>
              <a:t>Nebude-li Žadateli poskytnuta dotace v plné výši, je oprávněn pokrátit libovolné položky nebo všechny položky, popř. některé položky zcela vypustit, ale položkovou skladbu Žadatel nesmí rozšiřovat o další položky. Navýšení čerpání v jednotlivých požadovaných položkách (max. však o 15 % než je u dané položky uvedeno v Žádosti) a </a:t>
            </a:r>
            <a:r>
              <a:rPr lang="cs-CZ" sz="1200" b="1" u="sng" dirty="0"/>
              <a:t>přesuny </a:t>
            </a:r>
          </a:p>
          <a:p>
            <a:pPr marL="0" indent="0" algn="just">
              <a:buNone/>
            </a:pPr>
            <a:r>
              <a:rPr lang="cs-CZ" sz="1200" b="1" dirty="0"/>
              <a:t>     </a:t>
            </a:r>
            <a:r>
              <a:rPr lang="cs-CZ" sz="1200" b="1" u="sng" dirty="0"/>
              <a:t>mezi položkami v rozpočtu podané Žádosti</a:t>
            </a:r>
            <a:r>
              <a:rPr lang="cs-CZ" sz="1200" dirty="0"/>
              <a:t> při nepřekročení celkové výše poskytnuté Dotace </a:t>
            </a:r>
            <a:r>
              <a:rPr lang="cs-CZ" sz="1200" b="1" u="sng" dirty="0"/>
              <a:t>lze uskutečnit pouze </a:t>
            </a:r>
          </a:p>
          <a:p>
            <a:pPr marL="0" indent="0" algn="just">
              <a:buNone/>
            </a:pPr>
            <a:r>
              <a:rPr lang="cs-CZ" sz="1200" b="1" dirty="0"/>
              <a:t>     </a:t>
            </a:r>
            <a:r>
              <a:rPr lang="cs-CZ" sz="1200" b="1" u="sng" dirty="0"/>
              <a:t>na základě písemné žádosti a projednání s Odborem MHMP</a:t>
            </a:r>
            <a:r>
              <a:rPr lang="cs-CZ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/>
              <a:t>!!!POZOR!!! V případě, že RHMP/ZHMP rozhodne o poskytnutí finanční podpory a následně Žadatel neuzavře Smlouvu DO 60 DNŮ OD VYZVÁNÍ, bude HMP považovat Dotaci za odmítnutou a neposkytne ji.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200" dirty="0"/>
              <a:t>Žadatel je povinen oznámit HMP nejpozději do 10 dnů od vzniku této skutečnosti jakoukoliv změnu v údajích uvedených v Žádosti a doložených dokumentech, zejména svůj případný zánik, transformaci, sloučení, změnu statutárního zástupce, bankovního účtu apod. či změnu vlastnického vztahu k věci, na niž se Dotace poskytuje.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19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Oblast národnostních menšin </a:t>
            </a:r>
          </a:p>
        </p:txBody>
      </p:sp>
    </p:spTree>
    <p:extLst>
      <p:ext uri="{BB962C8B-B14F-4D97-AF65-F5344CB8AC3E}">
        <p14:creationId xmlns:p14="http://schemas.microsoft.com/office/powerpoint/2010/main" val="279725499"/>
      </p:ext>
    </p:extLst>
  </p:cSld>
  <p:clrMapOvr>
    <a:masterClrMapping/>
  </p:clrMapOvr>
</p:sld>
</file>

<file path=ppt/theme/theme1.xml><?xml version="1.0" encoding="utf-8"?>
<a:theme xmlns:a="http://schemas.openxmlformats.org/drawingml/2006/main" name="Praha červená_PPT_positive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 červená_PPT_positive</Template>
  <TotalTime>3504</TotalTime>
  <Words>2975</Words>
  <Application>Microsoft Office PowerPoint</Application>
  <PresentationFormat>Předvádění na obrazovce (4:3)</PresentationFormat>
  <Paragraphs>159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Georgia</vt:lpstr>
      <vt:lpstr>Praha červená_PPT_positive</vt:lpstr>
      <vt:lpstr>Informace a novinky k dotačnímu programu pro oblast národnostních menšin a integrace cizinců na rok 2025 </vt:lpstr>
      <vt:lpstr>Obecné informace k Programu</vt:lpstr>
      <vt:lpstr>Obecné informace k Programu</vt:lpstr>
      <vt:lpstr>Obecné informace k Programu - Formulář Žádosti</vt:lpstr>
      <vt:lpstr>Obecné informace k Programu</vt:lpstr>
      <vt:lpstr>Obecné informace k Programu - hodnocení Projektů</vt:lpstr>
      <vt:lpstr>Obecné informace k Programu - hodnocení Projektů</vt:lpstr>
      <vt:lpstr>Obecné informace k Programu - realizace Projektu</vt:lpstr>
      <vt:lpstr>Oblast národnostních menšin </vt:lpstr>
      <vt:lpstr>Oblast národnostních menšin - Opatření</vt:lpstr>
      <vt:lpstr>Oblast národnostních menšin </vt:lpstr>
      <vt:lpstr>Oblast národnostních menšin - Oprávnění Žadatelé</vt:lpstr>
      <vt:lpstr>Oblast národnostních menšin - finanční limity</vt:lpstr>
      <vt:lpstr>Oblast národnostních menšin - Nezpůsobilé náklady</vt:lpstr>
      <vt:lpstr>Oblast integrace cizinců</vt:lpstr>
      <vt:lpstr>Oblast integrace cizinců – vyhlášená Opatření </vt:lpstr>
      <vt:lpstr>Oblast integrace cizinců – oprávnění žadatelé</vt:lpstr>
      <vt:lpstr>Oblast integrace cizinců – oprávnění žadatelé</vt:lpstr>
      <vt:lpstr>Oblast integrace cizinců - Nezpůsobilé náklady  </vt:lpstr>
      <vt:lpstr>Kontakty</vt:lpstr>
      <vt:lpstr>Děkujeme za pozornost   Prostor pro dotazy</vt:lpstr>
    </vt:vector>
  </TitlesOfParts>
  <Company>MHMP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seminář</dc:title>
  <dc:creator>Janoušek Jan (MHMP, RED)</dc:creator>
  <cp:lastModifiedBy>Panocha Michal (MHMP, KUC)</cp:lastModifiedBy>
  <cp:revision>231</cp:revision>
  <cp:lastPrinted>2024-09-04T10:49:34Z</cp:lastPrinted>
  <dcterms:created xsi:type="dcterms:W3CDTF">2019-09-06T11:34:02Z</dcterms:created>
  <dcterms:modified xsi:type="dcterms:W3CDTF">2024-09-04T13:28:47Z</dcterms:modified>
</cp:coreProperties>
</file>