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982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06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920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82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854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378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935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615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10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828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17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16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1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31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03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77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85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339DA08-FF1C-472D-AC8E-99C4A06DD66B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9029F85-EBC6-4899-84CB-6F8F263CD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21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93003" y="2486214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cap="small" dirty="0" smtClean="0">
                <a:latin typeface="Arial Black" panose="020B0A04020102020204" pitchFamily="34" charset="0"/>
                <a:cs typeface="Arial" panose="020B0604020202020204" pitchFamily="34" charset="0"/>
              </a:rPr>
              <a:t>Aktuální situace</a:t>
            </a:r>
            <a:br>
              <a:rPr lang="cs-CZ" b="1" cap="small" dirty="0" smtClean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cs-CZ" b="1" cap="small" dirty="0" smtClean="0">
                <a:latin typeface="Arial Black" panose="020B0A04020102020204" pitchFamily="34" charset="0"/>
                <a:cs typeface="Arial" panose="020B0604020202020204" pitchFamily="34" charset="0"/>
              </a:rPr>
              <a:t>v oblasti krátkodobých ubytovacích služeb</a:t>
            </a:r>
            <a:endParaRPr lang="cs-CZ" b="1" cap="small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764" y="1080975"/>
            <a:ext cx="1443957" cy="144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02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05467" y="1363050"/>
            <a:ext cx="8619066" cy="459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Změna živnostenského zákona</a:t>
            </a:r>
            <a:endParaRPr lang="cs-CZ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Zákon č. 455/1991 Sb., o živnostenském podnikání (živnostenský zákon), ve znění pozdějších předpisů se doplňuje takto: </a:t>
            </a:r>
          </a:p>
          <a:p>
            <a:pPr indent="270510"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270510"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 § 18 se vkládá nový § 18a, který zní: </a:t>
            </a:r>
          </a:p>
          <a:p>
            <a:pPr indent="270510"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„§ 18a</a:t>
            </a:r>
          </a:p>
          <a:p>
            <a:pPr marL="457200"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(1) Obec může za účelem regulace ubytovacích služeb podle Přílohy č. 4 obor činnosti č. 55 v bytových domech, rodinných domech nebo ve stavbách pro rodinnou rekreaci vydat nařízení obce. </a:t>
            </a:r>
          </a:p>
          <a:p>
            <a:pPr marL="457200"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(2) Nařízením podle odstavce 1 může obec stanovit: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indent="-342900" algn="just">
              <a:lnSpc>
                <a:spcPts val="1500"/>
              </a:lnSpc>
              <a:spcAft>
                <a:spcPts val="0"/>
              </a:spcAft>
              <a:buAutoNum type="alphaLcParenR"/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období</a:t>
            </a: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ve kterém je poskytování ubytovacích služeb v bytových domech, rodinných domech nebo ve stavbách pro rodinnou rekreaci </a:t>
            </a: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zakázáno,</a:t>
            </a:r>
          </a:p>
          <a:p>
            <a:pPr marL="342900" indent="-342900" algn="just">
              <a:lnSpc>
                <a:spcPts val="1500"/>
              </a:lnSpc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podmínky</a:t>
            </a: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za jakých je možné poskytování ubytovacích služeb v bytových domech, rodinných domech nebo ve stavbách pro rodinnou rekreaci, a to maximální počet současně ubytovaných osob nebo maximální počet přenocování v jednom kalendářním roce v jedné bytové jednotce nebo stavbě pro rodinnou </a:t>
            </a:r>
            <a:r>
              <a:rPr lang="cs-CZ" sz="1400" b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rekreaci</a:t>
            </a:r>
            <a:r>
              <a:rPr lang="cs-CZ" sz="1400" b="1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.“</a:t>
            </a:r>
            <a:endParaRPr lang="cs-CZ" sz="14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500"/>
              </a:lnSpc>
              <a:spcAft>
                <a:spcPts val="0"/>
              </a:spcAft>
              <a:buAutoNum type="alphaLcParenR"/>
            </a:pPr>
            <a:endParaRPr lang="cs-CZ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10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2629" y="811743"/>
            <a:ext cx="8761413" cy="70696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b="1" dirty="0" smtClean="0">
                <a:latin typeface="Arial Black" panose="020B0A04020102020204" pitchFamily="34" charset="0"/>
              </a:rPr>
              <a:t>1. </a:t>
            </a:r>
            <a:r>
              <a:rPr lang="cs-CZ" b="1" dirty="0" smtClean="0">
                <a:latin typeface="Arial Black" panose="020B0A04020102020204" pitchFamily="34" charset="0"/>
              </a:rPr>
              <a:t>SITUACE NA PŮDĚ </a:t>
            </a:r>
            <a:r>
              <a:rPr lang="cs-CZ" b="1" cap="all" dirty="0" smtClean="0">
                <a:latin typeface="Arial Black" panose="020B0A04020102020204" pitchFamily="34" charset="0"/>
              </a:rPr>
              <a:t>orgánů</a:t>
            </a:r>
            <a:r>
              <a:rPr lang="cs-CZ" b="1" dirty="0" smtClean="0">
                <a:latin typeface="Arial Black" panose="020B0A04020102020204" pitchFamily="34" charset="0"/>
              </a:rPr>
              <a:t> EU</a:t>
            </a:r>
            <a:endParaRPr lang="cs-CZ" b="1" dirty="0">
              <a:latin typeface="Arial Black" panose="020B0A04020102020204" pitchFamily="34" charset="0"/>
            </a:endParaRP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sz="quarter" idx="3"/>
          </p:nvPr>
        </p:nvSpPr>
        <p:spPr>
          <a:xfrm>
            <a:off x="616381" y="2524490"/>
            <a:ext cx="11127783" cy="699158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chemeClr val="tx1"/>
                </a:solidFill>
              </a:rPr>
              <a:t>Připravovaná jednání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4"/>
          </p:nvPr>
        </p:nvSpPr>
        <p:spPr>
          <a:xfrm>
            <a:off x="616381" y="3417378"/>
            <a:ext cx="11127783" cy="344062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Bilaterální jednání </a:t>
            </a:r>
            <a:r>
              <a:rPr lang="cs-CZ" sz="2400" b="1" dirty="0" smtClean="0"/>
              <a:t>s odpovědnými evropskými komisaři </a:t>
            </a:r>
          </a:p>
          <a:p>
            <a:pPr marL="1162050" indent="-54133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b="1" dirty="0" err="1" smtClean="0"/>
              <a:t>Margrethe</a:t>
            </a:r>
            <a:r>
              <a:rPr lang="cs-CZ" sz="2400" b="1" dirty="0" smtClean="0"/>
              <a:t> </a:t>
            </a:r>
            <a:r>
              <a:rPr lang="cs-CZ" sz="2400" b="1" dirty="0" err="1"/>
              <a:t>Verstager</a:t>
            </a:r>
            <a:r>
              <a:rPr lang="cs-CZ" sz="2400" b="1" dirty="0"/>
              <a:t> </a:t>
            </a:r>
            <a:r>
              <a:rPr lang="cs-CZ" sz="2400" b="1" dirty="0" smtClean="0"/>
              <a:t> - komisařka odpovědná </a:t>
            </a:r>
            <a:r>
              <a:rPr lang="cs-CZ" sz="2400" b="1" dirty="0"/>
              <a:t>za digitální </a:t>
            </a:r>
            <a:r>
              <a:rPr lang="cs-CZ" sz="2400" b="1" dirty="0" smtClean="0"/>
              <a:t>politiku</a:t>
            </a:r>
          </a:p>
          <a:p>
            <a:pPr marL="1162050" indent="-54133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b="1" dirty="0" err="1" smtClean="0"/>
              <a:t>Thierry</a:t>
            </a:r>
            <a:r>
              <a:rPr lang="cs-CZ" sz="2400" b="1" dirty="0" smtClean="0"/>
              <a:t> </a:t>
            </a:r>
            <a:r>
              <a:rPr lang="cs-CZ" sz="2400" b="1" dirty="0"/>
              <a:t>Breton </a:t>
            </a:r>
            <a:r>
              <a:rPr lang="cs-CZ" sz="2400" b="1" dirty="0" smtClean="0"/>
              <a:t>– komisař odpovědný </a:t>
            </a:r>
            <a:r>
              <a:rPr lang="cs-CZ" sz="2400" b="1" dirty="0"/>
              <a:t>za vnitřní </a:t>
            </a:r>
            <a:r>
              <a:rPr lang="cs-CZ" sz="2400" b="1" dirty="0" smtClean="0"/>
              <a:t>trh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rgbClr val="FF0000"/>
                </a:solidFill>
              </a:rPr>
              <a:t>S</a:t>
            </a:r>
            <a:r>
              <a:rPr lang="cs-CZ" sz="2400" b="1" dirty="0" smtClean="0">
                <a:solidFill>
                  <a:srgbClr val="FF0000"/>
                </a:solidFill>
              </a:rPr>
              <a:t>etkání </a:t>
            </a:r>
            <a:r>
              <a:rPr lang="cs-CZ" sz="2400" b="1" dirty="0">
                <a:solidFill>
                  <a:srgbClr val="FF0000"/>
                </a:solidFill>
              </a:rPr>
              <a:t>se zástupci Evropského parlamentu i Evropské komise</a:t>
            </a:r>
            <a:r>
              <a:rPr lang="cs-CZ" sz="2400" b="1" dirty="0"/>
              <a:t> ohledně připravovaného </a:t>
            </a:r>
            <a:r>
              <a:rPr lang="cs-CZ" sz="2400" b="1" dirty="0" smtClean="0"/>
              <a:t>Aktu o digitálních službách, který bude pokrývat i problematiku platforem  nabízejících krátkodobé ubytovací služby. Evropská komise by ráda měla tento akt hotov do konce tohoto roku.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81562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latin typeface="Arial Black" panose="020B0A04020102020204" pitchFamily="34" charset="0"/>
              </a:rPr>
              <a:t>2. </a:t>
            </a:r>
            <a:r>
              <a:rPr lang="cs-CZ" b="1" dirty="0">
                <a:latin typeface="Arial Black" panose="020B0A04020102020204" pitchFamily="34" charset="0"/>
              </a:rPr>
              <a:t>SITUACE NA PŮDĚ </a:t>
            </a:r>
            <a:r>
              <a:rPr lang="cs-CZ" b="1" cap="all" dirty="0" smtClean="0">
                <a:latin typeface="Arial Black" panose="020B0A04020102020204" pitchFamily="34" charset="0"/>
              </a:rPr>
              <a:t>členských států </a:t>
            </a:r>
            <a:r>
              <a:rPr lang="cs-CZ" b="1" dirty="0" smtClean="0">
                <a:latin typeface="Arial Black" panose="020B0A04020102020204" pitchFamily="34" charset="0"/>
              </a:rPr>
              <a:t>EU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54954" y="2758698"/>
            <a:ext cx="10003826" cy="1270861"/>
          </a:xfrm>
        </p:spPr>
        <p:txBody>
          <a:bodyPr/>
          <a:lstStyle/>
          <a:p>
            <a:pPr algn="ctr"/>
            <a:r>
              <a:rPr lang="cs-CZ" sz="3200" b="1" dirty="0">
                <a:solidFill>
                  <a:schemeClr val="tx1"/>
                </a:solidFill>
              </a:rPr>
              <a:t>Města, která se již připojila k výzvě </a:t>
            </a:r>
            <a:r>
              <a:rPr lang="cs-CZ" sz="3200" b="1" dirty="0" smtClean="0">
                <a:solidFill>
                  <a:schemeClr val="tx1"/>
                </a:solidFill>
              </a:rPr>
              <a:t>směrované k Evropské komisi </a:t>
            </a:r>
            <a:r>
              <a:rPr lang="cs-CZ" sz="3200" b="1" dirty="0">
                <a:solidFill>
                  <a:schemeClr val="tx1"/>
                </a:solidFill>
              </a:rPr>
              <a:t>nebo u nichž probíhá schvalovací proces o přistoupení k </a:t>
            </a:r>
            <a:r>
              <a:rPr lang="cs-CZ" sz="3200" b="1" dirty="0" smtClean="0">
                <a:solidFill>
                  <a:schemeClr val="tx1"/>
                </a:solidFill>
              </a:rPr>
              <a:t>výzvě (20)</a:t>
            </a:r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154954" y="4339525"/>
            <a:ext cx="10003826" cy="220075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cs-CZ" sz="4400" b="1" dirty="0">
                <a:solidFill>
                  <a:schemeClr val="tx1"/>
                </a:solidFill>
              </a:rPr>
              <a:t>Amsterodam, Athény, Barcelona, Berlín, Bordeaux, Brusel, Frankfurt, Florencie, Helsinky, Kolín n/R, Krakov, Milán, Mnichov, Paříž, Porto, Praha, Utrecht, Valencie, Varšava, Vídeň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3"/>
          <p:cNvSpPr txBox="1">
            <a:spLocks/>
          </p:cNvSpPr>
          <p:nvPr/>
        </p:nvSpPr>
        <p:spPr>
          <a:xfrm>
            <a:off x="1097804" y="1304925"/>
            <a:ext cx="10003826" cy="519725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b="1" dirty="0" err="1" smtClean="0"/>
              <a:t>Airbnb</a:t>
            </a:r>
            <a:r>
              <a:rPr lang="cs-CZ" b="1" dirty="0" smtClean="0"/>
              <a:t> na počátku roku 2020 rozeslala dopis, v němž deklaruje svou a ochotu ke spolupráci ve všech možných oblastech.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b="1" spc="-100" dirty="0" smtClean="0"/>
              <a:t>Mezi městy panuje shoda na tom, že primárním krokem je (a to z dopisu nevyplývá), že by </a:t>
            </a:r>
            <a:r>
              <a:rPr lang="cs-CZ" b="1" spc="-100" dirty="0" err="1" smtClean="0"/>
              <a:t>Airbnb</a:t>
            </a:r>
            <a:r>
              <a:rPr lang="cs-CZ" b="1" spc="-100" dirty="0" smtClean="0"/>
              <a:t> (a další platformy) měla </a:t>
            </a:r>
            <a:r>
              <a:rPr lang="cs-CZ" b="1" spc="-100" dirty="0" smtClean="0">
                <a:solidFill>
                  <a:srgbClr val="FF0000"/>
                </a:solidFill>
              </a:rPr>
              <a:t>sdílet s městy veškeré údaje o hostitelích a hostech</a:t>
            </a:r>
            <a:r>
              <a:rPr lang="cs-CZ" b="1" spc="-100" dirty="0" smtClean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b="1" dirty="0" smtClean="0"/>
              <a:t>Nizozemsko - soud rozhodl, </a:t>
            </a:r>
            <a:r>
              <a:rPr lang="cs-CZ" b="1" dirty="0"/>
              <a:t>že všechny krátkodobé pronájmy budou považovány za praktiku, která danou nemovitost vyvádí z bytového </a:t>
            </a:r>
            <a:r>
              <a:rPr lang="cs-CZ" b="1" dirty="0" smtClean="0"/>
              <a:t>fondu. Prakticky to znamená, že  bez speciálního povolení (které zatím neexistuje) jsou všechny </a:t>
            </a:r>
            <a:r>
              <a:rPr lang="cs-CZ" b="1" dirty="0"/>
              <a:t>krátkodobé pronájmy </a:t>
            </a:r>
            <a:r>
              <a:rPr lang="cs-CZ" b="1" dirty="0" smtClean="0"/>
              <a:t>v tuto chvíli v</a:t>
            </a:r>
            <a:r>
              <a:rPr lang="cs-CZ" b="1" dirty="0"/>
              <a:t> Amsterdamu </a:t>
            </a:r>
            <a:r>
              <a:rPr lang="cs-CZ" b="1" dirty="0" smtClean="0"/>
              <a:t>ilegální.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b="1" spc="-100" dirty="0" smtClean="0"/>
              <a:t>Berlín (podobně jako Praha) přerušil dočasně jednání s </a:t>
            </a:r>
            <a:r>
              <a:rPr lang="cs-CZ" b="1" spc="-100" dirty="0" err="1" smtClean="0"/>
              <a:t>Airbnb</a:t>
            </a:r>
            <a:r>
              <a:rPr lang="cs-CZ" b="1" spc="-100" dirty="0" smtClean="0"/>
              <a:t> kvůli neochotě sdílet údaje.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b="1" dirty="0" smtClean="0"/>
              <a:t>Vídeň </a:t>
            </a:r>
            <a:r>
              <a:rPr lang="cs-CZ" b="1" dirty="0"/>
              <a:t>připravuje novou technickou platformu pro sdíleni </a:t>
            </a:r>
            <a:r>
              <a:rPr lang="cs-CZ" b="1" dirty="0" smtClean="0"/>
              <a:t>údajů o krátkodobých pronájmech a rakouská vláda zvažuje </a:t>
            </a:r>
            <a:r>
              <a:rPr lang="cs-CZ" b="1" dirty="0"/>
              <a:t>zavedení vlastního registračního </a:t>
            </a:r>
            <a:r>
              <a:rPr lang="cs-CZ" b="1" dirty="0" smtClean="0"/>
              <a:t>systému. 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3430596" y="289010"/>
            <a:ext cx="4397359" cy="896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4000" b="1" cap="small" dirty="0" smtClean="0"/>
              <a:t>Aktuality z Evropy</a:t>
            </a:r>
          </a:p>
        </p:txBody>
      </p:sp>
    </p:spTree>
    <p:extLst>
      <p:ext uri="{BB962C8B-B14F-4D97-AF65-F5344CB8AC3E}">
        <p14:creationId xmlns:p14="http://schemas.microsoft.com/office/powerpoint/2010/main" val="3292141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1179" y="906993"/>
            <a:ext cx="8761413" cy="706964"/>
          </a:xfrm>
        </p:spPr>
        <p:txBody>
          <a:bodyPr/>
          <a:lstStyle/>
          <a:p>
            <a:r>
              <a:rPr lang="cs-CZ" b="1" dirty="0" smtClean="0">
                <a:latin typeface="Arial Black" panose="020B0A04020102020204" pitchFamily="34" charset="0"/>
              </a:rPr>
              <a:t>3. </a:t>
            </a:r>
            <a:r>
              <a:rPr lang="cs-CZ" b="1" cap="all" dirty="0" smtClean="0">
                <a:latin typeface="Arial Black" panose="020B0A04020102020204" pitchFamily="34" charset="0"/>
              </a:rPr>
              <a:t>Aktuální</a:t>
            </a:r>
            <a:r>
              <a:rPr lang="cs-CZ" b="1" dirty="0" smtClean="0">
                <a:latin typeface="Arial Black" panose="020B0A04020102020204" pitchFamily="34" charset="0"/>
              </a:rPr>
              <a:t> SITUACE V PRAZE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3399" y="2603500"/>
            <a:ext cx="11068051" cy="576262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Počty nabídek krátkodobého ubytování v Praze a městských </a:t>
            </a:r>
            <a:r>
              <a:rPr lang="cs-CZ" b="1" dirty="0" smtClean="0">
                <a:solidFill>
                  <a:schemeClr val="tx1"/>
                </a:solidFill>
              </a:rPr>
              <a:t>částech</a:t>
            </a:r>
            <a:endParaRPr lang="cs-CZ" b="1" dirty="0">
              <a:solidFill>
                <a:schemeClr val="tx1"/>
              </a:solidFill>
            </a:endParaRPr>
          </a:p>
          <a:p>
            <a:pPr algn="ctr"/>
            <a:r>
              <a:rPr lang="cs-CZ" sz="1600" dirty="0" smtClean="0">
                <a:solidFill>
                  <a:schemeClr val="tx1"/>
                </a:solidFill>
              </a:rPr>
              <a:t>(podle údajů AirDNA.co)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3399" y="3390900"/>
            <a:ext cx="4981576" cy="2047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u="sng" dirty="0" smtClean="0"/>
              <a:t>Praha celkem - 13</a:t>
            </a:r>
            <a:r>
              <a:rPr lang="cs-CZ" b="1" u="sng" dirty="0"/>
              <a:t> 116 nabídek </a:t>
            </a:r>
            <a:endParaRPr lang="cs-CZ" b="1" u="sng" dirty="0" smtClean="0"/>
          </a:p>
          <a:p>
            <a:pPr>
              <a:tabLst>
                <a:tab pos="3228975" algn="l"/>
              </a:tabLst>
            </a:pPr>
            <a:r>
              <a:rPr lang="cs-CZ" b="1" dirty="0" smtClean="0"/>
              <a:t>10 989 celé byty	84 </a:t>
            </a:r>
            <a:r>
              <a:rPr lang="cs-CZ" b="1" dirty="0"/>
              <a:t>%</a:t>
            </a:r>
          </a:p>
          <a:p>
            <a:pPr>
              <a:tabLst>
                <a:tab pos="3228975" algn="l"/>
              </a:tabLst>
            </a:pPr>
            <a:r>
              <a:rPr lang="cs-CZ" b="1" dirty="0"/>
              <a:t>1955 vlastní </a:t>
            </a:r>
            <a:r>
              <a:rPr lang="cs-CZ" b="1" dirty="0" smtClean="0"/>
              <a:t>pokoje	15 </a:t>
            </a:r>
            <a:r>
              <a:rPr lang="cs-CZ" b="1" dirty="0"/>
              <a:t>%</a:t>
            </a:r>
          </a:p>
          <a:p>
            <a:pPr>
              <a:tabLst>
                <a:tab pos="3409950" algn="l"/>
              </a:tabLst>
            </a:pPr>
            <a:r>
              <a:rPr lang="cs-CZ" b="1" dirty="0"/>
              <a:t>172 sdílené pokoje </a:t>
            </a:r>
            <a:r>
              <a:rPr lang="cs-CZ" b="1" dirty="0" smtClean="0"/>
              <a:t>	1%</a:t>
            </a:r>
          </a:p>
          <a:p>
            <a:pPr>
              <a:tabLst>
                <a:tab pos="3409950" algn="l"/>
              </a:tabLst>
            </a:pPr>
            <a:endParaRPr lang="cs-CZ" b="1" dirty="0"/>
          </a:p>
          <a:p>
            <a:pPr marL="0" indent="0">
              <a:lnSpc>
                <a:spcPct val="120000"/>
              </a:lnSpc>
              <a:buNone/>
              <a:tabLst>
                <a:tab pos="3409950" algn="l"/>
              </a:tabLst>
            </a:pPr>
            <a:r>
              <a:rPr lang="cs-CZ" b="1" dirty="0" smtClean="0"/>
              <a:t>Průměrná obsazenost v lednu poklesla na 52 % (oproti červencovým 84 %).</a:t>
            </a:r>
            <a:endParaRPr lang="cs-CZ" b="1" dirty="0"/>
          </a:p>
        </p:txBody>
      </p:sp>
      <p:sp>
        <p:nvSpPr>
          <p:cNvPr id="7" name="Obdélník 6"/>
          <p:cNvSpPr/>
          <p:nvPr/>
        </p:nvSpPr>
        <p:spPr>
          <a:xfrm>
            <a:off x="5991224" y="3189287"/>
            <a:ext cx="5267326" cy="379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u="sng" dirty="0" smtClean="0"/>
              <a:t>Nejžádanější městské části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b="1" dirty="0" smtClean="0"/>
              <a:t>Městská část	počet nabídek	celé byty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2152650" algn="l"/>
                <a:tab pos="3943350" algn="l"/>
              </a:tabLst>
            </a:pPr>
            <a:r>
              <a:rPr lang="cs-CZ" b="1" dirty="0" smtClean="0"/>
              <a:t>Nové Město 	2990	88%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 smtClean="0"/>
              <a:t>Staré Město	1476</a:t>
            </a:r>
            <a:r>
              <a:rPr lang="cs-CZ" b="1" dirty="0"/>
              <a:t>	</a:t>
            </a:r>
            <a:r>
              <a:rPr lang="cs-CZ" b="1" dirty="0" smtClean="0"/>
              <a:t>89%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 smtClean="0"/>
              <a:t>Žižkov	1423	86%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 smtClean="0"/>
              <a:t>Vinohrady	1483</a:t>
            </a:r>
            <a:r>
              <a:rPr lang="cs-CZ" b="1" dirty="0"/>
              <a:t>	80%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/>
              <a:t>Smíchov	</a:t>
            </a:r>
            <a:r>
              <a:rPr lang="cs-CZ" b="1" dirty="0" smtClean="0"/>
              <a:t>  860</a:t>
            </a:r>
            <a:r>
              <a:rPr lang="cs-CZ" b="1" dirty="0"/>
              <a:t>	86%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/>
              <a:t>Malá Strana	</a:t>
            </a:r>
            <a:r>
              <a:rPr lang="cs-CZ" b="1" dirty="0" smtClean="0"/>
              <a:t>  588</a:t>
            </a:r>
            <a:r>
              <a:rPr lang="cs-CZ" b="1" dirty="0"/>
              <a:t>	85%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 smtClean="0"/>
              <a:t>Holešovice	  535	87%</a:t>
            </a:r>
          </a:p>
          <a:p>
            <a:pPr>
              <a:lnSpc>
                <a:spcPct val="120000"/>
              </a:lnSpc>
              <a:tabLst>
                <a:tab pos="2152650" algn="l"/>
                <a:tab pos="3943350" algn="l"/>
              </a:tabLst>
            </a:pPr>
            <a:r>
              <a:rPr lang="cs-CZ" b="1" dirty="0" smtClean="0"/>
              <a:t>Karlín</a:t>
            </a:r>
            <a:r>
              <a:rPr lang="cs-CZ" b="1" dirty="0"/>
              <a:t>	</a:t>
            </a:r>
            <a:r>
              <a:rPr lang="cs-CZ" b="1" dirty="0" smtClean="0"/>
              <a:t>  500</a:t>
            </a:r>
            <a:r>
              <a:rPr lang="cs-CZ" b="1" dirty="0"/>
              <a:t>	95%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5724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latin typeface="Arial Black" panose="020B0A04020102020204" pitchFamily="34" charset="0"/>
              </a:rPr>
              <a:t>4. </a:t>
            </a:r>
            <a:r>
              <a:rPr lang="cs-CZ" b="1" cap="all" dirty="0" smtClean="0">
                <a:latin typeface="Arial Black" panose="020B0A04020102020204" pitchFamily="34" charset="0"/>
              </a:rPr>
              <a:t>Co připravujeme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37876" y="2736850"/>
            <a:ext cx="9763499" cy="576262"/>
          </a:xfrm>
        </p:spPr>
        <p:txBody>
          <a:bodyPr/>
          <a:lstStyle/>
          <a:p>
            <a:r>
              <a:rPr lang="cs-CZ" b="1" dirty="0" smtClean="0"/>
              <a:t>Na základě zkušeností a metod použitých v ostatních městech při přípravě legislativních opatření sledujeme tyto priority: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154953" y="3675062"/>
            <a:ext cx="10113122" cy="2840039"/>
          </a:xfrm>
        </p:spPr>
        <p:txBody>
          <a:bodyPr>
            <a:normAutofit/>
          </a:bodyPr>
          <a:lstStyle/>
          <a:p>
            <a:r>
              <a:rPr lang="cs-CZ" b="1" dirty="0" smtClean="0"/>
              <a:t>Nechceme primárně omezovat pronajímání, chceme mu dát pravidla tak, aby svoboda hostitelů neomezovala svobodu a práva ostatních majitelů bytů.</a:t>
            </a:r>
          </a:p>
          <a:p>
            <a:r>
              <a:rPr lang="cs-CZ" b="1" dirty="0" smtClean="0"/>
              <a:t>Požadujeme povinnost sdílení údajů o hostitelích a hostech tak, aby bylo možno efektivně vybírat poplatky a daně.</a:t>
            </a:r>
          </a:p>
          <a:p>
            <a:r>
              <a:rPr lang="cs-CZ" b="1" dirty="0" smtClean="0"/>
              <a:t>Chceme  změny ve stavebním zákoně tak, aby byty používané ke krátkodobým pronájmům musely splňovat stejné požadavky jako například </a:t>
            </a:r>
            <a:r>
              <a:rPr lang="cs-CZ" b="1" dirty="0" smtClean="0"/>
              <a:t>hotely.</a:t>
            </a:r>
            <a:endParaRPr lang="cs-CZ" b="1" dirty="0" smtClean="0"/>
          </a:p>
          <a:p>
            <a:r>
              <a:rPr lang="cs-CZ" b="1" dirty="0" smtClean="0"/>
              <a:t>Chceme posílit postavení ostatních majitelů bytů, pokud jde o stanovování podmínek provozování krátkodobých pronájmů v domě.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916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405467" y="612845"/>
            <a:ext cx="8779933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latin typeface="Calibri" panose="020F0502020204030204" pitchFamily="34" charset="0"/>
              <a:ea typeface="Calibri" panose="020F0502020204030204" pitchFamily="34" charset="0"/>
              <a:cs typeface="Myanmar Text" panose="020B0502040204020203" pitchFamily="34" charset="0"/>
            </a:endParaRPr>
          </a:p>
          <a:p>
            <a:pPr algn="ctr"/>
            <a:r>
              <a:rPr lang="cs-CZ" sz="2800" b="1" cap="all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Legislativní záměr</a:t>
            </a:r>
            <a:endParaRPr lang="cs-CZ" sz="2800" b="1" cap="all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Myanmar Text" panose="020B0502040204020203" pitchFamily="34" charset="0"/>
            </a:endParaRPr>
          </a:p>
          <a:p>
            <a:endParaRPr lang="cs-CZ" b="1" dirty="0" smtClean="0">
              <a:latin typeface="Calibri" panose="020F0502020204030204" pitchFamily="34" charset="0"/>
              <a:ea typeface="Calibri" panose="020F0502020204030204" pitchFamily="34" charset="0"/>
              <a:cs typeface="Myanmar Text" panose="020B0502040204020203" pitchFamily="34" charset="0"/>
            </a:endParaRPr>
          </a:p>
          <a:p>
            <a:pPr marL="342900" indent="-342900" algn="just">
              <a:buAutoNum type="arabicPeriod"/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Povinnost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platforem, které zprostředkovávají krátkodobé ubytovací služby, poskytovat obcím podrobné informace týkající se bytů, v nichž je tato činnost provozována, včetně údajů o hostitelích i počtech hostů, za účelem praktické vymahatelnosti dodržování stávajících povinností, zejména placení místního poplatku z pobytu a daní. </a:t>
            </a:r>
            <a:endParaRPr lang="cs-CZ" b="1" dirty="0" smtClean="0">
              <a:latin typeface="Calibri" panose="020F0502020204030204" pitchFamily="34" charset="0"/>
              <a:ea typeface="Calibri" panose="020F0502020204030204" pitchFamily="34" charset="0"/>
              <a:cs typeface="Myanmar Text" panose="020B0502040204020203" pitchFamily="34" charset="0"/>
            </a:endParaRPr>
          </a:p>
          <a:p>
            <a:pPr marL="342900" indent="-342900" algn="just">
              <a:spcBef>
                <a:spcPts val="600"/>
              </a:spcBef>
              <a:buFontTx/>
              <a:buAutoNum type="arabicPeriod"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Posílení pravomocí jednotlivých vlastníků bytů a společenství vlastníků v bytových domech tak, aby používání bytu ke krátkodobým ubytovacím službám vyžadovalo souhlas ostatních vlastníků jednotek a aby bytový dům nebyl nepřiměřeně zatížen zvýšenými náklady. </a:t>
            </a:r>
          </a:p>
          <a:p>
            <a:pPr marL="342900" indent="-342900" algn="just">
              <a:spcBef>
                <a:spcPts val="600"/>
              </a:spcBef>
              <a:buFontTx/>
              <a:buAutoNum type="arabicPeriod"/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Změna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stavebních předpisů tak, aby trvalé využívání bytů k poskytování krátkodobých ubytovacích služeb podléhalo stejně přísným podmínkám jako provozování hotelu, což je nezbytné z hlediska bezpečnosti a požární prevence, a zároveň by tím došlo ke zrovnoprávnění podmínek na trhu. </a:t>
            </a:r>
            <a:endParaRPr lang="cs-CZ" b="1" dirty="0"/>
          </a:p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Zavedení zákonného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zmocnění pro obce k vydání nařízení, kterým by měly možnost regulovat poskytování krátkodobých ubytovacích služeb v bytech na svém území.  </a:t>
            </a:r>
            <a:endParaRPr lang="cs-CZ" b="1" dirty="0" smtClean="0">
              <a:latin typeface="Calibri" panose="020F0502020204030204" pitchFamily="34" charset="0"/>
              <a:ea typeface="Calibri" panose="020F0502020204030204" pitchFamily="34" charset="0"/>
              <a:cs typeface="Myanmar Tex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42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61067" y="3094293"/>
            <a:ext cx="73829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b="1" cap="all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Návrh novely zákona o některých </a:t>
            </a:r>
            <a:r>
              <a:rPr lang="cs-CZ" b="1" cap="all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podmínkách</a:t>
            </a:r>
          </a:p>
          <a:p>
            <a:pPr algn="ctr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b="1" cap="all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cap="all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podnikání a o výkonu některých činností v oblasti </a:t>
            </a:r>
            <a:endParaRPr lang="cs-CZ" b="1" cap="all" dirty="0" smtClean="0">
              <a:solidFill>
                <a:srgbClr val="FF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b="1" cap="all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cestovního </a:t>
            </a:r>
            <a:r>
              <a:rPr lang="cs-CZ" b="1" cap="all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ruchu </a:t>
            </a:r>
            <a:endParaRPr lang="cs-CZ" sz="1200" cap="all" dirty="0">
              <a:solidFill>
                <a:srgbClr val="FF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b="1" cap="all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novely živnostenského zákona</a:t>
            </a:r>
            <a:endParaRPr lang="cs-CZ" sz="1200" cap="all" dirty="0">
              <a:solidFill>
                <a:srgbClr val="FF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660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83733" y="1429224"/>
            <a:ext cx="808566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cs-CZ" b="1" dirty="0"/>
              <a:t>Změna zákona o některých podmínkách podnikání a o výkonu </a:t>
            </a:r>
            <a:endParaRPr lang="cs-CZ" b="1" dirty="0" smtClean="0"/>
          </a:p>
          <a:p>
            <a:pPr algn="ctr">
              <a:lnSpc>
                <a:spcPts val="1500"/>
              </a:lnSpc>
            </a:pPr>
            <a:endParaRPr lang="cs-CZ" b="1" dirty="0"/>
          </a:p>
          <a:p>
            <a:pPr algn="ctr">
              <a:lnSpc>
                <a:spcPts val="1500"/>
              </a:lnSpc>
            </a:pPr>
            <a:r>
              <a:rPr lang="cs-CZ" b="1" dirty="0" smtClean="0"/>
              <a:t>některých </a:t>
            </a:r>
            <a:r>
              <a:rPr lang="cs-CZ" b="1" dirty="0"/>
              <a:t>činností v oblasti cestovního ruchu</a:t>
            </a:r>
            <a:endParaRPr lang="cs-CZ" dirty="0"/>
          </a:p>
          <a:p>
            <a:pPr algn="ctr">
              <a:lnSpc>
                <a:spcPts val="1500"/>
              </a:lnSpc>
            </a:pPr>
            <a:endParaRPr lang="cs-CZ" dirty="0"/>
          </a:p>
          <a:p>
            <a:pPr algn="ctr">
              <a:lnSpc>
                <a:spcPts val="1500"/>
              </a:lnSpc>
            </a:pPr>
            <a:r>
              <a:rPr lang="cs-CZ" b="1" dirty="0" smtClean="0"/>
              <a:t>„§ </a:t>
            </a:r>
            <a:r>
              <a:rPr lang="cs-CZ" b="1" dirty="0"/>
              <a:t>10</a:t>
            </a:r>
          </a:p>
          <a:p>
            <a:pPr algn="ctr">
              <a:lnSpc>
                <a:spcPts val="1500"/>
              </a:lnSpc>
              <a:spcAft>
                <a:spcPts val="0"/>
              </a:spcAft>
            </a:pPr>
            <a:endParaRPr lang="cs-CZ" b="1" dirty="0" smtClean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Online </a:t>
            </a:r>
            <a:r>
              <a:rPr lang="cs-CZ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zprostředkování</a:t>
            </a:r>
            <a:endParaRPr lang="cs-CZ" sz="16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120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Kdo zprostředkuje prostřednictvím prostředku komunikace na dálku kontakt poskytovatele služeb cestovního ruchu se zákazníkem za účelem uzavírání smluv souvisejících s poskytováním služeb cestovního ruchu podle § 1a, je povinen sdělit obecnímu živnostenskému úřadu do 30 dnů od doručení výzvy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počet uzavřených smluv souvisejících s poskytováním služeb cestovního ruchu za období uvedené ve výzvě, 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celkovou cenu za tyto služby za období uvedené ve výzvě,  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c) adresu místa, na které jsou tyto služby cestovního ruchu poskytovány, a d) označení poskytovatele služby, se kterým zákazníkovi zprostředkoval uzavření smlouvy související s poskytováním služeb cestovního ruchu, a to 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5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 fyzické osoby jejím jménem a příjmením, datem narození a adresou trvalého bydliště</a:t>
            </a:r>
            <a:r>
              <a:rPr lang="cs-CZ" sz="1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 algn="just">
              <a:lnSpc>
                <a:spcPts val="15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 podnikající fyzické osoby její jménem, příjmením, popřípadě obchodní firmou, adresou sídla a identifikačním </a:t>
            </a:r>
            <a:r>
              <a:rPr lang="cs-CZ" sz="1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číslem,</a:t>
            </a:r>
          </a:p>
          <a:p>
            <a:pPr marL="342900" lvl="0" indent="-342900" algn="just">
              <a:lnSpc>
                <a:spcPts val="15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právnické osoby její obchodní firmou nebo názvem, adresou sídla a identifikačním číslem, </a:t>
            </a:r>
            <a:r>
              <a:rPr lang="cs-CZ" sz="1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5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další kontaktní údaje osob uvedených v písmenu a) až c), pokud jsou zprostředkovateli známy</a:t>
            </a:r>
            <a:r>
              <a:rPr lang="cs-CZ" sz="1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.“</a:t>
            </a:r>
            <a:endParaRPr lang="cs-CZ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500"/>
              </a:lnSpc>
              <a:spcAft>
                <a:spcPts val="0"/>
              </a:spcAft>
              <a:buFont typeface="+mj-lt"/>
              <a:buAutoNum type="arabicPeriod"/>
            </a:pPr>
            <a:endParaRPr lang="cs-CZ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69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tový efekt">
  <a:themeElements>
    <a:clrScheme name="Iontový efekt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tový efekt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tový efekt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321</TotalTime>
  <Words>455</Words>
  <Application>Microsoft Office PowerPoint</Application>
  <PresentationFormat>Širokoúhlá obrazovka</PresentationFormat>
  <Paragraphs>84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Calibri</vt:lpstr>
      <vt:lpstr>Century Gothic</vt:lpstr>
      <vt:lpstr>Myanmar Text</vt:lpstr>
      <vt:lpstr>Times New Roman</vt:lpstr>
      <vt:lpstr>Wingdings</vt:lpstr>
      <vt:lpstr>Wingdings 3</vt:lpstr>
      <vt:lpstr>Iontový efekt</vt:lpstr>
      <vt:lpstr>Aktuální situace v oblasti krátkodobých ubytovacích služeb</vt:lpstr>
      <vt:lpstr>1. SITUACE NA PŮDĚ orgánů EU</vt:lpstr>
      <vt:lpstr>2. SITUACE NA PŮDĚ členských států EU</vt:lpstr>
      <vt:lpstr>Prezentace aplikace PowerPoint</vt:lpstr>
      <vt:lpstr>3. Aktuální SITUACE V PRAZE</vt:lpstr>
      <vt:lpstr>4. Co připravujeme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Aktuální situace v oblasti krátkodobých ubytovacích služeb</dc:title>
  <dc:creator>Stařecká Erika (MHMP, SE7)</dc:creator>
  <cp:lastModifiedBy>Stařecká Erika (MHMP, SE7)</cp:lastModifiedBy>
  <cp:revision>21</cp:revision>
  <dcterms:created xsi:type="dcterms:W3CDTF">2020-02-18T16:41:14Z</dcterms:created>
  <dcterms:modified xsi:type="dcterms:W3CDTF">2020-02-19T08:52:56Z</dcterms:modified>
</cp:coreProperties>
</file>