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509" r:id="rId2"/>
    <p:sldId id="511" r:id="rId3"/>
    <p:sldId id="512" r:id="rId4"/>
    <p:sldId id="604" r:id="rId5"/>
    <p:sldId id="516" r:id="rId6"/>
    <p:sldId id="514" r:id="rId7"/>
    <p:sldId id="515" r:id="rId8"/>
    <p:sldId id="517" r:id="rId9"/>
    <p:sldId id="518" r:id="rId10"/>
    <p:sldId id="519" r:id="rId11"/>
    <p:sldId id="603" r:id="rId12"/>
    <p:sldId id="600" r:id="rId13"/>
    <p:sldId id="602" r:id="rId14"/>
    <p:sldId id="605" r:id="rId15"/>
    <p:sldId id="513" r:id="rId16"/>
    <p:sldId id="520" r:id="rId17"/>
    <p:sldId id="510" r:id="rId18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derová Petra (MHMP, PER)" initials="DP(P" lastIdx="4" clrIdx="0">
    <p:extLst>
      <p:ext uri="{19B8F6BF-5375-455C-9EA6-DF929625EA0E}">
        <p15:presenceInfo xmlns:p15="http://schemas.microsoft.com/office/powerpoint/2012/main" userId="S-1-5-21-51522800-1458712415-681445708-27527" providerId="AD"/>
      </p:ext>
    </p:extLst>
  </p:cmAuthor>
  <p:cmAuthor id="2" name="Fuxová Bohuslava (MHMP, KUC)" initials="FB(K" lastIdx="6" clrIdx="1">
    <p:extLst>
      <p:ext uri="{19B8F6BF-5375-455C-9EA6-DF929625EA0E}">
        <p15:presenceInfo xmlns:p15="http://schemas.microsoft.com/office/powerpoint/2012/main" userId="S::m000xm8143@mag.mepnet.cz::17ad80a6-6e3c-4108-b154-e0c96a876fd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4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530759-5113-654F-80BD-D412A44EC96B}" v="4" dt="2020-10-06T06:12:16.1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11"/>
    <p:restoredTop sz="95909"/>
  </p:normalViewPr>
  <p:slideViewPr>
    <p:cSldViewPr snapToGrid="0" snapToObjects="1">
      <p:cViewPr varScale="1">
        <p:scale>
          <a:sx n="116" d="100"/>
          <a:sy n="116" d="100"/>
        </p:scale>
        <p:origin x="10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0D296-07AC-4AB6-B3FB-51DFC208D15F}" type="datetimeFigureOut">
              <a:rPr lang="cs-CZ" smtClean="0"/>
              <a:t>07.10.2020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FA00D-AEFD-4BCD-9D58-FE5B93CD02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3733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DB496-43AC-4B9B-903F-846E58A1ED22}" type="datetimeFigureOut">
              <a:rPr lang="cs-CZ" smtClean="0"/>
              <a:t>07.10.2020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9C2F3-A1B2-4687-AD89-5DD5648664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5455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E9C2F3-A1B2-4687-AD89-5DD564866480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414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/>
          </a:p>
          <a:p>
            <a:pPr marL="172873" indent="-172873"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9C2F3-A1B2-4687-AD89-5DD564866480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8836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387B-95FE-40C1-BA14-F0B04916EE8F}" type="datetime1">
              <a:rPr lang="cs-CZ" smtClean="0"/>
              <a:t>07.10.2020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740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E186-2BD4-4339-AA68-5FDD44498A16}" type="datetime1">
              <a:rPr lang="cs-CZ" smtClean="0"/>
              <a:t>07.10.2020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492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9453D-026E-4334-8CE9-9B5E38FC1710}" type="datetime1">
              <a:rPr lang="cs-CZ" smtClean="0"/>
              <a:t>07.10.2020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998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DF24-52B2-4E93-98B8-8ABD98FD0035}" type="datetime1">
              <a:rPr lang="cs-CZ" smtClean="0"/>
              <a:t>07.10.2020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908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 descr="VÃ½sledek obrÃ¡zku pro logo praha">
            <a:extLst>
              <a:ext uri="{FF2B5EF4-FFF2-40B4-BE49-F238E27FC236}">
                <a16:creationId xmlns:a16="http://schemas.microsoft.com/office/drawing/2014/main" xmlns="" id="{70B8D8DA-9CE5-D942-BCBD-47D22B88A7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99476" y="5969634"/>
            <a:ext cx="640238" cy="626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6307617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139497"/>
            <a:ext cx="8543925" cy="632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950026"/>
            <a:ext cx="8543925" cy="178129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ACA1-C529-45A7-BBD2-81D34CA06435}" type="datetime1">
              <a:rPr lang="cs-CZ" smtClean="0"/>
              <a:t>07.10.2020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01112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xmlns="" id="{9EC489A7-1C8F-6D43-8AB5-F29138C8904B}"/>
              </a:ext>
            </a:extLst>
          </p:cNvPr>
          <p:cNvSpPr/>
          <p:nvPr userDrawn="1"/>
        </p:nvSpPr>
        <p:spPr>
          <a:xfrm>
            <a:off x="0" y="0"/>
            <a:ext cx="6876288" cy="6858000"/>
          </a:xfrm>
          <a:prstGeom prst="rect">
            <a:avLst/>
          </a:prstGeom>
          <a:solidFill>
            <a:srgbClr val="C814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443522"/>
            <a:ext cx="5528151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552815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353397039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D057-7B4E-40EB-828E-6B8DF5B0C9B0}" type="datetime1">
              <a:rPr lang="cs-CZ" smtClean="0"/>
              <a:t>07.10.2020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5701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5ADB-4CE2-4EAF-9770-812D38EBC2B4}" type="datetime1">
              <a:rPr lang="cs-CZ" smtClean="0"/>
              <a:t>07.10.2020</a:t>
            </a:fld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1793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DC5A2-7504-4FB4-9F45-61EAD96227FC}" type="datetime1">
              <a:rPr lang="cs-CZ" smtClean="0"/>
              <a:t>07.10.2020</a:t>
            </a:fld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1655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F1AB-E6E4-4541-827F-B1DF3C53BABC}" type="datetime1">
              <a:rPr lang="cs-CZ" smtClean="0"/>
              <a:t>07.10.2020</a:t>
            </a:fld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315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3577-D647-4C2F-A0A5-774E29D645D4}" type="datetime1">
              <a:rPr lang="cs-CZ" smtClean="0"/>
              <a:t>07.10.2020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499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1ACA1-C529-45A7-BBD2-81D34CA06435}" type="datetime1">
              <a:rPr lang="cs-CZ" smtClean="0"/>
              <a:t>07.10.2020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8A988-2C98-49A4-91D3-6998055EF9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575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b="1" kern="1200" dirty="0">
          <a:solidFill>
            <a:srgbClr val="C8142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91E23695-012E-D743-93E9-174542500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1</a:t>
            </a:fld>
            <a:endParaRPr lang="cs-CZ"/>
          </a:p>
        </p:txBody>
      </p:sp>
      <p:pic>
        <p:nvPicPr>
          <p:cNvPr id="6" name="Picture 2" descr="VÃ½sledek obrÃ¡zku pro logo praha">
            <a:extLst>
              <a:ext uri="{FF2B5EF4-FFF2-40B4-BE49-F238E27FC236}">
                <a16:creationId xmlns:a16="http://schemas.microsoft.com/office/drawing/2014/main" xmlns="" id="{8630E079-0035-E744-B0E2-6B15A22A5C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92737" y="5692604"/>
            <a:ext cx="923227" cy="903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ázek 2" descr="Obsah obrázku budova, exteriér, silnice, ulice&#10;&#10;Popis byl vytvořen automaticky">
            <a:extLst>
              <a:ext uri="{FF2B5EF4-FFF2-40B4-BE49-F238E27FC236}">
                <a16:creationId xmlns:a16="http://schemas.microsoft.com/office/drawing/2014/main" xmlns="" id="{724DDCC2-61ED-402D-87EC-D8946DEE71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xmlns="" id="{05D41719-3E13-8646-A625-A2BBF3EE0DCF}"/>
              </a:ext>
            </a:extLst>
          </p:cNvPr>
          <p:cNvSpPr txBox="1">
            <a:spLocks/>
          </p:cNvSpPr>
          <p:nvPr/>
        </p:nvSpPr>
        <p:spPr>
          <a:xfrm>
            <a:off x="446965" y="520575"/>
            <a:ext cx="6084799" cy="17556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Finanční podpory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xmlns="" id="{1EFFCD31-0F96-9E42-8252-44220DBF77D5}"/>
              </a:ext>
            </a:extLst>
          </p:cNvPr>
          <p:cNvSpPr txBox="1">
            <a:spLocks/>
          </p:cNvSpPr>
          <p:nvPr/>
        </p:nvSpPr>
        <p:spPr>
          <a:xfrm>
            <a:off x="474397" y="2606915"/>
            <a:ext cx="5275614" cy="1264869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 </a:t>
            </a:r>
            <a:r>
              <a:rPr lang="cs-CZ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Petr, Bohuslava Fuxová</a:t>
            </a:r>
            <a:endParaRPr lang="cs-CZ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7.10.2020</a:t>
            </a:r>
            <a:endParaRPr lang="cs-CZ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odnadpis 2">
            <a:extLst>
              <a:ext uri="{FF2B5EF4-FFF2-40B4-BE49-F238E27FC236}">
                <a16:creationId xmlns:a16="http://schemas.microsoft.com/office/drawing/2014/main" xmlns="" id="{717146D2-7878-7F47-86BF-7773D803755E}"/>
              </a:ext>
            </a:extLst>
          </p:cNvPr>
          <p:cNvSpPr txBox="1">
            <a:spLocks/>
          </p:cNvSpPr>
          <p:nvPr/>
        </p:nvSpPr>
        <p:spPr>
          <a:xfrm>
            <a:off x="462305" y="6006397"/>
            <a:ext cx="6084799" cy="635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Tento dokument může obsahovat důvěrné informace a je určen výhradně pro potřeby MHMP</a:t>
            </a:r>
          </a:p>
        </p:txBody>
      </p:sp>
    </p:spTree>
    <p:extLst>
      <p:ext uri="{BB962C8B-B14F-4D97-AF65-F5344CB8AC3E}">
        <p14:creationId xmlns:p14="http://schemas.microsoft.com/office/powerpoint/2010/main" val="112994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EE19612-34DC-944F-9CD9-C8DF8F93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Napojení na GINIS SSL, GINIS EKO, TED, CES, generování plateb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FFD50F70-22C3-4F44-88E0-A05141F51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Napojení na spisovou službu, modul smluv, CES a generování plateb</a:t>
            </a:r>
          </a:p>
          <a:p>
            <a:pPr lvl="1"/>
            <a:r>
              <a:rPr lang="cs-CZ" dirty="0"/>
              <a:t>Veškeré dokumenty musí získat PID, číslo z CES</a:t>
            </a:r>
          </a:p>
          <a:p>
            <a:pPr lvl="1"/>
            <a:r>
              <a:rPr lang="cs-CZ" dirty="0"/>
              <a:t>Smlouvy musí být zveřejněny v CES</a:t>
            </a:r>
          </a:p>
          <a:p>
            <a:pPr lvl="1"/>
            <a:r>
              <a:rPr lang="cs-CZ" dirty="0"/>
              <a:t>Musí se připravit platební příkaz pro GIS</a:t>
            </a:r>
          </a:p>
          <a:p>
            <a:r>
              <a:rPr lang="cs-CZ" dirty="0"/>
              <a:t>Externí moduly</a:t>
            </a:r>
          </a:p>
          <a:p>
            <a:pPr lvl="1"/>
            <a:r>
              <a:rPr lang="cs-CZ" dirty="0"/>
              <a:t>Základní informace kolik komu poskytneme každý rok</a:t>
            </a:r>
          </a:p>
          <a:p>
            <a:pPr lvl="2"/>
            <a:r>
              <a:rPr lang="cs-CZ" dirty="0"/>
              <a:t>de </a:t>
            </a:r>
            <a:r>
              <a:rPr lang="cs-CZ" dirty="0" err="1"/>
              <a:t>minimis</a:t>
            </a:r>
            <a:r>
              <a:rPr lang="cs-CZ" dirty="0"/>
              <a:t>, bloková výjimka, …</a:t>
            </a:r>
          </a:p>
          <a:p>
            <a:r>
              <a:rPr lang="cs-CZ" dirty="0"/>
              <a:t>Návrh řešení</a:t>
            </a:r>
          </a:p>
          <a:p>
            <a:pPr lvl="1"/>
            <a:r>
              <a:rPr lang="cs-CZ" dirty="0"/>
              <a:t>Integrační platforma umožňuje propojení jednotlivých systémů </a:t>
            </a:r>
          </a:p>
          <a:p>
            <a:pPr lvl="1"/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0AC9A2C3-4083-1840-B4AC-2EBFAC95C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50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C9B6B0F-4F3B-0644-B43E-988E2EF01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Možnosti realizace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3F1016DE-561E-0843-954D-14D69FE96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Přepracování existujícího systému</a:t>
            </a:r>
          </a:p>
          <a:p>
            <a:pPr lvl="1"/>
            <a:r>
              <a:rPr lang="cs-CZ" dirty="0"/>
              <a:t>prakticky nemožné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Vývoj nového systému na základě výběrového řízení a soutěžení na cenu</a:t>
            </a:r>
          </a:p>
          <a:p>
            <a:pPr lvl="1"/>
            <a:r>
              <a:rPr lang="cs-CZ" dirty="0"/>
              <a:t>budeme mít 167. software s jiným ovládáním, jiným dodavatelem a jinou údržbou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Výběr obdobného řešení na trhu</a:t>
            </a:r>
          </a:p>
          <a:p>
            <a:pPr lvl="1"/>
            <a:r>
              <a:rPr lang="cs-CZ" dirty="0"/>
              <a:t>DTTO jako při vývoji na zakázku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/>
              <a:t>OpenSource</a:t>
            </a:r>
            <a:r>
              <a:rPr lang="cs-CZ" dirty="0"/>
              <a:t> Prahy 3</a:t>
            </a:r>
          </a:p>
          <a:p>
            <a:pPr lvl="1"/>
            <a:r>
              <a:rPr lang="cs-CZ" dirty="0"/>
              <a:t>DTTO jako při vývoji na zakázku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Vývoj nového systému na základě stavebních kostek Magistrátu HMP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A62DCDC5-E6C3-D74D-AE02-1E8D32BE5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982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B13CE3C-EE2C-FA40-B78E-CA6592F53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515596"/>
            <a:ext cx="8543925" cy="1325563"/>
          </a:xfrm>
        </p:spPr>
        <p:txBody>
          <a:bodyPr/>
          <a:lstStyle/>
          <a:p>
            <a:r>
              <a:rPr lang="cs-CZ" dirty="0"/>
              <a:t>Základní stavební kostky MHMP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55E0D5D1-A249-1943-AD76-D5AA220C6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4292" y="1927658"/>
            <a:ext cx="4850671" cy="4312506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umožní vytvářet kvalitní vstupy s ohledem na metodiku</a:t>
            </a:r>
          </a:p>
          <a:p>
            <a:r>
              <a:rPr lang="cs-CZ" dirty="0"/>
              <a:t>BPM umožní zajistit </a:t>
            </a:r>
            <a:r>
              <a:rPr lang="cs-CZ" dirty="0" err="1"/>
              <a:t>workflow</a:t>
            </a:r>
            <a:r>
              <a:rPr lang="cs-CZ" dirty="0"/>
              <a:t> nad inteligentními formuláři</a:t>
            </a:r>
          </a:p>
          <a:p>
            <a:r>
              <a:rPr lang="cs-CZ" dirty="0"/>
              <a:t>IDM zajistí jednotnou identitu uživatelů</a:t>
            </a:r>
          </a:p>
          <a:p>
            <a:r>
              <a:rPr lang="cs-CZ" dirty="0"/>
              <a:t>DMS zajistí správu při vytváření dokumentů</a:t>
            </a:r>
          </a:p>
          <a:p>
            <a:r>
              <a:rPr lang="cs-CZ" dirty="0" err="1"/>
              <a:t>DataHub</a:t>
            </a:r>
            <a:r>
              <a:rPr lang="cs-CZ" dirty="0"/>
              <a:t> umožní sdílení dat a jejich prohlížení </a:t>
            </a:r>
          </a:p>
          <a:p>
            <a:r>
              <a:rPr lang="cs-CZ" dirty="0"/>
              <a:t>Zajistí integraci a napojení systémů mezi sebou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6CF8AA87-D81D-D549-898C-9B259DCED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12</a:t>
            </a:fld>
            <a:endParaRPr lang="cs-CZ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CE0720C1-814D-1543-B07E-3A1ED0305A27}"/>
              </a:ext>
            </a:extLst>
          </p:cNvPr>
          <p:cNvSpPr/>
          <p:nvPr/>
        </p:nvSpPr>
        <p:spPr>
          <a:xfrm>
            <a:off x="681038" y="1841159"/>
            <a:ext cx="3446119" cy="54369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/>
              <a:t>Inteligentní formuláře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C9680FFB-0081-274E-A819-8C865815C560}"/>
              </a:ext>
            </a:extLst>
          </p:cNvPr>
          <p:cNvSpPr/>
          <p:nvPr/>
        </p:nvSpPr>
        <p:spPr>
          <a:xfrm>
            <a:off x="681035" y="2550580"/>
            <a:ext cx="3446119" cy="54369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/>
              <a:t>Procesní </a:t>
            </a:r>
            <a:r>
              <a:rPr lang="cs-CZ" sz="2400" dirty="0" err="1"/>
              <a:t>workflow</a:t>
            </a:r>
            <a:r>
              <a:rPr lang="cs-CZ" sz="2400" dirty="0"/>
              <a:t> (BPM)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xmlns="" id="{F96DCFEE-8B6B-8D4A-BF54-FE9C31743927}"/>
              </a:ext>
            </a:extLst>
          </p:cNvPr>
          <p:cNvSpPr/>
          <p:nvPr/>
        </p:nvSpPr>
        <p:spPr>
          <a:xfrm>
            <a:off x="700275" y="4707953"/>
            <a:ext cx="3446119" cy="54369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/>
              <a:t>DATA/dokumenty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xmlns="" id="{B9493F82-2D77-4E4E-95D5-75D13294B122}"/>
              </a:ext>
            </a:extLst>
          </p:cNvPr>
          <p:cNvSpPr/>
          <p:nvPr/>
        </p:nvSpPr>
        <p:spPr>
          <a:xfrm>
            <a:off x="681034" y="5444261"/>
            <a:ext cx="3446119" cy="543696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/>
              <a:t>Integrační platforma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xmlns="" id="{3FFB03C0-5BD2-5F44-BFEA-F75FA381F118}"/>
              </a:ext>
            </a:extLst>
          </p:cNvPr>
          <p:cNvSpPr/>
          <p:nvPr/>
        </p:nvSpPr>
        <p:spPr>
          <a:xfrm>
            <a:off x="681034" y="3264734"/>
            <a:ext cx="3446119" cy="54369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/>
              <a:t>IDM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xmlns="" id="{9232174A-B2F1-8E43-A555-379F0A28DDE6}"/>
              </a:ext>
            </a:extLst>
          </p:cNvPr>
          <p:cNvSpPr/>
          <p:nvPr/>
        </p:nvSpPr>
        <p:spPr>
          <a:xfrm>
            <a:off x="681033" y="3980165"/>
            <a:ext cx="3446119" cy="54369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/>
              <a:t>DMS</a:t>
            </a:r>
          </a:p>
        </p:txBody>
      </p:sp>
    </p:spTree>
    <p:extLst>
      <p:ext uri="{BB962C8B-B14F-4D97-AF65-F5344CB8AC3E}">
        <p14:creationId xmlns:p14="http://schemas.microsoft.com/office/powerpoint/2010/main" val="367333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FC42320-5B70-1040-8AED-BDB21D26C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280" y="10122"/>
            <a:ext cx="8543925" cy="899466"/>
          </a:xfrm>
        </p:spPr>
        <p:txBody>
          <a:bodyPr>
            <a:normAutofit/>
          </a:bodyPr>
          <a:lstStyle/>
          <a:p>
            <a:r>
              <a:rPr lang="cs-CZ" sz="3200" dirty="0"/>
              <a:t>Základní schéma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D00D748A-9C91-8C43-98FC-00C3A897C482}"/>
              </a:ext>
            </a:extLst>
          </p:cNvPr>
          <p:cNvSpPr/>
          <p:nvPr/>
        </p:nvSpPr>
        <p:spPr>
          <a:xfrm>
            <a:off x="681034" y="831686"/>
            <a:ext cx="4439605" cy="6269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Příjem žádostí na Portálu Pražana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383F93BB-2D9C-4548-A117-EF68F3DD78EF}"/>
              </a:ext>
            </a:extLst>
          </p:cNvPr>
          <p:cNvSpPr/>
          <p:nvPr/>
        </p:nvSpPr>
        <p:spPr>
          <a:xfrm>
            <a:off x="681035" y="1751615"/>
            <a:ext cx="4450831" cy="1390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Vyhodnocovací procesy v BPM</a:t>
            </a:r>
          </a:p>
          <a:p>
            <a:pPr algn="ctr"/>
            <a:endParaRPr lang="cs-CZ" dirty="0">
              <a:solidFill>
                <a:schemeClr val="tx1"/>
              </a:solidFill>
            </a:endParaRPr>
          </a:p>
          <a:p>
            <a:pPr algn="ctr"/>
            <a:endParaRPr lang="cs-CZ" dirty="0">
              <a:solidFill>
                <a:schemeClr val="tx1"/>
              </a:solidFill>
            </a:endParaRPr>
          </a:p>
          <a:p>
            <a:pPr algn="ctr"/>
            <a:endParaRPr lang="cs-CZ" dirty="0">
              <a:solidFill>
                <a:schemeClr val="tx1"/>
              </a:solidFill>
            </a:endParaRPr>
          </a:p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FA89A0FE-816D-EB45-9A6B-CAB66B332D14}"/>
              </a:ext>
            </a:extLst>
          </p:cNvPr>
          <p:cNvSpPr/>
          <p:nvPr/>
        </p:nvSpPr>
        <p:spPr>
          <a:xfrm>
            <a:off x="681035" y="3543597"/>
            <a:ext cx="4450831" cy="12652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Databáze žádostí přes </a:t>
            </a:r>
            <a:r>
              <a:rPr lang="cs-CZ" dirty="0" err="1">
                <a:solidFill>
                  <a:schemeClr val="tx1"/>
                </a:solidFill>
              </a:rPr>
              <a:t>DataHub</a:t>
            </a:r>
            <a:r>
              <a:rPr lang="cs-CZ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cs-CZ" dirty="0">
                <a:solidFill>
                  <a:schemeClr val="tx1"/>
                </a:solidFill>
              </a:rPr>
              <a:t>Příprava Tisků</a:t>
            </a:r>
          </a:p>
          <a:p>
            <a:pPr algn="ctr"/>
            <a:endParaRPr lang="cs-CZ" dirty="0">
              <a:solidFill>
                <a:schemeClr val="tx1"/>
              </a:solidFill>
            </a:endParaRPr>
          </a:p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xmlns="" id="{755BA4E7-9006-5C4F-BE13-30CB94DFD668}"/>
              </a:ext>
            </a:extLst>
          </p:cNvPr>
          <p:cNvSpPr/>
          <p:nvPr/>
        </p:nvSpPr>
        <p:spPr>
          <a:xfrm>
            <a:off x="681035" y="5141571"/>
            <a:ext cx="4450831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Spisovka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xmlns="" id="{DD8A828A-250A-A24C-A9D5-98325DD430DC}"/>
              </a:ext>
            </a:extLst>
          </p:cNvPr>
          <p:cNvSpPr/>
          <p:nvPr/>
        </p:nvSpPr>
        <p:spPr>
          <a:xfrm>
            <a:off x="672857" y="5588592"/>
            <a:ext cx="2176389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GINIS SSL</a:t>
            </a: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xmlns="" id="{180C8A21-D9A1-B34A-B133-55CCA63A948B}"/>
              </a:ext>
            </a:extLst>
          </p:cNvPr>
          <p:cNvSpPr/>
          <p:nvPr/>
        </p:nvSpPr>
        <p:spPr>
          <a:xfrm>
            <a:off x="2943921" y="6007488"/>
            <a:ext cx="2176389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CES</a:t>
            </a: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xmlns="" id="{D613DE84-C5E4-2348-96F4-CAEBA54641F7}"/>
              </a:ext>
            </a:extLst>
          </p:cNvPr>
          <p:cNvSpPr/>
          <p:nvPr/>
        </p:nvSpPr>
        <p:spPr>
          <a:xfrm>
            <a:off x="672856" y="6007488"/>
            <a:ext cx="2176389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GINIS EKO</a:t>
            </a:r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xmlns="" id="{638B666E-1D1F-F742-8FBD-B29E87DB442B}"/>
              </a:ext>
            </a:extLst>
          </p:cNvPr>
          <p:cNvSpPr/>
          <p:nvPr/>
        </p:nvSpPr>
        <p:spPr>
          <a:xfrm>
            <a:off x="2943922" y="5599332"/>
            <a:ext cx="2176389" cy="365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TED</a:t>
            </a:r>
          </a:p>
        </p:txBody>
      </p:sp>
      <p:sp>
        <p:nvSpPr>
          <p:cNvPr id="30" name="Obdélník 29">
            <a:extLst>
              <a:ext uri="{FF2B5EF4-FFF2-40B4-BE49-F238E27FC236}">
                <a16:creationId xmlns:a16="http://schemas.microsoft.com/office/drawing/2014/main" xmlns="" id="{370D4AEE-FCA4-C641-AE71-F5B33B0BED22}"/>
              </a:ext>
            </a:extLst>
          </p:cNvPr>
          <p:cNvSpPr/>
          <p:nvPr/>
        </p:nvSpPr>
        <p:spPr>
          <a:xfrm>
            <a:off x="5754373" y="831686"/>
            <a:ext cx="3338677" cy="62690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/>
              <a:t>Inteligentní formuláře</a:t>
            </a:r>
          </a:p>
        </p:txBody>
      </p:sp>
      <p:sp>
        <p:nvSpPr>
          <p:cNvPr id="31" name="Obdélník 30">
            <a:extLst>
              <a:ext uri="{FF2B5EF4-FFF2-40B4-BE49-F238E27FC236}">
                <a16:creationId xmlns:a16="http://schemas.microsoft.com/office/drawing/2014/main" xmlns="" id="{55AE130A-C890-F54A-869A-DE99BAA2C1CB}"/>
              </a:ext>
            </a:extLst>
          </p:cNvPr>
          <p:cNvSpPr/>
          <p:nvPr/>
        </p:nvSpPr>
        <p:spPr>
          <a:xfrm>
            <a:off x="5726948" y="2292544"/>
            <a:ext cx="3338677" cy="85412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/>
              <a:t>Procesní </a:t>
            </a:r>
            <a:r>
              <a:rPr lang="cs-CZ" sz="2000" dirty="0" err="1"/>
              <a:t>workflow</a:t>
            </a:r>
            <a:r>
              <a:rPr lang="cs-CZ" sz="2000" dirty="0"/>
              <a:t> (BPM)</a:t>
            </a:r>
          </a:p>
        </p:txBody>
      </p:sp>
      <p:sp>
        <p:nvSpPr>
          <p:cNvPr id="32" name="Obdélník 31">
            <a:extLst>
              <a:ext uri="{FF2B5EF4-FFF2-40B4-BE49-F238E27FC236}">
                <a16:creationId xmlns:a16="http://schemas.microsoft.com/office/drawing/2014/main" xmlns="" id="{1A5F28D2-5D5F-7243-ADF9-A98F2C2DA094}"/>
              </a:ext>
            </a:extLst>
          </p:cNvPr>
          <p:cNvSpPr/>
          <p:nvPr/>
        </p:nvSpPr>
        <p:spPr>
          <a:xfrm>
            <a:off x="5726946" y="4025190"/>
            <a:ext cx="3338677" cy="77087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/>
              <a:t>DATA/dokumenty</a:t>
            </a:r>
          </a:p>
        </p:txBody>
      </p:sp>
      <p:sp>
        <p:nvSpPr>
          <p:cNvPr id="33" name="Obdélník 32">
            <a:extLst>
              <a:ext uri="{FF2B5EF4-FFF2-40B4-BE49-F238E27FC236}">
                <a16:creationId xmlns:a16="http://schemas.microsoft.com/office/drawing/2014/main" xmlns="" id="{EB449B29-A774-0A40-AE3D-9282052A18BF}"/>
              </a:ext>
            </a:extLst>
          </p:cNvPr>
          <p:cNvSpPr/>
          <p:nvPr/>
        </p:nvSpPr>
        <p:spPr>
          <a:xfrm>
            <a:off x="5726950" y="5100373"/>
            <a:ext cx="3338677" cy="127223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/>
              <a:t>Integrační platforma</a:t>
            </a:r>
          </a:p>
        </p:txBody>
      </p:sp>
      <p:sp>
        <p:nvSpPr>
          <p:cNvPr id="34" name="Obdélník 33">
            <a:extLst>
              <a:ext uri="{FF2B5EF4-FFF2-40B4-BE49-F238E27FC236}">
                <a16:creationId xmlns:a16="http://schemas.microsoft.com/office/drawing/2014/main" xmlns="" id="{275D0271-CE7B-A04C-B8C2-696ED7BEEF76}"/>
              </a:ext>
            </a:extLst>
          </p:cNvPr>
          <p:cNvSpPr/>
          <p:nvPr/>
        </p:nvSpPr>
        <p:spPr>
          <a:xfrm>
            <a:off x="5726949" y="1748848"/>
            <a:ext cx="3338677" cy="54369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/>
              <a:t>IDM</a:t>
            </a:r>
          </a:p>
        </p:txBody>
      </p:sp>
      <p:sp>
        <p:nvSpPr>
          <p:cNvPr id="35" name="Obdélník 34">
            <a:extLst>
              <a:ext uri="{FF2B5EF4-FFF2-40B4-BE49-F238E27FC236}">
                <a16:creationId xmlns:a16="http://schemas.microsoft.com/office/drawing/2014/main" xmlns="" id="{A590CE76-2587-D14B-B3DB-E672ED06132A}"/>
              </a:ext>
            </a:extLst>
          </p:cNvPr>
          <p:cNvSpPr/>
          <p:nvPr/>
        </p:nvSpPr>
        <p:spPr>
          <a:xfrm>
            <a:off x="5726947" y="3481494"/>
            <a:ext cx="3338677" cy="54369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/>
              <a:t>DMS</a:t>
            </a:r>
          </a:p>
        </p:txBody>
      </p:sp>
      <p:sp>
        <p:nvSpPr>
          <p:cNvPr id="37" name="Kosočtverec 36">
            <a:extLst>
              <a:ext uri="{FF2B5EF4-FFF2-40B4-BE49-F238E27FC236}">
                <a16:creationId xmlns:a16="http://schemas.microsoft.com/office/drawing/2014/main" xmlns="" id="{BFF1A519-17B7-4847-88CE-913161C02479}"/>
              </a:ext>
            </a:extLst>
          </p:cNvPr>
          <p:cNvSpPr/>
          <p:nvPr/>
        </p:nvSpPr>
        <p:spPr>
          <a:xfrm>
            <a:off x="2578278" y="2485831"/>
            <a:ext cx="569893" cy="363757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8" name="Obdélník 37">
            <a:extLst>
              <a:ext uri="{FF2B5EF4-FFF2-40B4-BE49-F238E27FC236}">
                <a16:creationId xmlns:a16="http://schemas.microsoft.com/office/drawing/2014/main" xmlns="" id="{A6D80D43-07F8-134C-9EEC-97A28324FA10}"/>
              </a:ext>
            </a:extLst>
          </p:cNvPr>
          <p:cNvSpPr/>
          <p:nvPr/>
        </p:nvSpPr>
        <p:spPr>
          <a:xfrm>
            <a:off x="2557486" y="2054723"/>
            <a:ext cx="631188" cy="3049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9" name="Obdélník 38">
            <a:extLst>
              <a:ext uri="{FF2B5EF4-FFF2-40B4-BE49-F238E27FC236}">
                <a16:creationId xmlns:a16="http://schemas.microsoft.com/office/drawing/2014/main" xmlns="" id="{487980BB-CBE2-BA43-A132-B15033A8CB37}"/>
              </a:ext>
            </a:extLst>
          </p:cNvPr>
          <p:cNvSpPr/>
          <p:nvPr/>
        </p:nvSpPr>
        <p:spPr>
          <a:xfrm>
            <a:off x="3240625" y="2815723"/>
            <a:ext cx="704601" cy="2552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41" name="Pravoúhlá spojnice 40">
            <a:extLst>
              <a:ext uri="{FF2B5EF4-FFF2-40B4-BE49-F238E27FC236}">
                <a16:creationId xmlns:a16="http://schemas.microsoft.com/office/drawing/2014/main" xmlns="" id="{C167F965-030F-2A44-A50F-94524E843AB4}"/>
              </a:ext>
            </a:extLst>
          </p:cNvPr>
          <p:cNvCxnSpPr>
            <a:cxnSpLocks/>
            <a:stCxn id="37" idx="1"/>
            <a:endCxn id="38" idx="1"/>
          </p:cNvCxnSpPr>
          <p:nvPr/>
        </p:nvCxnSpPr>
        <p:spPr>
          <a:xfrm rot="10800000">
            <a:off x="2557486" y="2207218"/>
            <a:ext cx="20792" cy="460492"/>
          </a:xfrm>
          <a:prstGeom prst="bentConnector3">
            <a:avLst>
              <a:gd name="adj1" fmla="val 119946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ravoúhlá spojnice 42">
            <a:extLst>
              <a:ext uri="{FF2B5EF4-FFF2-40B4-BE49-F238E27FC236}">
                <a16:creationId xmlns:a16="http://schemas.microsoft.com/office/drawing/2014/main" xmlns="" id="{05945EDC-B9A0-DD47-95BE-4651EC835E60}"/>
              </a:ext>
            </a:extLst>
          </p:cNvPr>
          <p:cNvCxnSpPr>
            <a:stCxn id="37" idx="2"/>
            <a:endCxn id="39" idx="1"/>
          </p:cNvCxnSpPr>
          <p:nvPr/>
        </p:nvCxnSpPr>
        <p:spPr>
          <a:xfrm rot="16200000" flipH="1">
            <a:off x="3005056" y="2707757"/>
            <a:ext cx="93739" cy="377400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šipka 44">
            <a:extLst>
              <a:ext uri="{FF2B5EF4-FFF2-40B4-BE49-F238E27FC236}">
                <a16:creationId xmlns:a16="http://schemas.microsoft.com/office/drawing/2014/main" xmlns="" id="{3ABDD4CC-E16F-2549-8FD8-5B8035288EE4}"/>
              </a:ext>
            </a:extLst>
          </p:cNvPr>
          <p:cNvCxnSpPr>
            <a:cxnSpLocks/>
            <a:stCxn id="38" idx="2"/>
            <a:endCxn id="37" idx="0"/>
          </p:cNvCxnSpPr>
          <p:nvPr/>
        </p:nvCxnSpPr>
        <p:spPr>
          <a:xfrm flipH="1">
            <a:off x="2863225" y="2359712"/>
            <a:ext cx="9855" cy="1261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ovací šipka 48">
            <a:extLst>
              <a:ext uri="{FF2B5EF4-FFF2-40B4-BE49-F238E27FC236}">
                <a16:creationId xmlns:a16="http://schemas.microsoft.com/office/drawing/2014/main" xmlns="" id="{9239C21E-DC90-814B-AFAA-97B8FC141031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2900837" y="1458589"/>
            <a:ext cx="5614" cy="29302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Přímá spojovací šipka 52">
            <a:extLst>
              <a:ext uri="{FF2B5EF4-FFF2-40B4-BE49-F238E27FC236}">
                <a16:creationId xmlns:a16="http://schemas.microsoft.com/office/drawing/2014/main" xmlns="" id="{6842028E-CC29-844D-B74E-CCF879A17D0D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>
            <a:off x="2906451" y="3142614"/>
            <a:ext cx="0" cy="40098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Přímá spojovací šipka 55">
            <a:extLst>
              <a:ext uri="{FF2B5EF4-FFF2-40B4-BE49-F238E27FC236}">
                <a16:creationId xmlns:a16="http://schemas.microsoft.com/office/drawing/2014/main" xmlns="" id="{76BC9C91-1D4F-0C4B-8444-67AFC3488F77}"/>
              </a:ext>
            </a:extLst>
          </p:cNvPr>
          <p:cNvCxnSpPr>
            <a:cxnSpLocks/>
            <a:stCxn id="6" idx="2"/>
            <a:endCxn id="13" idx="0"/>
          </p:cNvCxnSpPr>
          <p:nvPr/>
        </p:nvCxnSpPr>
        <p:spPr>
          <a:xfrm>
            <a:off x="2906451" y="4808882"/>
            <a:ext cx="0" cy="33268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Válec 65">
            <a:extLst>
              <a:ext uri="{FF2B5EF4-FFF2-40B4-BE49-F238E27FC236}">
                <a16:creationId xmlns:a16="http://schemas.microsoft.com/office/drawing/2014/main" xmlns="" id="{A07CE474-A412-2341-A256-024C30BCB12A}"/>
              </a:ext>
            </a:extLst>
          </p:cNvPr>
          <p:cNvSpPr/>
          <p:nvPr/>
        </p:nvSpPr>
        <p:spPr>
          <a:xfrm>
            <a:off x="2325190" y="4284617"/>
            <a:ext cx="1188719" cy="391886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113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6AF62B9-48DA-2747-821F-D8B75341D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Orientační harmonogram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5136E626-B972-2248-800C-C25A579A9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14</a:t>
            </a:fld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xmlns="" id="{843F39FF-0E68-2441-9BD5-9B703B1E3A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3" y="1874039"/>
            <a:ext cx="9768214" cy="3109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5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69A77D1-E145-694A-80E8-F8FBC9D45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Návratnost investice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8A4BAB0-6CE3-B148-9BDF-C6D12AF42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Za rok zpracujeme cca 9000 žádostí</a:t>
            </a:r>
          </a:p>
          <a:p>
            <a:r>
              <a:rPr lang="cs-CZ" dirty="0"/>
              <a:t>Na každé žádosti stráví naši zaměstnanci zbytečně o 1 hodinu více</a:t>
            </a:r>
          </a:p>
          <a:p>
            <a:r>
              <a:rPr lang="cs-CZ" dirty="0"/>
              <a:t>To je 9000 hodin </a:t>
            </a:r>
          </a:p>
          <a:p>
            <a:pPr lvl="1"/>
            <a:r>
              <a:rPr lang="cs-CZ" dirty="0"/>
              <a:t>tj. 1125 dnů</a:t>
            </a:r>
          </a:p>
          <a:p>
            <a:pPr lvl="1"/>
            <a:r>
              <a:rPr lang="cs-CZ" dirty="0"/>
              <a:t>tj. 75 </a:t>
            </a:r>
            <a:r>
              <a:rPr lang="cs-CZ" dirty="0" err="1"/>
              <a:t>člověko</a:t>
            </a:r>
            <a:r>
              <a:rPr lang="cs-CZ" dirty="0"/>
              <a:t>-měsíců, </a:t>
            </a:r>
          </a:p>
          <a:p>
            <a:r>
              <a:rPr lang="cs-CZ" dirty="0"/>
              <a:t>Standardní sazbu 10 000 Kč za den tak to 7 500 000 Kč</a:t>
            </a:r>
          </a:p>
          <a:p>
            <a:r>
              <a:rPr lang="cs-CZ" dirty="0"/>
              <a:t>Při sazbě za úředníka 65 000 Kč za měsíc (včetně odvodů a přímých nákladů) to dělá 4 875 000 Kč za rok. </a:t>
            </a:r>
          </a:p>
          <a:p>
            <a:r>
              <a:rPr lang="cs-CZ" dirty="0"/>
              <a:t>I kdybychom za nový systém utratili 10 mil. tak návratnost je kratší nežli 3 roky a především ubude spousta zbytečné práce</a:t>
            </a:r>
            <a:endParaRPr lang="cs-CZ" sz="32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D60BE6F6-16B3-CB42-9A7B-6903D340E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00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E9993C1-8AD6-C14D-9FAA-94AB02F3E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08446540-B8F5-9A47-B427-1BA974DC6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Systém Finančních podpor lze vystavět na základních kostkách v rámci nové architektury Magistrátu</a:t>
            </a:r>
          </a:p>
          <a:p>
            <a:r>
              <a:rPr lang="cs-CZ" dirty="0"/>
              <a:t>Systémy Portál Pražana, Inteligentní formuláře, BPM, Integrační platforma i </a:t>
            </a:r>
            <a:r>
              <a:rPr lang="cs-CZ" dirty="0" err="1"/>
              <a:t>DataHub</a:t>
            </a:r>
            <a:r>
              <a:rPr lang="cs-CZ" dirty="0"/>
              <a:t> jsou v současné době soutěženy a postupně zaváděny do prostředí Magistrátu</a:t>
            </a:r>
          </a:p>
          <a:p>
            <a:r>
              <a:rPr lang="cs-CZ" dirty="0"/>
              <a:t>Na základě platformy LCDP, kde se finalizuje výběrové řízení lze prakticky ihned zadat výběrové řízení na vytvoření nového systému </a:t>
            </a:r>
            <a:r>
              <a:rPr lang="cs-CZ"/>
              <a:t>Finančních podpor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A8673B7A-736C-8E4D-B78E-81AC93AB3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397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xmlns="" id="{20809004-A44B-D74A-9536-4CF97C563563}"/>
              </a:ext>
            </a:extLst>
          </p:cNvPr>
          <p:cNvSpPr/>
          <p:nvPr/>
        </p:nvSpPr>
        <p:spPr>
          <a:xfrm>
            <a:off x="0" y="0"/>
            <a:ext cx="6876288" cy="6858000"/>
          </a:xfrm>
          <a:prstGeom prst="rect">
            <a:avLst/>
          </a:prstGeom>
          <a:solidFill>
            <a:srgbClr val="C814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xmlns="" id="{9A984F01-F3BC-4147-BE8B-D7BD5C969D4C}"/>
              </a:ext>
            </a:extLst>
          </p:cNvPr>
          <p:cNvSpPr txBox="1">
            <a:spLocks/>
          </p:cNvSpPr>
          <p:nvPr/>
        </p:nvSpPr>
        <p:spPr>
          <a:xfrm>
            <a:off x="446965" y="701458"/>
            <a:ext cx="6237299" cy="58949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Děkuji za pozornost</a:t>
            </a:r>
          </a:p>
          <a:p>
            <a:endParaRPr lang="cs-CZ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 </a:t>
            </a:r>
            <a:r>
              <a:rPr lang="cs-CZ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Petr, Bohuslava Fuxová</a:t>
            </a:r>
            <a:endParaRPr lang="cs-CZ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VÃ½sledek obrÃ¡zku pro logo praha">
            <a:extLst>
              <a:ext uri="{FF2B5EF4-FFF2-40B4-BE49-F238E27FC236}">
                <a16:creationId xmlns:a16="http://schemas.microsoft.com/office/drawing/2014/main" xmlns="" id="{9122E54A-EF6F-A943-8CD7-4CCE4B4D0C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92737" y="5692604"/>
            <a:ext cx="923227" cy="903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344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200ECA7-AB85-594D-BF22-A27B2DEA8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Agenda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1574829-786E-2546-828C-A95752CAB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Současná situace</a:t>
            </a:r>
          </a:p>
          <a:p>
            <a:r>
              <a:rPr lang="cs-CZ" dirty="0"/>
              <a:t>Návrh řešení</a:t>
            </a:r>
          </a:p>
          <a:p>
            <a:r>
              <a:rPr lang="cs-CZ" dirty="0"/>
              <a:t>Časový plán</a:t>
            </a:r>
          </a:p>
          <a:p>
            <a:r>
              <a:rPr lang="cs-CZ" dirty="0"/>
              <a:t>Návratnost investic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1DCC331C-0C62-544B-9400-1FECF9A6A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620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69A77D1-E145-694A-80E8-F8FBC9D45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Současná situace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8A4BAB0-6CE3-B148-9BDF-C6D12AF42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778695"/>
            <a:ext cx="8543925" cy="4584527"/>
          </a:xfrm>
        </p:spPr>
        <p:txBody>
          <a:bodyPr>
            <a:normAutofit fontScale="55000" lnSpcReduction="20000"/>
          </a:bodyPr>
          <a:lstStyle/>
          <a:p>
            <a:r>
              <a:rPr lang="cs-CZ" sz="4400" dirty="0"/>
              <a:t>Použití 10 let staré technologie Filler602.</a:t>
            </a:r>
            <a:endParaRPr lang="cs-CZ" sz="5800" dirty="0"/>
          </a:p>
          <a:p>
            <a:pPr lvl="1"/>
            <a:r>
              <a:rPr lang="cs-CZ" sz="3600" dirty="0"/>
              <a:t>Tato technologie už není podporována, nejsou řešeny aktualizace pro nové prohlížeče, není řešena bezpečnost</a:t>
            </a:r>
            <a:endParaRPr lang="cs-CZ" sz="4400" dirty="0"/>
          </a:p>
          <a:p>
            <a:pPr lvl="1"/>
            <a:r>
              <a:rPr lang="cs-CZ" sz="3600" dirty="0"/>
              <a:t>Například pro Safari (MAC) je nutné použít jinou službu ale ta bohužel není zpětně kompatibilní</a:t>
            </a:r>
            <a:endParaRPr lang="cs-CZ" sz="4400" dirty="0"/>
          </a:p>
          <a:p>
            <a:r>
              <a:rPr lang="cs-CZ" sz="4400" dirty="0"/>
              <a:t>Neprovázanost se systémem SML (GINIS), Spisovou službou, TED (TISK)</a:t>
            </a:r>
            <a:endParaRPr lang="cs-CZ" sz="5800" dirty="0"/>
          </a:p>
          <a:p>
            <a:pPr lvl="1"/>
            <a:r>
              <a:rPr lang="cs-CZ" sz="3600" dirty="0"/>
              <a:t>Ruční přepisy údajů</a:t>
            </a:r>
          </a:p>
          <a:p>
            <a:pPr lvl="1"/>
            <a:r>
              <a:rPr lang="cs-CZ" sz="3600" dirty="0"/>
              <a:t>Systém používá několik odborů. Každý uživatel musí umět se třemi rozdílnými systémy. To klade vysoké nároky na zaškolení nových zaměstnanců</a:t>
            </a:r>
            <a:endParaRPr lang="cs-CZ" sz="4400" dirty="0"/>
          </a:p>
          <a:p>
            <a:r>
              <a:rPr lang="cs-CZ" sz="4400" dirty="0"/>
              <a:t>Ruční převod mezi externím a interním prostředím</a:t>
            </a:r>
          </a:p>
          <a:p>
            <a:pPr lvl="1"/>
            <a:r>
              <a:rPr lang="cs-CZ" sz="3600" dirty="0"/>
              <a:t>aplikace Granty, GINIS - spisová služba, SML, CES, popř. TED - pro část uživatelů tedy 5 systémů</a:t>
            </a:r>
          </a:p>
          <a:p>
            <a:pPr lvl="1"/>
            <a:r>
              <a:rPr lang="cs-CZ" sz="3600" dirty="0"/>
              <a:t>Musí se řešit ručně přenesením žádostí z interního do externího systému</a:t>
            </a:r>
          </a:p>
          <a:p>
            <a:pPr lvl="1"/>
            <a:r>
              <a:rPr lang="cs-CZ" sz="3600" dirty="0"/>
              <a:t>Jedině správce má nastavené právo pro převod do Tisků na Radu 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D60BE6F6-16B3-CB42-9A7B-6903D340E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12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69A77D1-E145-694A-80E8-F8FBC9D45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Současná situace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8A4BAB0-6CE3-B148-9BDF-C6D12AF42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553227"/>
            <a:ext cx="8543925" cy="4359058"/>
          </a:xfrm>
        </p:spPr>
        <p:txBody>
          <a:bodyPr>
            <a:normAutofit fontScale="55000" lnSpcReduction="20000"/>
          </a:bodyPr>
          <a:lstStyle/>
          <a:p>
            <a:endParaRPr lang="cs-CZ" dirty="0"/>
          </a:p>
          <a:p>
            <a:r>
              <a:rPr lang="cs-CZ" sz="4400" dirty="0"/>
              <a:t>Nejednotnost databází</a:t>
            </a:r>
            <a:endParaRPr lang="cs-CZ" sz="5800" dirty="0"/>
          </a:p>
          <a:p>
            <a:pPr lvl="1"/>
            <a:r>
              <a:rPr lang="cs-CZ" sz="3600" dirty="0"/>
              <a:t>Uživatel porovnává data mezi 3 různými databázemi, databází systému Grantů, přijatými daty od uživatele a GINIS. Tato naprosto nesmyslná manuální práce klade vysoké nároky na čas</a:t>
            </a:r>
          </a:p>
          <a:p>
            <a:pPr lvl="1"/>
            <a:r>
              <a:rPr lang="cs-CZ" sz="3600" dirty="0"/>
              <a:t>Využívají se dva různé registry externích subjektů (Granty a GINIS)     </a:t>
            </a:r>
            <a:endParaRPr lang="cs-CZ" sz="4400" dirty="0"/>
          </a:p>
          <a:p>
            <a:r>
              <a:rPr lang="cs-CZ" sz="4400" dirty="0"/>
              <a:t>Nesmyslné údaje v systému </a:t>
            </a:r>
            <a:r>
              <a:rPr lang="cs-CZ" sz="4400" dirty="0" err="1"/>
              <a:t>Opendata</a:t>
            </a:r>
            <a:endParaRPr lang="cs-CZ" sz="5800" dirty="0"/>
          </a:p>
          <a:p>
            <a:pPr lvl="1"/>
            <a:r>
              <a:rPr lang="cs-CZ" sz="3600" dirty="0"/>
              <a:t>Chyby v systému, pro oblast kultury v rámci </a:t>
            </a:r>
            <a:r>
              <a:rPr lang="cs-CZ" sz="3600" dirty="0" err="1"/>
              <a:t>Opendata</a:t>
            </a:r>
            <a:r>
              <a:rPr lang="cs-CZ" sz="3600" dirty="0"/>
              <a:t> tvrdíme, že jsme rozdali cca 900 mil. Kč, realita je něco málo přes 300 mil. Kč </a:t>
            </a:r>
          </a:p>
          <a:p>
            <a:pPr lvl="1"/>
            <a:r>
              <a:rPr lang="cs-CZ" sz="3600" dirty="0"/>
              <a:t>nejsou evidovány vratky, nelze je operativně rozdělit</a:t>
            </a:r>
            <a:endParaRPr lang="cs-CZ" sz="4400" dirty="0"/>
          </a:p>
          <a:p>
            <a:r>
              <a:rPr lang="cs-CZ" sz="4400" dirty="0"/>
              <a:t>Složité generování dat pro platby</a:t>
            </a:r>
            <a:endParaRPr lang="cs-CZ" sz="5800" dirty="0"/>
          </a:p>
          <a:p>
            <a:pPr lvl="1"/>
            <a:r>
              <a:rPr lang="cs-CZ" sz="3600" dirty="0"/>
              <a:t>Nutné ruční přepisování údajů!!!!!</a:t>
            </a:r>
            <a:endParaRPr lang="cs-CZ" sz="4400" dirty="0"/>
          </a:p>
          <a:p>
            <a:r>
              <a:rPr lang="cs-CZ" sz="4400" dirty="0"/>
              <a:t>Podporu reálně zajišťuje jeden člověk na straně dodavatele</a:t>
            </a:r>
            <a:endParaRPr lang="cs-CZ" sz="5800" dirty="0"/>
          </a:p>
          <a:p>
            <a:pPr lvl="1"/>
            <a:r>
              <a:rPr lang="cs-CZ" sz="3600" dirty="0"/>
              <a:t>Nové formuláře trvají i několik týdnů</a:t>
            </a:r>
            <a:endParaRPr lang="cs-CZ" sz="4400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D60BE6F6-16B3-CB42-9A7B-6903D340E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094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5D440D8-A651-C147-B9AF-DFFF14DE1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Požadavky na řešení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3EDE7470-2D72-1547-808D-BBBBCEE99F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811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A810FD9-C5E7-B24C-883A-02F72AE94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Vstupní formuláře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F70C1A72-1E5F-D64C-B4F6-E0760680E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Vstupní formuláře </a:t>
            </a:r>
          </a:p>
          <a:p>
            <a:pPr lvl="1"/>
            <a:r>
              <a:rPr lang="cs-CZ" dirty="0"/>
              <a:t>Vstupní formuláře je potřeba modifikovat podle odboru a typu grantu (existují v desítkách variant)</a:t>
            </a:r>
          </a:p>
          <a:p>
            <a:pPr lvl="1"/>
            <a:r>
              <a:rPr lang="cs-CZ" dirty="0"/>
              <a:t>Formuláře je potřeba autentizovat </a:t>
            </a:r>
          </a:p>
          <a:p>
            <a:pPr lvl="1"/>
            <a:r>
              <a:rPr lang="cs-CZ" dirty="0"/>
              <a:t>Uživatel musí být jednoznačně identifikovaný proti spisové službě</a:t>
            </a:r>
          </a:p>
          <a:p>
            <a:pPr lvl="1"/>
            <a:r>
              <a:rPr lang="cs-CZ" dirty="0"/>
              <a:t>Vstupní formuláře musí být schopné přijímat přílohy </a:t>
            </a:r>
          </a:p>
          <a:p>
            <a:pPr lvl="2"/>
            <a:r>
              <a:rPr lang="cs-CZ" dirty="0"/>
              <a:t>standardní omezení jako u Datových schránek</a:t>
            </a:r>
          </a:p>
          <a:p>
            <a:r>
              <a:rPr lang="cs-CZ" dirty="0"/>
              <a:t>Návrh řešení</a:t>
            </a:r>
          </a:p>
          <a:p>
            <a:pPr lvl="1"/>
            <a:r>
              <a:rPr lang="cs-CZ" dirty="0"/>
              <a:t>Inteligentní formuláře, které lze snadno modifikovat dle požadavku zadavatele grantu</a:t>
            </a:r>
          </a:p>
          <a:p>
            <a:pPr lvl="1"/>
            <a:r>
              <a:rPr lang="cs-CZ" dirty="0"/>
              <a:t>Portál Pražana, kde dojde k jednoznačné identifikaci uživatele na základě NIA, SONIA nebo Datové schránky</a:t>
            </a:r>
          </a:p>
          <a:p>
            <a:pPr lvl="1"/>
            <a:r>
              <a:rPr lang="cs-CZ" dirty="0"/>
              <a:t>Správa formulářů (governance, supervize)</a:t>
            </a:r>
          </a:p>
          <a:p>
            <a:pPr lvl="1"/>
            <a:r>
              <a:rPr lang="cs-CZ" dirty="0"/>
              <a:t>Sdílené úložiště pro velké dokumenty</a:t>
            </a:r>
          </a:p>
          <a:p>
            <a:pPr lvl="1"/>
            <a:endParaRPr lang="cs-CZ" dirty="0"/>
          </a:p>
          <a:p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1D884753-A8C4-2C49-9474-98D9707AE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5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9BDBE8F-74A1-8446-AA6A-0B1042DD0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Vyhodnocovací proces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3036747-BED0-914A-ACC1-95A261A76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Kontrola</a:t>
            </a:r>
          </a:p>
          <a:p>
            <a:pPr lvl="1"/>
            <a:r>
              <a:rPr lang="cs-CZ" dirty="0"/>
              <a:t>Kontrola osoby - Portál</a:t>
            </a:r>
          </a:p>
          <a:p>
            <a:pPr lvl="1"/>
            <a:r>
              <a:rPr lang="cs-CZ" dirty="0"/>
              <a:t>Existence právnické osoby – základní registry</a:t>
            </a:r>
          </a:p>
          <a:p>
            <a:pPr lvl="1"/>
            <a:r>
              <a:rPr lang="cs-CZ" dirty="0"/>
              <a:t>Plná moc (ručně)</a:t>
            </a:r>
          </a:p>
          <a:p>
            <a:pPr lvl="1"/>
            <a:r>
              <a:rPr lang="cs-CZ" dirty="0"/>
              <a:t>Obsah (ručně)</a:t>
            </a:r>
          </a:p>
          <a:p>
            <a:pPr lvl="1"/>
            <a:r>
              <a:rPr lang="cs-CZ" dirty="0"/>
              <a:t>Kontrola údajů </a:t>
            </a:r>
          </a:p>
          <a:p>
            <a:r>
              <a:rPr lang="cs-CZ" dirty="0"/>
              <a:t>Vyhodnocovací proces</a:t>
            </a:r>
          </a:p>
          <a:p>
            <a:pPr lvl="1"/>
            <a:r>
              <a:rPr lang="cs-CZ" dirty="0"/>
              <a:t>V rámci procesu zpracování je nutné vycházet z rozdílného zpracování pro různé typy grantů a odborů (jednokolové, dvoukolové, referenti)</a:t>
            </a:r>
          </a:p>
          <a:p>
            <a:pPr lvl="1"/>
            <a:r>
              <a:rPr lang="cs-CZ" dirty="0"/>
              <a:t>Je nutné procesovat i výjimky</a:t>
            </a:r>
          </a:p>
          <a:p>
            <a:pPr lvl="1"/>
            <a:r>
              <a:rPr lang="cs-CZ" dirty="0"/>
              <a:t>Je nutné umožnit přístup i externím hodnotitelům</a:t>
            </a:r>
          </a:p>
          <a:p>
            <a:pPr lvl="1"/>
            <a:r>
              <a:rPr lang="cs-CZ" dirty="0"/>
              <a:t>Hodnocení může probíhat paralelně i sériově</a:t>
            </a:r>
          </a:p>
          <a:p>
            <a:r>
              <a:rPr lang="cs-CZ" dirty="0"/>
              <a:t>Návrh řešení</a:t>
            </a:r>
          </a:p>
          <a:p>
            <a:pPr lvl="1"/>
            <a:r>
              <a:rPr lang="cs-CZ" dirty="0"/>
              <a:t>Využití systému Business </a:t>
            </a:r>
            <a:r>
              <a:rPr lang="cs-CZ" dirty="0" err="1"/>
              <a:t>Process</a:t>
            </a:r>
            <a:r>
              <a:rPr lang="cs-CZ" dirty="0"/>
              <a:t> Management systému, který umožňuje operativně modelovat jednotlivé procesy v závislosti na požadavcích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B7C8479F-25DC-F848-8390-274DBDA95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10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3053C52-0521-3A45-9DCD-2D9A86A7D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Sledování grantů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01A5B19A-7161-A14C-ACEE-FC30D970B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Sledování grantů</a:t>
            </a:r>
          </a:p>
          <a:p>
            <a:pPr lvl="1"/>
            <a:r>
              <a:rPr lang="cs-CZ" dirty="0"/>
              <a:t>Jedná se o databázi jednotlivých grantů s možností jejich evidence a zpracování pro účely </a:t>
            </a:r>
            <a:r>
              <a:rPr lang="cs-CZ" dirty="0" err="1"/>
              <a:t>OpenDat</a:t>
            </a:r>
            <a:endParaRPr lang="cs-CZ" dirty="0"/>
          </a:p>
          <a:p>
            <a:pPr lvl="1"/>
            <a:r>
              <a:rPr lang="cs-CZ" dirty="0"/>
              <a:t>Modul hodnocení</a:t>
            </a:r>
          </a:p>
          <a:p>
            <a:pPr lvl="2"/>
            <a:r>
              <a:rPr lang="cs-CZ" dirty="0"/>
              <a:t>Přístup cca 200 hodnotitelů</a:t>
            </a:r>
          </a:p>
          <a:p>
            <a:pPr lvl="2"/>
            <a:r>
              <a:rPr lang="cs-CZ" dirty="0"/>
              <a:t>Rozdílná přístupová práva</a:t>
            </a:r>
          </a:p>
          <a:p>
            <a:pPr lvl="1"/>
            <a:r>
              <a:rPr lang="cs-CZ" dirty="0"/>
              <a:t>Rozdělení peněz (druhé kolo), až 800 žádostí najednou</a:t>
            </a:r>
          </a:p>
          <a:p>
            <a:pPr lvl="2"/>
            <a:r>
              <a:rPr lang="cs-CZ" dirty="0"/>
              <a:t>Zapisuje se ručně</a:t>
            </a:r>
          </a:p>
          <a:p>
            <a:pPr lvl="1"/>
            <a:r>
              <a:rPr lang="cs-CZ" dirty="0"/>
              <a:t>Vytvoření Tisku na Radu</a:t>
            </a:r>
          </a:p>
          <a:p>
            <a:r>
              <a:rPr lang="cs-CZ" dirty="0"/>
              <a:t>Návrh řešení</a:t>
            </a:r>
          </a:p>
          <a:p>
            <a:pPr lvl="1"/>
            <a:r>
              <a:rPr lang="cs-CZ" dirty="0"/>
              <a:t>Data zpracovat v rámci projektu </a:t>
            </a:r>
            <a:r>
              <a:rPr lang="cs-CZ" dirty="0" err="1"/>
              <a:t>DataHub</a:t>
            </a:r>
            <a:endParaRPr lang="cs-CZ" dirty="0"/>
          </a:p>
          <a:p>
            <a:pPr lvl="1"/>
            <a:r>
              <a:rPr lang="cs-CZ" dirty="0"/>
              <a:t>Data budou synchronizovaná se spisovou službou</a:t>
            </a:r>
          </a:p>
          <a:p>
            <a:pPr lvl="1"/>
            <a:r>
              <a:rPr lang="cs-CZ" dirty="0"/>
              <a:t>Data budou dostupná pomocí Business Inteligence</a:t>
            </a:r>
          </a:p>
          <a:p>
            <a:pPr marL="457200" lvl="1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099B6DC9-8BF3-6E46-A128-B07382640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51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1400DB0-B649-7740-A8A2-C55387C67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Příprava Tisku pro Radu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1EB34A91-9EC3-CE48-9442-DF35B915D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Příprava Tisku pro Radu a Zastupitelstvo HMP (TED)</a:t>
            </a:r>
          </a:p>
          <a:p>
            <a:pPr lvl="2"/>
            <a:r>
              <a:rPr lang="cs-CZ" dirty="0"/>
              <a:t>Výbor pro kulturu ZHMP</a:t>
            </a:r>
          </a:p>
          <a:p>
            <a:pPr lvl="2"/>
            <a:r>
              <a:rPr lang="cs-CZ" dirty="0"/>
              <a:t>Rada nebo Zastupitelstvo</a:t>
            </a:r>
          </a:p>
          <a:p>
            <a:pPr lvl="1"/>
            <a:r>
              <a:rPr lang="cs-CZ" dirty="0"/>
              <a:t>Na základě vyhodnocení jsou data zpracována pro Radu</a:t>
            </a:r>
          </a:p>
          <a:p>
            <a:r>
              <a:rPr lang="cs-CZ" dirty="0"/>
              <a:t>Návrh řešení</a:t>
            </a:r>
          </a:p>
          <a:p>
            <a:pPr lvl="1"/>
            <a:r>
              <a:rPr lang="cs-CZ" dirty="0"/>
              <a:t>Využití dat z </a:t>
            </a:r>
            <a:r>
              <a:rPr lang="cs-CZ" dirty="0" err="1"/>
              <a:t>DataHub</a:t>
            </a:r>
            <a:r>
              <a:rPr lang="cs-CZ" dirty="0"/>
              <a:t> pro vytvoření Tisku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06555622-2370-E442-9663-2CC88F462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A988-2C98-49A4-91D3-6998055EF9ED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251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98B320A8-D136-1242-A6F6-1F3250954A6A}" vid="{5F70254E-DE4B-6543-BEA7-C20A56272248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 Office</Template>
  <TotalTime>1888</TotalTime>
  <Words>832</Words>
  <Application>Microsoft Office PowerPoint</Application>
  <PresentationFormat>A4 (210 x 297 mm)</PresentationFormat>
  <Paragraphs>165</Paragraphs>
  <Slides>17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0" baseType="lpstr">
      <vt:lpstr>Arial</vt:lpstr>
      <vt:lpstr>Calibri</vt:lpstr>
      <vt:lpstr>Motiv Office</vt:lpstr>
      <vt:lpstr>Prezentace aplikace PowerPoint</vt:lpstr>
      <vt:lpstr>Agenda</vt:lpstr>
      <vt:lpstr>Současná situace</vt:lpstr>
      <vt:lpstr>Současná situace</vt:lpstr>
      <vt:lpstr>Požadavky na řešení</vt:lpstr>
      <vt:lpstr>Vstupní formuláře</vt:lpstr>
      <vt:lpstr>Vyhodnocovací proces</vt:lpstr>
      <vt:lpstr>Sledování grantů</vt:lpstr>
      <vt:lpstr>Příprava Tisku pro Radu</vt:lpstr>
      <vt:lpstr>Napojení na GINIS SSL, GINIS EKO, TED, CES, generování plateb</vt:lpstr>
      <vt:lpstr>Možnosti realizace</vt:lpstr>
      <vt:lpstr>Základní stavební kostky MHMP</vt:lpstr>
      <vt:lpstr>Základní schéma</vt:lpstr>
      <vt:lpstr>Orientační harmonogram</vt:lpstr>
      <vt:lpstr>Návratnost investice</vt:lpstr>
      <vt:lpstr>Závěr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 Petr</dc:creator>
  <cp:lastModifiedBy>Petr Jan (MHMP, PRM)</cp:lastModifiedBy>
  <cp:revision>21</cp:revision>
  <cp:lastPrinted>2020-08-17T07:53:42Z</cp:lastPrinted>
  <dcterms:created xsi:type="dcterms:W3CDTF">2020-09-17T07:02:03Z</dcterms:created>
  <dcterms:modified xsi:type="dcterms:W3CDTF">2020-10-07T12:41:36Z</dcterms:modified>
</cp:coreProperties>
</file>