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8" r:id="rId3"/>
    <p:sldId id="269" r:id="rId4"/>
    <p:sldId id="273" r:id="rId5"/>
    <p:sldId id="274" r:id="rId6"/>
    <p:sldId id="275" r:id="rId7"/>
    <p:sldId id="270" r:id="rId8"/>
    <p:sldId id="271" r:id="rId9"/>
    <p:sldId id="272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0" autoAdjust="0"/>
  </p:normalViewPr>
  <p:slideViewPr>
    <p:cSldViewPr>
      <p:cViewPr varScale="1">
        <p:scale>
          <a:sx n="86" d="100"/>
          <a:sy n="86" d="100"/>
        </p:scale>
        <p:origin x="135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cxnSp>
        <p:nvCxnSpPr>
          <p:cNvPr id="8" name="Přímá spojnice 7"/>
          <p:cNvCxnSpPr/>
          <p:nvPr/>
        </p:nvCxnSpPr>
        <p:spPr>
          <a:xfrm>
            <a:off x="1463627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4708575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D016-F911-470C-866B-5793BC42A76D}" type="datetimeFigureOut">
              <a:rPr lang="cs-CZ" smtClean="0"/>
              <a:t>17.10.2016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82C3D3-A746-4D75-844C-786CC771DE03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D016-F911-470C-866B-5793BC42A76D}" type="datetimeFigureOut">
              <a:rPr lang="cs-CZ" smtClean="0"/>
              <a:t>17.10.2016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C3D3-A746-4D75-844C-786CC771DE0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D016-F911-470C-866B-5793BC42A76D}" type="datetimeFigureOut">
              <a:rPr lang="cs-CZ" smtClean="0"/>
              <a:t>17.10.2016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C3D3-A746-4D75-844C-786CC771DE0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17CD016-F911-470C-866B-5793BC42A76D}" type="datetimeFigureOut">
              <a:rPr lang="cs-CZ" smtClean="0"/>
              <a:t>17.10.2016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282C3D3-A746-4D75-844C-786CC771DE03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D016-F911-470C-866B-5793BC42A76D}" type="datetimeFigureOut">
              <a:rPr lang="cs-CZ" smtClean="0"/>
              <a:t>17.10.2016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C3D3-A746-4D75-844C-786CC771DE0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5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685800" y="4916993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D016-F911-470C-866B-5793BC42A76D}" type="datetimeFigureOut">
              <a:rPr lang="cs-CZ" smtClean="0"/>
              <a:t>17.10.2016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C3D3-A746-4D75-844C-786CC771DE0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C3D3-A746-4D75-844C-786CC771DE03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D016-F911-470C-866B-5793BC42A76D}" type="datetimeFigureOut">
              <a:rPr lang="cs-CZ" smtClean="0"/>
              <a:t>17.10.2016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562945" y="2180220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754880" y="2180220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D016-F911-470C-866B-5793BC42A76D}" type="datetimeFigureOut">
              <a:rPr lang="cs-CZ" smtClean="0"/>
              <a:t>17.10.2016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C3D3-A746-4D75-844C-786CC771DE0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D016-F911-470C-866B-5793BC42A76D}" type="datetimeFigureOut">
              <a:rPr lang="cs-CZ" smtClean="0"/>
              <a:t>17.10.2016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C3D3-A746-4D75-844C-786CC771DE0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17CD016-F911-470C-866B-5793BC42A76D}" type="datetimeFigureOut">
              <a:rPr lang="cs-CZ" smtClean="0"/>
              <a:t>17.10.2016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282C3D3-A746-4D75-844C-786CC771DE03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D016-F911-470C-866B-5793BC42A76D}" type="datetimeFigureOut">
              <a:rPr lang="cs-CZ" smtClean="0"/>
              <a:t>17.10.2016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82C3D3-A746-4D75-844C-786CC771DE03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bg1">
                <a:shade val="12000"/>
                <a:satMod val="240000"/>
              </a:schemeClr>
              <a:schemeClr val="bg1">
                <a:tint val="65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1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17CD016-F911-470C-866B-5793BC42A76D}" type="datetimeFigureOut">
              <a:rPr lang="cs-CZ" smtClean="0"/>
              <a:t>17.10.2016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282C3D3-A746-4D75-844C-786CC771DE0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2.wdp"/><Relationship Id="rId10" Type="http://schemas.openxmlformats.org/officeDocument/2006/relationships/image" Target="../media/image19.jpeg"/><Relationship Id="rId4" Type="http://schemas.openxmlformats.org/officeDocument/2006/relationships/image" Target="../media/image15.pn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25760" y="620689"/>
            <a:ext cx="8305800" cy="936104"/>
          </a:xfrm>
        </p:spPr>
        <p:txBody>
          <a:bodyPr/>
          <a:lstStyle/>
          <a:p>
            <a:r>
              <a:rPr lang="cs-CZ" sz="4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Celopražská kampaň</a:t>
            </a:r>
            <a:endParaRPr lang="cs-CZ" sz="4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373217"/>
            <a:ext cx="2414205" cy="10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Praha_logo_b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373217"/>
            <a:ext cx="1109756" cy="10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22176" y="1863771"/>
            <a:ext cx="871296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cs-CZ" sz="8000" b="1" cap="all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Ulice není moje volba</a:t>
            </a:r>
          </a:p>
          <a:p>
            <a:pPr algn="ctr"/>
            <a:r>
              <a:rPr lang="cs-CZ" sz="8000" b="1" cap="all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…</a:t>
            </a:r>
            <a:endParaRPr lang="cs-CZ" sz="8000" b="1" cap="all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359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9"/>
            <a:ext cx="8634096" cy="6420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300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1" y="188641"/>
            <a:ext cx="8678491" cy="645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196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3602"/>
            <a:ext cx="4464496" cy="6590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189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16525"/>
            <a:ext cx="8678460" cy="6452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237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3091"/>
            <a:ext cx="4320480" cy="6511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79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94582"/>
            <a:ext cx="4320480" cy="6468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043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1686"/>
            <a:ext cx="4320480" cy="6494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337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1" y="260649"/>
            <a:ext cx="8530516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561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64591"/>
            <a:ext cx="8568952" cy="6382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789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4920"/>
            <a:ext cx="4464496" cy="6648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160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t="20476" r="34260" b="57849"/>
          <a:stretch/>
        </p:blipFill>
        <p:spPr>
          <a:xfrm>
            <a:off x="4644008" y="260648"/>
            <a:ext cx="4254228" cy="2414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ovéPole 5"/>
          <p:cNvSpPr txBox="1"/>
          <p:nvPr/>
        </p:nvSpPr>
        <p:spPr>
          <a:xfrm>
            <a:off x="333078" y="390901"/>
            <a:ext cx="432048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000" dirty="0"/>
          </a:p>
          <a:p>
            <a:r>
              <a:rPr lang="cs-CZ" sz="2200" b="1" cap="all" dirty="0" smtClean="0">
                <a:solidFill>
                  <a:srgbClr val="FF0000"/>
                </a:solidFill>
              </a:rPr>
              <a:t>Období kampaně:</a:t>
            </a:r>
          </a:p>
          <a:p>
            <a:r>
              <a:rPr lang="cs-CZ" sz="2000" b="1" dirty="0" smtClean="0"/>
              <a:t>11.10. 2016 – 2.1. 2017</a:t>
            </a:r>
          </a:p>
          <a:p>
            <a:endParaRPr lang="cs-CZ" sz="1200" b="1" dirty="0"/>
          </a:p>
          <a:p>
            <a:r>
              <a:rPr lang="cs-CZ" sz="2200" b="1" cap="all" dirty="0" smtClean="0">
                <a:solidFill>
                  <a:srgbClr val="FF0000"/>
                </a:solidFill>
              </a:rPr>
              <a:t>Realizátor kampaně:</a:t>
            </a:r>
          </a:p>
          <a:p>
            <a:r>
              <a:rPr lang="cs-CZ" sz="2000" b="1" dirty="0" smtClean="0"/>
              <a:t>Hl. m. Praha</a:t>
            </a:r>
          </a:p>
          <a:p>
            <a:r>
              <a:rPr lang="cs-CZ" sz="2000" b="1" dirty="0" smtClean="0"/>
              <a:t>Centrum sociálních služeb Praha</a:t>
            </a:r>
          </a:p>
          <a:p>
            <a:endParaRPr lang="cs-CZ" sz="1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44538" y="2524191"/>
            <a:ext cx="855563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200" b="1" cap="all" dirty="0">
                <a:solidFill>
                  <a:srgbClr val="FF0000"/>
                </a:solidFill>
              </a:rPr>
              <a:t>Cíl kampaně:</a:t>
            </a:r>
          </a:p>
          <a:p>
            <a:pPr lvl="0"/>
            <a:r>
              <a:rPr lang="cs-CZ" sz="2000" b="1" dirty="0">
                <a:solidFill>
                  <a:prstClr val="black"/>
                </a:solidFill>
              </a:rPr>
              <a:t>Upozornit Pražany a návštěvníky Prahy na složitou problematiku </a:t>
            </a:r>
            <a:r>
              <a:rPr lang="cs-CZ" sz="2000" b="1" dirty="0" smtClean="0">
                <a:solidFill>
                  <a:prstClr val="black"/>
                </a:solidFill>
              </a:rPr>
              <a:t>bezdomovectví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prstClr val="black"/>
                </a:solidFill>
              </a:rPr>
              <a:t>Nevnímat bezdomovectví jen jako celkový negativní fenomén, ale také jako soubor jednotlivých individuálních životních příběhů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prstClr val="black"/>
                </a:solidFill>
              </a:rPr>
              <a:t>Prevence bezdomovectví – může ohrozit kohokoliv z nás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prstClr val="black"/>
                </a:solidFill>
              </a:rPr>
              <a:t>Přijetí veřejné potřeby realizace sociálních služeb pro osoby bez přístřeší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prstClr val="black"/>
                </a:solidFill>
              </a:rPr>
              <a:t>Aktivizace etické složky veřejnosti – lidství, solidarita …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prstClr val="black"/>
                </a:solidFill>
              </a:rPr>
              <a:t>Zvýšení aktivizační složky u osob bez přístřeší pro řešení jejich situace</a:t>
            </a:r>
          </a:p>
          <a:p>
            <a:pPr lvl="0"/>
            <a:endParaRPr lang="cs-CZ" sz="2000" b="1" dirty="0">
              <a:solidFill>
                <a:prstClr val="black"/>
              </a:solidFill>
            </a:endParaRPr>
          </a:p>
        </p:txBody>
      </p:sp>
      <p:pic>
        <p:nvPicPr>
          <p:cNvPr id="3074" name="Picture 2" descr="Praha_logo_b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61590"/>
            <a:ext cx="576064" cy="55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4" y="6061590"/>
            <a:ext cx="1253187" cy="55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171072"/>
            <a:ext cx="4165203" cy="6498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242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894" y="146373"/>
            <a:ext cx="4432300" cy="662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95535" y="260648"/>
            <a:ext cx="4299049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b="1" cap="all" dirty="0">
                <a:solidFill>
                  <a:srgbClr val="FF0000"/>
                </a:solidFill>
              </a:rPr>
              <a:t>prvky kampaně:</a:t>
            </a:r>
          </a:p>
          <a:p>
            <a:pPr lvl="0"/>
            <a:r>
              <a:rPr lang="cs-CZ" sz="2000" b="1" dirty="0">
                <a:solidFill>
                  <a:prstClr val="black"/>
                </a:solidFill>
              </a:rPr>
              <a:t>Městský mobiliář</a:t>
            </a:r>
          </a:p>
          <a:p>
            <a:pPr lvl="0"/>
            <a:r>
              <a:rPr lang="cs-CZ" sz="2000" b="1" dirty="0">
                <a:solidFill>
                  <a:prstClr val="black"/>
                </a:solidFill>
              </a:rPr>
              <a:t>Billboardy</a:t>
            </a:r>
          </a:p>
          <a:p>
            <a:pPr lvl="0"/>
            <a:r>
              <a:rPr lang="cs-CZ" sz="2000" b="1" dirty="0">
                <a:solidFill>
                  <a:prstClr val="black"/>
                </a:solidFill>
              </a:rPr>
              <a:t>Koncert pod širým nebem </a:t>
            </a:r>
          </a:p>
          <a:p>
            <a:pPr lvl="0"/>
            <a:r>
              <a:rPr lang="cs-CZ" sz="2000" b="1" dirty="0" smtClean="0">
                <a:solidFill>
                  <a:prstClr val="black"/>
                </a:solidFill>
              </a:rPr>
              <a:t>Putovní </a:t>
            </a:r>
            <a:r>
              <a:rPr lang="cs-CZ" sz="2000" b="1" dirty="0">
                <a:solidFill>
                  <a:prstClr val="black"/>
                </a:solidFill>
              </a:rPr>
              <a:t>výstava</a:t>
            </a:r>
          </a:p>
          <a:p>
            <a:pPr lvl="0"/>
            <a:r>
              <a:rPr lang="cs-CZ" sz="2000" b="1" dirty="0">
                <a:solidFill>
                  <a:prstClr val="black"/>
                </a:solidFill>
              </a:rPr>
              <a:t>Dokumentární film</a:t>
            </a:r>
          </a:p>
          <a:p>
            <a:pPr lvl="0"/>
            <a:r>
              <a:rPr lang="cs-CZ" sz="2000" b="1" dirty="0">
                <a:solidFill>
                  <a:prstClr val="black"/>
                </a:solidFill>
              </a:rPr>
              <a:t>Medializace na sociálních sítích</a:t>
            </a:r>
          </a:p>
          <a:p>
            <a:pPr lvl="0"/>
            <a:r>
              <a:rPr lang="cs-CZ" sz="2000" b="1" dirty="0">
                <a:solidFill>
                  <a:prstClr val="black"/>
                </a:solidFill>
              </a:rPr>
              <a:t>Publikace s příběhy a fotografiemi</a:t>
            </a:r>
          </a:p>
          <a:p>
            <a:pPr lvl="0"/>
            <a:r>
              <a:rPr lang="cs-CZ" sz="2000" b="1" dirty="0">
                <a:solidFill>
                  <a:prstClr val="black"/>
                </a:solidFill>
              </a:rPr>
              <a:t>Tiskové konference</a:t>
            </a:r>
          </a:p>
          <a:p>
            <a:pPr lvl="0"/>
            <a:r>
              <a:rPr lang="cs-CZ" sz="2000" b="1" dirty="0" smtClean="0">
                <a:solidFill>
                  <a:prstClr val="black"/>
                </a:solidFill>
              </a:rPr>
              <a:t>…</a:t>
            </a:r>
          </a:p>
          <a:p>
            <a:pPr lvl="0"/>
            <a:endParaRPr lang="cs-CZ" sz="1000" b="1" cap="all" dirty="0" smtClean="0">
              <a:solidFill>
                <a:prstClr val="black"/>
              </a:solidFill>
            </a:endParaRPr>
          </a:p>
          <a:p>
            <a:pPr lvl="0"/>
            <a:endParaRPr lang="cs-CZ" sz="2200" b="1" cap="all" dirty="0">
              <a:solidFill>
                <a:prstClr val="black"/>
              </a:solidFill>
            </a:endParaRPr>
          </a:p>
          <a:p>
            <a:pPr lvl="0"/>
            <a:r>
              <a:rPr lang="cs-CZ" sz="2200" b="1" cap="all" dirty="0" smtClean="0">
                <a:solidFill>
                  <a:srgbClr val="FF0000"/>
                </a:solidFill>
              </a:rPr>
              <a:t>ETAPY kampaně: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000" b="1" dirty="0" smtClean="0">
                <a:solidFill>
                  <a:prstClr val="black"/>
                </a:solidFill>
              </a:rPr>
              <a:t>11. - 24.10.2016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000" b="1" dirty="0" smtClean="0">
                <a:solidFill>
                  <a:prstClr val="black"/>
                </a:solidFill>
              </a:rPr>
              <a:t>25.10. - 7.11.2016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000" b="1" dirty="0" smtClean="0">
                <a:solidFill>
                  <a:prstClr val="black"/>
                </a:solidFill>
              </a:rPr>
              <a:t>8. - 21.11.2016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000" b="1" dirty="0" smtClean="0">
                <a:solidFill>
                  <a:prstClr val="black"/>
                </a:solidFill>
              </a:rPr>
              <a:t>22.11. - 5.12.2016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000" b="1" dirty="0" smtClean="0">
                <a:solidFill>
                  <a:prstClr val="black"/>
                </a:solidFill>
              </a:rPr>
              <a:t>6. - 19.12.2016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000" b="1" dirty="0" smtClean="0">
                <a:solidFill>
                  <a:prstClr val="black"/>
                </a:solidFill>
              </a:rPr>
              <a:t>20.12.2016 - 2.1.2017</a:t>
            </a:r>
            <a:endParaRPr lang="cs-CZ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9513" y="260648"/>
            <a:ext cx="81211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cs-CZ" sz="1000" b="1" cap="all" dirty="0" smtClean="0">
              <a:solidFill>
                <a:prstClr val="black"/>
              </a:solidFill>
            </a:endParaRPr>
          </a:p>
          <a:p>
            <a:pPr lvl="0" algn="ctr"/>
            <a:r>
              <a:rPr lang="cs-CZ" sz="2200" b="1" cap="all" dirty="0" smtClean="0"/>
              <a:t>ETAPY kampaně </a:t>
            </a:r>
          </a:p>
          <a:p>
            <a:pPr lvl="0" algn="ctr"/>
            <a:r>
              <a:rPr lang="cs-CZ" sz="2200" b="1" cap="all" dirty="0" smtClean="0"/>
              <a:t>„Ulice není moje volba …“  </a:t>
            </a:r>
          </a:p>
          <a:p>
            <a:pPr lvl="0" algn="ctr"/>
            <a:r>
              <a:rPr lang="cs-CZ" sz="3600" b="1" cap="all" dirty="0" smtClean="0">
                <a:solidFill>
                  <a:srgbClr val="FF0000"/>
                </a:solidFill>
              </a:rPr>
              <a:t>1. + 2. ETAPA </a:t>
            </a:r>
            <a:r>
              <a:rPr lang="cs-CZ" sz="2400" b="1" cap="all" dirty="0" smtClean="0">
                <a:solidFill>
                  <a:srgbClr val="FF0000"/>
                </a:solidFill>
              </a:rPr>
              <a:t>– 11.-24.10.2016, 25.10.-7.11.2016 </a:t>
            </a:r>
          </a:p>
        </p:txBody>
      </p:sp>
      <p:pic>
        <p:nvPicPr>
          <p:cNvPr id="7170" name="Picture 2" descr="Praha_logo_b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97366"/>
            <a:ext cx="676512" cy="65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97367"/>
            <a:ext cx="1471709" cy="65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79400" y="1748533"/>
            <a:ext cx="386055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33CC"/>
                </a:solidFill>
              </a:rPr>
              <a:t>Vtažení veřejnosti do problematiky bezdomovectví</a:t>
            </a:r>
          </a:p>
          <a:p>
            <a:endParaRPr lang="cs-CZ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Městský mobiliář, Billboardy, plochy na vozech tramvají  apod.</a:t>
            </a:r>
          </a:p>
          <a:p>
            <a:pPr marL="361950"/>
            <a:r>
              <a:rPr lang="cs-CZ" dirty="0" smtClean="0"/>
              <a:t>Zveřejnění fotografií osob bez přístřeší s výzvou k toleranci</a:t>
            </a:r>
          </a:p>
          <a:p>
            <a:pPr marL="628650"/>
            <a:r>
              <a:rPr lang="cs-CZ" i="1" dirty="0" smtClean="0"/>
              <a:t>„… i takhle žijí lidé … a stále jsou lidmi …“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Tisková konference 17.10.2016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Oslovení veřejnosti mediálně známou tváří kampaně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Koncert pro veřejnost spojený se sbírkou oblečení pro lidi bez domova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Zahájení putovní výstavy autentických fotografií a příběhů lidí bez domova</a:t>
            </a:r>
          </a:p>
          <a:p>
            <a:endParaRPr lang="cs-CZ" dirty="0"/>
          </a:p>
        </p:txBody>
      </p:sp>
      <p:pic>
        <p:nvPicPr>
          <p:cNvPr id="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076" y="2492896"/>
            <a:ext cx="4744767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501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9513" y="260648"/>
            <a:ext cx="81211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cs-CZ" sz="1000" b="1" cap="all" dirty="0" smtClean="0">
              <a:solidFill>
                <a:prstClr val="black"/>
              </a:solidFill>
            </a:endParaRPr>
          </a:p>
          <a:p>
            <a:pPr lvl="0" algn="ctr"/>
            <a:r>
              <a:rPr lang="cs-CZ" sz="2200" b="1" cap="all" dirty="0" smtClean="0"/>
              <a:t>ETAPY kampaně </a:t>
            </a:r>
          </a:p>
          <a:p>
            <a:pPr lvl="0" algn="ctr"/>
            <a:r>
              <a:rPr lang="cs-CZ" sz="2200" b="1" cap="all" dirty="0" smtClean="0"/>
              <a:t>„Ulice není moje volba …“  </a:t>
            </a:r>
          </a:p>
          <a:p>
            <a:pPr lvl="0" algn="ctr"/>
            <a:r>
              <a:rPr lang="cs-CZ" sz="3600" b="1" cap="all" dirty="0">
                <a:solidFill>
                  <a:srgbClr val="FF0000"/>
                </a:solidFill>
              </a:rPr>
              <a:t>3</a:t>
            </a:r>
            <a:r>
              <a:rPr lang="cs-CZ" sz="3600" b="1" cap="all" dirty="0" smtClean="0">
                <a:solidFill>
                  <a:srgbClr val="FF0000"/>
                </a:solidFill>
              </a:rPr>
              <a:t>. + 4. ETAPA </a:t>
            </a:r>
            <a:r>
              <a:rPr lang="cs-CZ" sz="2400" b="1" cap="all" dirty="0" smtClean="0">
                <a:solidFill>
                  <a:srgbClr val="FF0000"/>
                </a:solidFill>
              </a:rPr>
              <a:t>– 8.-21.11.2016, 22.11.2016-5.12.2016</a:t>
            </a:r>
          </a:p>
        </p:txBody>
      </p:sp>
      <p:pic>
        <p:nvPicPr>
          <p:cNvPr id="7170" name="Picture 2" descr="Praha_logo_b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97366"/>
            <a:ext cx="676512" cy="65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97367"/>
            <a:ext cx="1471709" cy="65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5536" y="1988840"/>
            <a:ext cx="4652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33CC"/>
                </a:solidFill>
              </a:rPr>
              <a:t>Apel na lidskou solidaritu</a:t>
            </a:r>
          </a:p>
          <a:p>
            <a:endParaRPr lang="cs-CZ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Městský mobiliář – doplnění o výzvu k občanům o přijetí a pochopení</a:t>
            </a:r>
          </a:p>
          <a:p>
            <a:pPr marL="628650"/>
            <a:r>
              <a:rPr lang="cs-CZ" i="1" dirty="0" smtClean="0"/>
              <a:t>„… možná jsem přišel o všechno, ale stále jsem člověkem … dáte mi šanci na jiný život? …“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Kampaň na internetu a sociálních sítích – zveřejnění mediálního spotu ke kampani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Medializace sociálních a dalších souvisejících služeb realizovaných v Praze pro osoby bez přístřeší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Pokračování putovní výstavy autentických fotografií a příběhů lidí bez domova</a:t>
            </a:r>
          </a:p>
          <a:p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37976"/>
            <a:ext cx="3285175" cy="4938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892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9513" y="260648"/>
            <a:ext cx="81211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cs-CZ" sz="1000" b="1" cap="all" dirty="0" smtClean="0">
              <a:solidFill>
                <a:prstClr val="black"/>
              </a:solidFill>
            </a:endParaRPr>
          </a:p>
          <a:p>
            <a:pPr lvl="0" algn="ctr"/>
            <a:r>
              <a:rPr lang="cs-CZ" sz="2200" b="1" cap="all" dirty="0" smtClean="0"/>
              <a:t>ETAPY kampaně </a:t>
            </a:r>
          </a:p>
          <a:p>
            <a:pPr lvl="0" algn="ctr"/>
            <a:r>
              <a:rPr lang="cs-CZ" sz="2200" b="1" cap="all" dirty="0" smtClean="0"/>
              <a:t>„Ulice není moje volba …“  </a:t>
            </a:r>
          </a:p>
          <a:p>
            <a:pPr lvl="0" algn="ctr"/>
            <a:r>
              <a:rPr lang="cs-CZ" sz="3600" b="1" cap="all" dirty="0">
                <a:solidFill>
                  <a:srgbClr val="FF0000"/>
                </a:solidFill>
              </a:rPr>
              <a:t>5</a:t>
            </a:r>
            <a:r>
              <a:rPr lang="cs-CZ" sz="3600" b="1" cap="all" dirty="0" smtClean="0">
                <a:solidFill>
                  <a:srgbClr val="FF0000"/>
                </a:solidFill>
              </a:rPr>
              <a:t>. + 6. ETAPA </a:t>
            </a:r>
            <a:r>
              <a:rPr lang="cs-CZ" sz="2400" b="1" cap="all" dirty="0" smtClean="0">
                <a:solidFill>
                  <a:srgbClr val="FF0000"/>
                </a:solidFill>
              </a:rPr>
              <a:t>– 6.-19.12.2016, 20.12.2016-2.1.2017 </a:t>
            </a:r>
          </a:p>
        </p:txBody>
      </p:sp>
      <p:pic>
        <p:nvPicPr>
          <p:cNvPr id="7170" name="Picture 2" descr="Praha_logo_b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97366"/>
            <a:ext cx="676512" cy="65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97367"/>
            <a:ext cx="1471709" cy="65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5536" y="1988840"/>
            <a:ext cx="46526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33CC"/>
                </a:solidFill>
              </a:rPr>
              <a:t>Apel na změnu postoje veřejnosti</a:t>
            </a:r>
          </a:p>
          <a:p>
            <a:endParaRPr lang="cs-CZ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Městský mobiliář – doplnění o výzvu k občanům o přijetí a pochopení</a:t>
            </a:r>
          </a:p>
          <a:p>
            <a:pPr marL="628650"/>
            <a:r>
              <a:rPr lang="cs-CZ" i="1" dirty="0" smtClean="0"/>
              <a:t>„… nerezignovali jsme… dáte nám šanci na změnu? …“</a:t>
            </a:r>
          </a:p>
          <a:p>
            <a:pPr marL="628650"/>
            <a:r>
              <a:rPr lang="cs-CZ" i="1" dirty="0" smtClean="0"/>
              <a:t>„Dejme lidem bez domova šanci. Proč? Protože ji mohou využít …“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Premiéra dokumentárního filmu ČT o lidech bez domova a jejich snech (14.12.2016 – kino MAT)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Křest publikace s příběhy a fotografiemi osob bez přístřeší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Newsletter</a:t>
            </a:r>
            <a:r>
              <a:rPr lang="cs-CZ" dirty="0" smtClean="0"/>
              <a:t> CSSP „Jak se žije v azylových domech“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Zhodnocení průběhu kampaně</a:t>
            </a: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628798"/>
            <a:ext cx="3230845" cy="5040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890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bohusmatus.com/images/biografie/biografi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49"/>
          <a:stretch/>
        </p:blipFill>
        <p:spPr bwMode="auto">
          <a:xfrm>
            <a:off x="155575" y="3068960"/>
            <a:ext cx="8826500" cy="353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987824" y="548680"/>
            <a:ext cx="2484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cap="all" dirty="0" smtClean="0">
                <a:solidFill>
                  <a:srgbClr val="FF0000"/>
                </a:solidFill>
              </a:rPr>
              <a:t>Tvář kampaně:</a:t>
            </a:r>
          </a:p>
          <a:p>
            <a:pPr algn="ctr"/>
            <a:endParaRPr lang="cs-CZ" sz="1000" b="1" dirty="0" smtClean="0"/>
          </a:p>
          <a:p>
            <a:pPr algn="ctr"/>
            <a:r>
              <a:rPr lang="cs-CZ" sz="2800" b="1" dirty="0" smtClean="0"/>
              <a:t>Bohuš Matuš</a:t>
            </a:r>
            <a:endParaRPr lang="cs-CZ" sz="28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1547664" y="1916832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i="1" dirty="0" smtClean="0"/>
              <a:t>„Začínal jsem na ulici …“</a:t>
            </a:r>
            <a:endParaRPr lang="cs-CZ" sz="4000" i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11944"/>
            <a:ext cx="18288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Praha_logo_b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1943"/>
            <a:ext cx="840658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98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39553" y="340558"/>
            <a:ext cx="7992888" cy="1770698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200" b="1" cap="all" dirty="0" smtClean="0"/>
              <a:t>Koncert </a:t>
            </a:r>
          </a:p>
          <a:p>
            <a:pPr algn="ctr"/>
            <a:r>
              <a:rPr lang="cs-CZ" sz="2200" b="1" cap="all" dirty="0" smtClean="0">
                <a:solidFill>
                  <a:srgbClr val="FF0000"/>
                </a:solidFill>
              </a:rPr>
              <a:t>„Ulice není moje volba …“</a:t>
            </a:r>
          </a:p>
          <a:p>
            <a:pPr algn="ctr"/>
            <a:endParaRPr lang="cs-CZ" sz="1000" dirty="0" smtClean="0"/>
          </a:p>
          <a:p>
            <a:pPr algn="ctr"/>
            <a:r>
              <a:rPr lang="cs-CZ" sz="2200" b="1" dirty="0" smtClean="0">
                <a:solidFill>
                  <a:srgbClr val="0033CC"/>
                </a:solidFill>
              </a:rPr>
              <a:t>2.11.2016  16 hod.</a:t>
            </a:r>
          </a:p>
          <a:p>
            <a:pPr algn="ctr"/>
            <a:r>
              <a:rPr lang="cs-CZ" sz="2200" b="1" dirty="0" smtClean="0">
                <a:solidFill>
                  <a:srgbClr val="0033CC"/>
                </a:solidFill>
              </a:rPr>
              <a:t>Karlovo náměstí, Praha 2</a:t>
            </a:r>
            <a:endParaRPr lang="cs-CZ" sz="2200" b="1" dirty="0">
              <a:solidFill>
                <a:srgbClr val="0033CC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60339" y="2636912"/>
            <a:ext cx="3528392" cy="2792254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/>
              <a:t>Hlavní účinkující: </a:t>
            </a:r>
          </a:p>
          <a:p>
            <a:pPr algn="ctr"/>
            <a:r>
              <a:rPr lang="cs-CZ" sz="2200" b="1" dirty="0" smtClean="0"/>
              <a:t>Bohuš Matuš </a:t>
            </a:r>
          </a:p>
          <a:p>
            <a:pPr algn="ctr"/>
            <a:r>
              <a:rPr lang="cs-CZ" sz="2200" b="1" dirty="0" smtClean="0"/>
              <a:t>a Bohuš Matuš Band</a:t>
            </a:r>
          </a:p>
          <a:p>
            <a:pPr algn="ctr"/>
            <a:endParaRPr lang="cs-CZ" sz="1600" b="1" dirty="0" smtClean="0"/>
          </a:p>
          <a:p>
            <a:pPr algn="ctr"/>
            <a:r>
              <a:rPr lang="cs-CZ" sz="1600" b="1" dirty="0" smtClean="0"/>
              <a:t>Hosté:</a:t>
            </a:r>
          </a:p>
          <a:p>
            <a:pPr algn="ctr"/>
            <a:r>
              <a:rPr lang="cs-CZ" sz="2200" b="1" dirty="0" smtClean="0"/>
              <a:t>Petr Novák a </a:t>
            </a:r>
            <a:r>
              <a:rPr lang="cs-CZ" sz="2200" b="1" dirty="0" err="1" smtClean="0"/>
              <a:t>Agnes</a:t>
            </a:r>
            <a:endParaRPr lang="cs-CZ" sz="2200" b="1" dirty="0" smtClean="0"/>
          </a:p>
          <a:p>
            <a:pPr algn="ctr"/>
            <a:r>
              <a:rPr lang="cs-CZ" sz="2200" b="1" dirty="0" smtClean="0"/>
              <a:t>Heidi Janků</a:t>
            </a:r>
          </a:p>
          <a:p>
            <a:pPr algn="ctr"/>
            <a:r>
              <a:rPr lang="cs-CZ" sz="2200" b="1" dirty="0" smtClean="0"/>
              <a:t>Jiří Helekal </a:t>
            </a:r>
            <a:endParaRPr lang="cs-CZ" sz="2200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050113"/>
            <a:ext cx="1440160" cy="64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Praha_logo_ba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40" y="6021288"/>
            <a:ext cx="691764" cy="67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zna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050113"/>
            <a:ext cx="641320" cy="64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3275856" y="6026260"/>
            <a:ext cx="5760640" cy="715089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 smtClean="0"/>
              <a:t>Kampaň „Ulice není moje volba …“ se koná pod záštitou </a:t>
            </a:r>
          </a:p>
          <a:p>
            <a:pPr algn="ctr"/>
            <a:r>
              <a:rPr lang="cs-CZ" sz="1200" b="1" dirty="0" smtClean="0"/>
              <a:t>radního hl. m. Prahy Daniela Hodka</a:t>
            </a:r>
          </a:p>
          <a:p>
            <a:pPr algn="ctr"/>
            <a:r>
              <a:rPr lang="cs-CZ" sz="1200" b="1" dirty="0" smtClean="0"/>
              <a:t>Koncert se koná pod záštitou starostky Prahy 2 Mgr. Jany Černochové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287318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01" b="9752"/>
          <a:stretch/>
        </p:blipFill>
        <p:spPr bwMode="auto">
          <a:xfrm>
            <a:off x="4139952" y="2204864"/>
            <a:ext cx="4536504" cy="3933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39553" y="340558"/>
            <a:ext cx="7992888" cy="1396127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200" b="1" cap="all" dirty="0" smtClean="0"/>
              <a:t>Putovní výstava</a:t>
            </a:r>
          </a:p>
          <a:p>
            <a:pPr algn="ctr"/>
            <a:r>
              <a:rPr lang="cs-CZ" sz="2200" b="1" cap="all" dirty="0" smtClean="0">
                <a:solidFill>
                  <a:srgbClr val="FF0000"/>
                </a:solidFill>
              </a:rPr>
              <a:t>„Ulice není moje volba …“</a:t>
            </a:r>
          </a:p>
          <a:p>
            <a:pPr algn="ctr"/>
            <a:endParaRPr lang="cs-CZ" sz="1000" dirty="0" smtClean="0"/>
          </a:p>
          <a:p>
            <a:pPr algn="ctr"/>
            <a:r>
              <a:rPr lang="cs-CZ" sz="2200" b="1" dirty="0" smtClean="0"/>
              <a:t>Výstava autentických fotografií a příběhů lidí bez domova</a:t>
            </a:r>
            <a:endParaRPr lang="cs-CZ" sz="22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95536" y="2204864"/>
            <a:ext cx="3528392" cy="357544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33CC"/>
                </a:solidFill>
              </a:rPr>
              <a:t>17.10. 2016 – 31.10 2016</a:t>
            </a:r>
          </a:p>
          <a:p>
            <a:pPr algn="ctr"/>
            <a:endParaRPr lang="cs-CZ" sz="1000" dirty="0" smtClean="0"/>
          </a:p>
          <a:p>
            <a:pPr algn="ctr"/>
            <a:r>
              <a:rPr lang="cs-CZ" sz="1600" b="1" dirty="0" smtClean="0"/>
              <a:t>Magistrát hl. m. Prahy</a:t>
            </a:r>
          </a:p>
          <a:p>
            <a:pPr algn="ctr"/>
            <a:r>
              <a:rPr lang="cs-CZ" sz="1600" b="1" dirty="0" smtClean="0"/>
              <a:t>Nová radnice – velký zasedací sál a přilehlé chodby</a:t>
            </a:r>
          </a:p>
          <a:p>
            <a:pPr algn="ctr"/>
            <a:r>
              <a:rPr lang="cs-CZ" sz="1600" b="1" dirty="0" smtClean="0"/>
              <a:t>Mariánské náměstí 2</a:t>
            </a:r>
          </a:p>
          <a:p>
            <a:pPr algn="ctr"/>
            <a:r>
              <a:rPr lang="cs-CZ" sz="1600" b="1" dirty="0" smtClean="0"/>
              <a:t>Praha 1 – Staré Město</a:t>
            </a:r>
          </a:p>
          <a:p>
            <a:pPr algn="ctr"/>
            <a:endParaRPr lang="cs-CZ" sz="1600" b="1" dirty="0"/>
          </a:p>
          <a:p>
            <a:pPr algn="ctr"/>
            <a:r>
              <a:rPr lang="cs-CZ" sz="2000" b="1" dirty="0" smtClean="0">
                <a:solidFill>
                  <a:srgbClr val="0033CC"/>
                </a:solidFill>
              </a:rPr>
              <a:t>7.11. 2016 – 31.12. 2016</a:t>
            </a:r>
          </a:p>
          <a:p>
            <a:pPr algn="ctr"/>
            <a:endParaRPr lang="cs-CZ" sz="1000" dirty="0" smtClean="0"/>
          </a:p>
          <a:p>
            <a:pPr algn="ctr"/>
            <a:r>
              <a:rPr lang="cs-CZ" sz="1600" b="1" dirty="0" smtClean="0"/>
              <a:t>Hlavní nádraží</a:t>
            </a:r>
          </a:p>
          <a:p>
            <a:pPr algn="ctr"/>
            <a:r>
              <a:rPr lang="cs-CZ" sz="1600" b="1" dirty="0" smtClean="0"/>
              <a:t>Wilsonova 300/8</a:t>
            </a:r>
          </a:p>
          <a:p>
            <a:pPr algn="ctr"/>
            <a:r>
              <a:rPr lang="cs-CZ" sz="1600" b="1" dirty="0" smtClean="0"/>
              <a:t>Praha</a:t>
            </a:r>
            <a:endParaRPr lang="cs-CZ" sz="1600" b="1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050113"/>
            <a:ext cx="1440160" cy="64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Praha_logo_ba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40" y="6021288"/>
            <a:ext cx="691764" cy="67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2437656" y="6401993"/>
            <a:ext cx="6588224" cy="289441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 smtClean="0"/>
              <a:t>Kampaň „Ulice není moje volba …“ se koná pod záštitou  radního hl. m. Prahy Daniela Hodka</a:t>
            </a:r>
          </a:p>
        </p:txBody>
      </p:sp>
    </p:spTree>
    <p:extLst>
      <p:ext uri="{BB962C8B-B14F-4D97-AF65-F5344CB8AC3E}">
        <p14:creationId xmlns:p14="http://schemas.microsoft.com/office/powerpoint/2010/main" val="154624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gallery dir="l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434</TotalTime>
  <Words>581</Words>
  <Application>Microsoft Office PowerPoint</Application>
  <PresentationFormat>Předvádění na obrazovce (4:3)</PresentationFormat>
  <Paragraphs>110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Constantia</vt:lpstr>
      <vt:lpstr>Wingdings 2</vt:lpstr>
      <vt:lpstr>Papír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Tomešová Ludmila</dc:creator>
  <cp:lastModifiedBy>Kubátová Eva (MHMP, OKM)</cp:lastModifiedBy>
  <cp:revision>31</cp:revision>
  <cp:lastPrinted>2016-10-14T10:15:30Z</cp:lastPrinted>
  <dcterms:created xsi:type="dcterms:W3CDTF">2016-10-14T05:38:55Z</dcterms:created>
  <dcterms:modified xsi:type="dcterms:W3CDTF">2016-10-17T11:16:17Z</dcterms:modified>
</cp:coreProperties>
</file>