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9" r:id="rId4"/>
    <p:sldId id="280" r:id="rId5"/>
    <p:sldId id="281" r:id="rId6"/>
    <p:sldId id="282" r:id="rId7"/>
    <p:sldId id="283" r:id="rId8"/>
  </p:sldIdLst>
  <p:sldSz cx="20104100" cy="11309350"/>
  <p:notesSz cx="20104100" cy="113093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4" userDrawn="1">
          <p15:clr>
            <a:srgbClr val="A4A3A4"/>
          </p15:clr>
        </p15:guide>
        <p15:guide id="2" pos="380" userDrawn="1">
          <p15:clr>
            <a:srgbClr val="A4A3A4"/>
          </p15:clr>
        </p15:guide>
        <p15:guide id="3" pos="122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1428"/>
    <a:srgbClr val="515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69" autoAdjust="0"/>
    <p:restoredTop sz="94660"/>
  </p:normalViewPr>
  <p:slideViewPr>
    <p:cSldViewPr>
      <p:cViewPr varScale="1">
        <p:scale>
          <a:sx n="53" d="100"/>
          <a:sy n="53" d="100"/>
        </p:scale>
        <p:origin x="643" y="72"/>
      </p:cViewPr>
      <p:guideLst>
        <p:guide orient="horz" pos="1354"/>
        <p:guide pos="380"/>
        <p:guide pos="122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rgbClr val="878B8E"/>
                </a:solidFill>
                <a:latin typeface="Arial"/>
                <a:cs typeface="Arial"/>
              </a:defRPr>
            </a:lvl1pPr>
          </a:lstStyle>
          <a:p>
            <a:pPr marL="214629">
              <a:lnSpc>
                <a:spcPct val="100000"/>
              </a:lnSpc>
              <a:spcBef>
                <a:spcPts val="535"/>
              </a:spcBef>
            </a:pPr>
            <a:fld id="{81D60167-4931-47E6-BA6A-407CBD079E47}" type="slidenum">
              <a:rPr spc="25" dirty="0"/>
              <a:t>‹#›</a:t>
            </a:fld>
            <a:r>
              <a:rPr spc="165" dirty="0"/>
              <a:t>/24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E90B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rgbClr val="878B8E"/>
                </a:solidFill>
                <a:latin typeface="Arial"/>
                <a:cs typeface="Arial"/>
              </a:defRPr>
            </a:lvl1pPr>
          </a:lstStyle>
          <a:p>
            <a:pPr marL="214629">
              <a:lnSpc>
                <a:spcPct val="100000"/>
              </a:lnSpc>
              <a:spcBef>
                <a:spcPts val="535"/>
              </a:spcBef>
            </a:pPr>
            <a:fld id="{81D60167-4931-47E6-BA6A-407CBD079E47}" type="slidenum">
              <a:rPr spc="25" dirty="0"/>
              <a:t>‹#›</a:t>
            </a:fld>
            <a:r>
              <a:rPr spc="165" dirty="0"/>
              <a:t>/24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E90B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rgbClr val="878B8E"/>
                </a:solidFill>
                <a:latin typeface="Arial"/>
                <a:cs typeface="Arial"/>
              </a:defRPr>
            </a:lvl1pPr>
          </a:lstStyle>
          <a:p>
            <a:pPr marL="214629">
              <a:lnSpc>
                <a:spcPct val="100000"/>
              </a:lnSpc>
              <a:spcBef>
                <a:spcPts val="535"/>
              </a:spcBef>
            </a:pPr>
            <a:fld id="{81D60167-4931-47E6-BA6A-407CBD079E47}" type="slidenum">
              <a:rPr spc="25" dirty="0"/>
              <a:t>‹#›</a:t>
            </a:fld>
            <a:r>
              <a:rPr spc="165" dirty="0"/>
              <a:t>/24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E90B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rgbClr val="878B8E"/>
                </a:solidFill>
                <a:latin typeface="Arial"/>
                <a:cs typeface="Arial"/>
              </a:defRPr>
            </a:lvl1pPr>
          </a:lstStyle>
          <a:p>
            <a:pPr marL="214629">
              <a:lnSpc>
                <a:spcPct val="100000"/>
              </a:lnSpc>
              <a:spcBef>
                <a:spcPts val="535"/>
              </a:spcBef>
            </a:pPr>
            <a:fld id="{81D60167-4931-47E6-BA6A-407CBD079E47}" type="slidenum">
              <a:rPr spc="25" dirty="0"/>
              <a:t>‹#›</a:t>
            </a:fld>
            <a:r>
              <a:rPr spc="165" dirty="0"/>
              <a:t>/24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rgbClr val="878B8E"/>
                </a:solidFill>
                <a:latin typeface="Arial"/>
                <a:cs typeface="Arial"/>
              </a:defRPr>
            </a:lvl1pPr>
          </a:lstStyle>
          <a:p>
            <a:pPr marL="214629">
              <a:lnSpc>
                <a:spcPct val="100000"/>
              </a:lnSpc>
              <a:spcBef>
                <a:spcPts val="535"/>
              </a:spcBef>
            </a:pPr>
            <a:fld id="{81D60167-4931-47E6-BA6A-407CBD079E47}" type="slidenum">
              <a:rPr spc="25" dirty="0"/>
              <a:t>‹#›</a:t>
            </a:fld>
            <a:r>
              <a:rPr spc="165" dirty="0"/>
              <a:t>/24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28253" y="9978753"/>
            <a:ext cx="18848070" cy="0"/>
          </a:xfrm>
          <a:custGeom>
            <a:avLst/>
            <a:gdLst/>
            <a:ahLst/>
            <a:cxnLst/>
            <a:rect l="l" t="t" r="r" b="b"/>
            <a:pathLst>
              <a:path w="18848070">
                <a:moveTo>
                  <a:pt x="0" y="0"/>
                </a:moveTo>
                <a:lnTo>
                  <a:pt x="18847593" y="0"/>
                </a:lnTo>
              </a:path>
            </a:pathLst>
          </a:custGeom>
          <a:ln w="20941">
            <a:solidFill>
              <a:srgbClr val="E90B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8418277" y="628253"/>
            <a:ext cx="582295" cy="1047115"/>
          </a:xfrm>
          <a:custGeom>
            <a:avLst/>
            <a:gdLst/>
            <a:ahLst/>
            <a:cxnLst/>
            <a:rect l="l" t="t" r="r" b="b"/>
            <a:pathLst>
              <a:path w="582294" h="1047114">
                <a:moveTo>
                  <a:pt x="513377" y="0"/>
                </a:moveTo>
                <a:lnTo>
                  <a:pt x="0" y="0"/>
                </a:lnTo>
                <a:lnTo>
                  <a:pt x="0" y="1047088"/>
                </a:lnTo>
                <a:lnTo>
                  <a:pt x="513377" y="1047088"/>
                </a:lnTo>
                <a:lnTo>
                  <a:pt x="513377" y="693811"/>
                </a:lnTo>
                <a:lnTo>
                  <a:pt x="473115" y="686492"/>
                </a:lnTo>
                <a:lnTo>
                  <a:pt x="191292" y="686492"/>
                </a:lnTo>
                <a:lnTo>
                  <a:pt x="191292" y="427505"/>
                </a:lnTo>
                <a:lnTo>
                  <a:pt x="95955" y="427505"/>
                </a:lnTo>
                <a:lnTo>
                  <a:pt x="95955" y="358743"/>
                </a:lnTo>
                <a:lnTo>
                  <a:pt x="476949" y="358743"/>
                </a:lnTo>
                <a:lnTo>
                  <a:pt x="513377" y="353015"/>
                </a:lnTo>
                <a:lnTo>
                  <a:pt x="513377" y="0"/>
                </a:lnTo>
                <a:close/>
              </a:path>
              <a:path w="582294" h="1047114">
                <a:moveTo>
                  <a:pt x="476949" y="358743"/>
                </a:moveTo>
                <a:lnTo>
                  <a:pt x="368690" y="358743"/>
                </a:lnTo>
                <a:lnTo>
                  <a:pt x="368690" y="427505"/>
                </a:lnTo>
                <a:lnTo>
                  <a:pt x="272431" y="427505"/>
                </a:lnTo>
                <a:lnTo>
                  <a:pt x="272431" y="686492"/>
                </a:lnTo>
                <a:lnTo>
                  <a:pt x="473115" y="686492"/>
                </a:lnTo>
                <a:lnTo>
                  <a:pt x="460393" y="684179"/>
                </a:lnTo>
                <a:lnTo>
                  <a:pt x="419729" y="662321"/>
                </a:lnTo>
                <a:lnTo>
                  <a:pt x="393363" y="628591"/>
                </a:lnTo>
                <a:lnTo>
                  <a:pt x="383276" y="583343"/>
                </a:lnTo>
                <a:lnTo>
                  <a:pt x="578025" y="583343"/>
                </a:lnTo>
                <a:lnTo>
                  <a:pt x="576896" y="579590"/>
                </a:lnTo>
                <a:lnTo>
                  <a:pt x="562844" y="568740"/>
                </a:lnTo>
                <a:lnTo>
                  <a:pt x="540369" y="560723"/>
                </a:lnTo>
                <a:lnTo>
                  <a:pt x="510246" y="553093"/>
                </a:lnTo>
                <a:lnTo>
                  <a:pt x="468005" y="541610"/>
                </a:lnTo>
                <a:lnTo>
                  <a:pt x="430489" y="524156"/>
                </a:lnTo>
                <a:lnTo>
                  <a:pt x="403630" y="496305"/>
                </a:lnTo>
                <a:lnTo>
                  <a:pt x="393359" y="453630"/>
                </a:lnTo>
                <a:lnTo>
                  <a:pt x="402500" y="410095"/>
                </a:lnTo>
                <a:lnTo>
                  <a:pt x="427735" y="379288"/>
                </a:lnTo>
                <a:lnTo>
                  <a:pt x="465787" y="360498"/>
                </a:lnTo>
                <a:lnTo>
                  <a:pt x="476949" y="358743"/>
                </a:lnTo>
                <a:close/>
              </a:path>
              <a:path w="582294" h="1047114">
                <a:moveTo>
                  <a:pt x="578025" y="583343"/>
                </a:moveTo>
                <a:lnTo>
                  <a:pt x="464865" y="583343"/>
                </a:lnTo>
                <a:lnTo>
                  <a:pt x="470964" y="604573"/>
                </a:lnTo>
                <a:lnTo>
                  <a:pt x="483720" y="619101"/>
                </a:lnTo>
                <a:lnTo>
                  <a:pt x="503093" y="627440"/>
                </a:lnTo>
                <a:lnTo>
                  <a:pt x="529041" y="630106"/>
                </a:lnTo>
                <a:lnTo>
                  <a:pt x="548493" y="628214"/>
                </a:lnTo>
                <a:lnTo>
                  <a:pt x="565366" y="622195"/>
                </a:lnTo>
                <a:lnTo>
                  <a:pt x="577254" y="611535"/>
                </a:lnTo>
                <a:lnTo>
                  <a:pt x="581751" y="595720"/>
                </a:lnTo>
                <a:lnTo>
                  <a:pt x="578025" y="583343"/>
                </a:lnTo>
                <a:close/>
              </a:path>
            </a:pathLst>
          </a:custGeom>
          <a:solidFill>
            <a:srgbClr val="E90B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8891844" y="628253"/>
            <a:ext cx="574040" cy="1047115"/>
          </a:xfrm>
          <a:custGeom>
            <a:avLst/>
            <a:gdLst/>
            <a:ahLst/>
            <a:cxnLst/>
            <a:rect l="l" t="t" r="r" b="b"/>
            <a:pathLst>
              <a:path w="574040" h="1047114">
                <a:moveTo>
                  <a:pt x="47213" y="414228"/>
                </a:moveTo>
                <a:lnTo>
                  <a:pt x="27847" y="416448"/>
                </a:lnTo>
                <a:lnTo>
                  <a:pt x="12949" y="422708"/>
                </a:lnTo>
                <a:lnTo>
                  <a:pt x="3380" y="432405"/>
                </a:lnTo>
                <a:lnTo>
                  <a:pt x="0" y="444939"/>
                </a:lnTo>
                <a:lnTo>
                  <a:pt x="4706" y="459216"/>
                </a:lnTo>
                <a:lnTo>
                  <a:pt x="18737" y="469115"/>
                </a:lnTo>
                <a:lnTo>
                  <a:pt x="41965" y="476781"/>
                </a:lnTo>
                <a:lnTo>
                  <a:pt x="74259" y="484362"/>
                </a:lnTo>
                <a:lnTo>
                  <a:pt x="118097" y="496604"/>
                </a:lnTo>
                <a:lnTo>
                  <a:pt x="155102" y="514954"/>
                </a:lnTo>
                <a:lnTo>
                  <a:pt x="180677" y="543789"/>
                </a:lnTo>
                <a:lnTo>
                  <a:pt x="190224" y="587489"/>
                </a:lnTo>
                <a:lnTo>
                  <a:pt x="180246" y="632431"/>
                </a:lnTo>
                <a:lnTo>
                  <a:pt x="152776" y="665631"/>
                </a:lnTo>
                <a:lnTo>
                  <a:pt x="111510" y="686442"/>
                </a:lnTo>
                <a:lnTo>
                  <a:pt x="60144" y="694219"/>
                </a:lnTo>
                <a:lnTo>
                  <a:pt x="60144" y="1047088"/>
                </a:lnTo>
                <a:lnTo>
                  <a:pt x="573511" y="1047088"/>
                </a:lnTo>
                <a:lnTo>
                  <a:pt x="573511" y="686502"/>
                </a:lnTo>
                <a:lnTo>
                  <a:pt x="223249" y="686502"/>
                </a:lnTo>
                <a:lnTo>
                  <a:pt x="223249" y="453640"/>
                </a:lnTo>
                <a:lnTo>
                  <a:pt x="99923" y="453640"/>
                </a:lnTo>
                <a:lnTo>
                  <a:pt x="94589" y="436849"/>
                </a:lnTo>
                <a:lnTo>
                  <a:pt x="83710" y="424483"/>
                </a:lnTo>
                <a:lnTo>
                  <a:pt x="67760" y="416842"/>
                </a:lnTo>
                <a:lnTo>
                  <a:pt x="47213" y="414228"/>
                </a:lnTo>
                <a:close/>
              </a:path>
              <a:path w="574040" h="1047114">
                <a:moveTo>
                  <a:pt x="304315" y="532245"/>
                </a:moveTo>
                <a:lnTo>
                  <a:pt x="304315" y="686502"/>
                </a:lnTo>
                <a:lnTo>
                  <a:pt x="405610" y="686502"/>
                </a:lnTo>
                <a:lnTo>
                  <a:pt x="304315" y="532245"/>
                </a:lnTo>
                <a:close/>
              </a:path>
              <a:path w="574040" h="1047114">
                <a:moveTo>
                  <a:pt x="573511" y="360020"/>
                </a:moveTo>
                <a:lnTo>
                  <a:pt x="497513" y="360020"/>
                </a:lnTo>
                <a:lnTo>
                  <a:pt x="385967" y="523272"/>
                </a:lnTo>
                <a:lnTo>
                  <a:pt x="497513" y="686502"/>
                </a:lnTo>
                <a:lnTo>
                  <a:pt x="573511" y="686502"/>
                </a:lnTo>
                <a:lnTo>
                  <a:pt x="573511" y="360020"/>
                </a:lnTo>
                <a:close/>
              </a:path>
              <a:path w="574040" h="1047114">
                <a:moveTo>
                  <a:pt x="573511" y="359015"/>
                </a:moveTo>
                <a:lnTo>
                  <a:pt x="304315" y="359015"/>
                </a:lnTo>
                <a:lnTo>
                  <a:pt x="304315" y="514288"/>
                </a:lnTo>
                <a:lnTo>
                  <a:pt x="405610" y="360020"/>
                </a:lnTo>
                <a:lnTo>
                  <a:pt x="573511" y="360020"/>
                </a:lnTo>
                <a:lnTo>
                  <a:pt x="573511" y="359015"/>
                </a:lnTo>
                <a:close/>
              </a:path>
              <a:path w="574040" h="1047114">
                <a:moveTo>
                  <a:pt x="573511" y="0"/>
                </a:moveTo>
                <a:lnTo>
                  <a:pt x="60144" y="0"/>
                </a:lnTo>
                <a:lnTo>
                  <a:pt x="60144" y="353057"/>
                </a:lnTo>
                <a:lnTo>
                  <a:pt x="106186" y="360823"/>
                </a:lnTo>
                <a:lnTo>
                  <a:pt x="143308" y="379926"/>
                </a:lnTo>
                <a:lnTo>
                  <a:pt x="168617" y="410741"/>
                </a:lnTo>
                <a:lnTo>
                  <a:pt x="179219" y="453640"/>
                </a:lnTo>
                <a:lnTo>
                  <a:pt x="223249" y="453640"/>
                </a:lnTo>
                <a:lnTo>
                  <a:pt x="223249" y="359015"/>
                </a:lnTo>
                <a:lnTo>
                  <a:pt x="573511" y="359015"/>
                </a:lnTo>
                <a:lnTo>
                  <a:pt x="573511" y="0"/>
                </a:lnTo>
                <a:close/>
              </a:path>
            </a:pathLst>
          </a:custGeom>
          <a:solidFill>
            <a:srgbClr val="878B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5553" y="467285"/>
            <a:ext cx="4734560" cy="779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rgbClr val="E90B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8253" y="2303594"/>
            <a:ext cx="12405994" cy="4509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8588034" y="10305239"/>
            <a:ext cx="901065" cy="498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rgbClr val="878B8E"/>
                </a:solidFill>
                <a:latin typeface="Arial"/>
                <a:cs typeface="Arial"/>
              </a:defRPr>
            </a:lvl1pPr>
          </a:lstStyle>
          <a:p>
            <a:pPr marL="214629">
              <a:lnSpc>
                <a:spcPct val="100000"/>
              </a:lnSpc>
              <a:spcBef>
                <a:spcPts val="535"/>
              </a:spcBef>
            </a:pPr>
            <a:fld id="{81D60167-4931-47E6-BA6A-407CBD079E47}" type="slidenum">
              <a:rPr spc="25" dirty="0"/>
              <a:t>‹#›</a:t>
            </a:fld>
            <a:r>
              <a:rPr spc="165" dirty="0"/>
              <a:t>/24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arking.praha.eu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0303" y="3677229"/>
            <a:ext cx="18047097" cy="25513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sz="8250" spc="65" dirty="0"/>
              <a:t>PREZENTACE PARKOVÁNÍ NA ÚZEMÍ HLAVNÍHO MĚSTA PRAHY</a:t>
            </a:r>
          </a:p>
        </p:txBody>
      </p:sp>
      <p:sp>
        <p:nvSpPr>
          <p:cNvPr id="7" name="object 7"/>
          <p:cNvSpPr/>
          <p:nvPr/>
        </p:nvSpPr>
        <p:spPr>
          <a:xfrm>
            <a:off x="628253" y="9978753"/>
            <a:ext cx="18848070" cy="0"/>
          </a:xfrm>
          <a:custGeom>
            <a:avLst/>
            <a:gdLst/>
            <a:ahLst/>
            <a:cxnLst/>
            <a:rect l="l" t="t" r="r" b="b"/>
            <a:pathLst>
              <a:path w="18848070">
                <a:moveTo>
                  <a:pt x="0" y="0"/>
                </a:moveTo>
                <a:lnTo>
                  <a:pt x="18847593" y="0"/>
                </a:lnTo>
              </a:path>
            </a:pathLst>
          </a:custGeom>
          <a:ln w="20941">
            <a:solidFill>
              <a:srgbClr val="E90B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845EBA6-F5B9-89B6-A8DF-7B016DB8C9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947" y="-136525"/>
            <a:ext cx="5842397" cy="3332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65"/>
    </mc:Choice>
    <mc:Fallback xmlns="">
      <p:transition spd="slow" advTm="5196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5552" y="467285"/>
            <a:ext cx="14618097" cy="13279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spc="35" dirty="0"/>
              <a:t>MONITORING KOMUNIKACÍ</a:t>
            </a:r>
            <a:br>
              <a:rPr lang="cs-CZ" spc="35" dirty="0"/>
            </a:br>
            <a:r>
              <a:rPr lang="cs-CZ" sz="3600" spc="35" dirty="0">
                <a:solidFill>
                  <a:schemeClr val="bg1">
                    <a:lumMod val="50000"/>
                  </a:schemeClr>
                </a:solidFill>
              </a:rPr>
              <a:t>Více než jen monitoring zón placeného stání</a:t>
            </a:r>
            <a:endParaRPr spc="-35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3250" y="2149475"/>
            <a:ext cx="9753600" cy="78297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cs-CZ"/>
            </a:defPPr>
            <a:lvl1pPr marL="469900" indent="-45720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 sz="3300" spc="25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cs-CZ" sz="2800" dirty="0">
                <a:solidFill>
                  <a:srgbClr val="515151"/>
                </a:solidFill>
              </a:rPr>
              <a:t>Posupně přecházíme na nového dodavatele monitoringu zón – od 1.11. 2022 plně nahrazuje ELTODO nový dodavatel ITERAIT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cs-CZ" sz="2800" dirty="0">
                <a:solidFill>
                  <a:srgbClr val="515151"/>
                </a:solidFill>
              </a:rPr>
              <a:t>Soutěže na monitoring se zúčastnilo 7 významných firem poskytujících monitoring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cs-CZ" sz="2800" dirty="0">
                <a:solidFill>
                  <a:srgbClr val="515151"/>
                </a:solidFill>
              </a:rPr>
              <a:t>Klíčovým parametrem soutěže byla kvalita – provedli jsme měřené kvalitativní testy na více než 3 000 vozidlech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cs-CZ" sz="2800" dirty="0">
                <a:solidFill>
                  <a:srgbClr val="515151"/>
                </a:solidFill>
              </a:rPr>
              <a:t>Vítězný dodavatel nabídl </a:t>
            </a:r>
            <a:r>
              <a:rPr lang="cs-CZ" sz="2800" b="1" dirty="0">
                <a:solidFill>
                  <a:srgbClr val="515151"/>
                </a:solidFill>
              </a:rPr>
              <a:t>nejlepší kvalitu </a:t>
            </a:r>
            <a:r>
              <a:rPr lang="cs-CZ" sz="2800" dirty="0">
                <a:solidFill>
                  <a:srgbClr val="515151"/>
                </a:solidFill>
              </a:rPr>
              <a:t>dat a </a:t>
            </a:r>
            <a:r>
              <a:rPr lang="cs-CZ" sz="2800" b="1" dirty="0">
                <a:solidFill>
                  <a:srgbClr val="515151"/>
                </a:solidFill>
              </a:rPr>
              <a:t>poloviční cenu</a:t>
            </a:r>
            <a:r>
              <a:rPr lang="cs-CZ" sz="2800" dirty="0">
                <a:solidFill>
                  <a:srgbClr val="515151"/>
                </a:solidFill>
              </a:rPr>
              <a:t> v porovnání s předchozí smlouvou – </a:t>
            </a:r>
            <a:r>
              <a:rPr lang="cs-CZ" sz="2800" b="1" dirty="0">
                <a:solidFill>
                  <a:srgbClr val="515151"/>
                </a:solidFill>
              </a:rPr>
              <a:t>roční úspora 50 milionů korun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cs-CZ" sz="2800" b="1" dirty="0">
                <a:solidFill>
                  <a:srgbClr val="515151"/>
                </a:solidFill>
              </a:rPr>
              <a:t>Využití monitorovacích aut postupně rozšíříme na ostatní úlohy využívající analýzu videa </a:t>
            </a:r>
            <a:r>
              <a:rPr lang="cs-CZ" sz="2800" dirty="0">
                <a:solidFill>
                  <a:srgbClr val="515151"/>
                </a:solidFill>
              </a:rPr>
              <a:t>- kontrolu parkování mimo zóny, kontrolu dopravního značení, detekci poruch komunikací atd.</a:t>
            </a:r>
          </a:p>
          <a:p>
            <a:endParaRPr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F476173-CAC3-87FA-7E5F-8DD27A68E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02001" y="2149475"/>
            <a:ext cx="8522649" cy="55153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15552" y="2149475"/>
            <a:ext cx="9665098" cy="77065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cs-CZ"/>
            </a:defPPr>
            <a:lvl1pPr marL="469900" indent="-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800" spc="25">
                <a:solidFill>
                  <a:srgbClr val="515151"/>
                </a:solidFill>
                <a:latin typeface="Arial"/>
                <a:cs typeface="Arial"/>
              </a:defRPr>
            </a:lvl1pPr>
          </a:lstStyle>
          <a:p>
            <a:r>
              <a:rPr lang="cs-CZ" dirty="0"/>
              <a:t>Sjednocujeme a přesouváme komunikaci o parkování na univerzální </a:t>
            </a:r>
            <a:r>
              <a:rPr lang="cs-CZ" dirty="0" err="1"/>
              <a:t>brand</a:t>
            </a:r>
            <a:r>
              <a:rPr lang="cs-CZ" dirty="0"/>
              <a:t> </a:t>
            </a:r>
            <a:r>
              <a:rPr lang="cs-CZ" b="1" dirty="0">
                <a:solidFill>
                  <a:srgbClr val="DC142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PARKING.PRAHA.EU</a:t>
            </a:r>
            <a:r>
              <a:rPr lang="cs-CZ" b="1" dirty="0">
                <a:solidFill>
                  <a:srgbClr val="DC1428"/>
                </a:solidFill>
              </a:rPr>
              <a:t>  </a:t>
            </a:r>
          </a:p>
          <a:p>
            <a:r>
              <a:rPr lang="cs-CZ" dirty="0"/>
              <a:t>Dnes </a:t>
            </a:r>
            <a:r>
              <a:rPr lang="cs-CZ" b="1" dirty="0"/>
              <a:t>spouštíme nové webové stránky </a:t>
            </a:r>
            <a:r>
              <a:rPr lang="cs-CZ" dirty="0"/>
              <a:t>o parkování na stejnojmenné adrese parking.praha.eu</a:t>
            </a:r>
            <a:endParaRPr lang="cs-CZ" b="1" dirty="0">
              <a:solidFill>
                <a:srgbClr val="DC1428"/>
              </a:solidFill>
            </a:endParaRPr>
          </a:p>
          <a:p>
            <a:pPr marL="792163" indent="-342900">
              <a:buSzPct val="50000"/>
            </a:pPr>
            <a:r>
              <a:rPr lang="cs-CZ" sz="2400" dirty="0"/>
              <a:t>Jednoduše vysvětlujeme jak funguje regulace parkování v Praze </a:t>
            </a:r>
          </a:p>
          <a:p>
            <a:pPr marL="792163" indent="-342900">
              <a:buSzPct val="50000"/>
            </a:pPr>
            <a:r>
              <a:rPr lang="cs-CZ" sz="2400" dirty="0"/>
              <a:t>Opouštíme od složitých a nepřehledných zkratek – ZPS, VPH, OSU </a:t>
            </a:r>
          </a:p>
          <a:p>
            <a:pPr marL="792163" indent="-342900">
              <a:buSzPct val="50000"/>
            </a:pPr>
            <a:r>
              <a:rPr lang="cs-CZ" sz="2400" dirty="0"/>
              <a:t>Prezentujeme, že Praha nabízí komplexní služby v parkování – parkování nejsou jenom zóny</a:t>
            </a:r>
          </a:p>
          <a:p>
            <a:pPr marL="792163" indent="-342900">
              <a:buSzPct val="50000"/>
            </a:pPr>
            <a:r>
              <a:rPr lang="cs-CZ" sz="2400" dirty="0"/>
              <a:t>Ukazujeme jak jednoduše platit parkovné online</a:t>
            </a:r>
          </a:p>
          <a:p>
            <a:r>
              <a:rPr lang="cs-CZ" dirty="0"/>
              <a:t>Zvyšujeme dostupnost přímé komunikace - rozšířili jsme provozní dobu call centra parkování od 8.00 do 20.00</a:t>
            </a:r>
          </a:p>
          <a:p>
            <a:r>
              <a:rPr lang="cs-CZ" dirty="0"/>
              <a:t>Postupně vytváříme nové komunikační standardy – podpora MČ a rezidentů při rozšiřování zón </a:t>
            </a:r>
          </a:p>
          <a:p>
            <a:endParaRPr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7A01765F-9A5B-8B00-76D3-219160E746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5552" y="467285"/>
            <a:ext cx="14618097" cy="13279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spc="35" dirty="0"/>
              <a:t>KOMUNIKACE PARKOVÁNÍ</a:t>
            </a:r>
            <a:br>
              <a:rPr lang="cs-CZ" spc="35" dirty="0"/>
            </a:br>
            <a:r>
              <a:rPr lang="cs-CZ" sz="3600" spc="35" dirty="0">
                <a:solidFill>
                  <a:schemeClr val="bg1">
                    <a:lumMod val="50000"/>
                  </a:schemeClr>
                </a:solidFill>
              </a:rPr>
              <a:t>Přehlednější a přívětivější informování o parkování</a:t>
            </a:r>
            <a:endParaRPr spc="-35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>
            <a:hlinkClick r:id="rId2"/>
            <a:extLst>
              <a:ext uri="{FF2B5EF4-FFF2-40B4-BE49-F238E27FC236}">
                <a16:creationId xmlns:a16="http://schemas.microsoft.com/office/drawing/2014/main" id="{6C018E1B-A317-830E-67D2-67B94AC08A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15" t="7549" r="12476" b="474"/>
          <a:stretch/>
        </p:blipFill>
        <p:spPr>
          <a:xfrm>
            <a:off x="11118849" y="2149475"/>
            <a:ext cx="8229600" cy="764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03250" y="2149475"/>
            <a:ext cx="9448800" cy="5367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cs-CZ"/>
            </a:defPPr>
            <a:lvl1pPr marL="469900" indent="-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800" spc="25">
                <a:solidFill>
                  <a:srgbClr val="515151"/>
                </a:solidFill>
                <a:latin typeface="Arial"/>
                <a:cs typeface="Arial"/>
              </a:defRPr>
            </a:lvl1pPr>
          </a:lstStyle>
          <a:p>
            <a:r>
              <a:rPr lang="cs-CZ" b="1" dirty="0"/>
              <a:t>Účet parkování v novém </a:t>
            </a:r>
            <a:r>
              <a:rPr lang="cs-CZ" dirty="0"/>
              <a:t>přehlednějším formátu</a:t>
            </a:r>
          </a:p>
          <a:p>
            <a:r>
              <a:rPr lang="cs-CZ" dirty="0"/>
              <a:t>Možnost </a:t>
            </a:r>
            <a:r>
              <a:rPr lang="cs-CZ" b="1" dirty="0"/>
              <a:t>přihlášení přes bankovní identitu </a:t>
            </a:r>
            <a:r>
              <a:rPr lang="cs-CZ" dirty="0"/>
              <a:t>– zjednodušený proces zařízení si parkovacího oprávnění bez nutnosti ověřování na pobočkách</a:t>
            </a:r>
          </a:p>
          <a:p>
            <a:r>
              <a:rPr lang="cs-CZ" b="1" dirty="0"/>
              <a:t>Integrace na Portál Pražana </a:t>
            </a:r>
            <a:r>
              <a:rPr lang="cs-CZ" dirty="0"/>
              <a:t>– jednoduchý přechod do Účtu parkování a základní informace o parkovacích oprávněních přímo na Portálu Pražana</a:t>
            </a:r>
          </a:p>
          <a:p>
            <a:r>
              <a:rPr lang="cs-CZ" dirty="0"/>
              <a:t>Integrovali jsme platbu kartou za dlouhodobé parkovací oprávnění do portálu – nově je </a:t>
            </a:r>
            <a:r>
              <a:rPr lang="cs-CZ" b="1" dirty="0"/>
              <a:t>parkovací oprávnění aktivní okamžitě</a:t>
            </a:r>
            <a:endParaRPr lang="cs-CZ" dirty="0"/>
          </a:p>
          <a:p>
            <a:endParaRPr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91B07134-45C2-F0D3-0C6A-A1F5924FC3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5552" y="467285"/>
            <a:ext cx="14618097" cy="13279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spc="35" dirty="0"/>
              <a:t>PARKOVACÍ PORTÁL</a:t>
            </a:r>
            <a:br>
              <a:rPr lang="cs-CZ" spc="35" dirty="0"/>
            </a:br>
            <a:r>
              <a:rPr lang="cs-CZ" sz="3600" spc="35" dirty="0">
                <a:solidFill>
                  <a:schemeClr val="bg1">
                    <a:lumMod val="50000"/>
                  </a:schemeClr>
                </a:solidFill>
              </a:rPr>
              <a:t>Správa parkovacích oprávnění přehledně na jednom místě</a:t>
            </a:r>
            <a:endParaRPr spc="-35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E51042-F599-1B96-97D9-0A751D54CE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4" t="8728" r="19297" b="11087"/>
          <a:stretch/>
        </p:blipFill>
        <p:spPr>
          <a:xfrm>
            <a:off x="10966450" y="2149475"/>
            <a:ext cx="9982200" cy="6815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525F1C-A98F-8816-B96E-F4E0BC54FD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34" t="25237" r="17403" b="24058"/>
          <a:stretch/>
        </p:blipFill>
        <p:spPr>
          <a:xfrm>
            <a:off x="12947650" y="4283075"/>
            <a:ext cx="5913592" cy="4309906"/>
          </a:xfrm>
          <a:prstGeom prst="rect">
            <a:avLst/>
          </a:prstGeom>
          <a:ln>
            <a:solidFill>
              <a:srgbClr val="515151"/>
            </a:solidFill>
          </a:ln>
        </p:spPr>
      </p:pic>
    </p:spTree>
    <p:extLst>
      <p:ext uri="{BB962C8B-B14F-4D97-AF65-F5344CB8AC3E}">
        <p14:creationId xmlns:p14="http://schemas.microsoft.com/office/powerpoint/2010/main" val="2624293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15552" y="2149475"/>
            <a:ext cx="11798698" cy="76758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cs-CZ"/>
            </a:defPPr>
            <a:lvl1pPr marL="469900" indent="-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800" spc="25">
                <a:solidFill>
                  <a:srgbClr val="515151"/>
                </a:solidFill>
                <a:latin typeface="Arial"/>
                <a:cs typeface="Arial"/>
              </a:defRPr>
            </a:lvl1pPr>
          </a:lstStyle>
          <a:p>
            <a:r>
              <a:rPr lang="cs-CZ" dirty="0"/>
              <a:t>Provozujeme síť 1 200 parkovacích automatů, ale investujeme do online plateb</a:t>
            </a:r>
          </a:p>
          <a:p>
            <a:r>
              <a:rPr lang="cs-CZ" dirty="0"/>
              <a:t>Na všech parkovacích automatech informujeme o platbě online</a:t>
            </a:r>
          </a:p>
          <a:p>
            <a:r>
              <a:rPr lang="cs-CZ" dirty="0"/>
              <a:t>Od 22.9.2022 bude nově sekce </a:t>
            </a:r>
            <a:r>
              <a:rPr lang="cs-CZ" b="1" dirty="0"/>
              <a:t>Parkování v aplikaci Lítačka </a:t>
            </a:r>
            <a:r>
              <a:rPr lang="cs-CZ" dirty="0"/>
              <a:t>– garantovaný platební kanál vytvořený pro a spravovaný TSK</a:t>
            </a:r>
          </a:p>
          <a:p>
            <a:pPr marL="12700" indent="0">
              <a:buNone/>
            </a:pPr>
            <a:r>
              <a:rPr lang="cs-CZ" sz="3600" b="1" dirty="0">
                <a:solidFill>
                  <a:srgbClr val="DC1428"/>
                </a:solidFill>
              </a:rPr>
              <a:t>Otevíráme trh s distribucí parkovného</a:t>
            </a:r>
            <a:endParaRPr lang="cs-CZ" sz="3600" dirty="0">
              <a:solidFill>
                <a:srgbClr val="DC1428"/>
              </a:solidFill>
            </a:endParaRPr>
          </a:p>
          <a:p>
            <a:r>
              <a:rPr lang="cs-CZ" dirty="0"/>
              <a:t>Vytváříme nový trh a zavádíme otevřený proces pro připojení 3. stran. </a:t>
            </a:r>
          </a:p>
          <a:p>
            <a:r>
              <a:rPr lang="cs-CZ" dirty="0"/>
              <a:t>Distribuce parkovného za odměnu 4% - pokrývá transakční náklady a náklady s provozem aplikací. Férová pro provozovatele a výhodná pro Prahu</a:t>
            </a:r>
          </a:p>
          <a:p>
            <a:r>
              <a:rPr lang="cs-CZ" dirty="0"/>
              <a:t>Nový systém rozšiřuje počet aplikací (MPLA/Mapy.cz, </a:t>
            </a:r>
            <a:r>
              <a:rPr lang="cs-CZ" dirty="0" err="1"/>
              <a:t>Citymove</a:t>
            </a:r>
            <a:r>
              <a:rPr lang="cs-CZ" dirty="0"/>
              <a:t>, jednáme s </a:t>
            </a:r>
            <a:r>
              <a:rPr lang="cs-CZ" dirty="0" err="1"/>
              <a:t>EasyPark</a:t>
            </a:r>
            <a:r>
              <a:rPr lang="cs-CZ" dirty="0"/>
              <a:t>) a umožňuje nám rychleji elektronizovat parkování</a:t>
            </a:r>
          </a:p>
          <a:p>
            <a:r>
              <a:rPr lang="cs-CZ" dirty="0"/>
              <a:t>Jsme připraveni na integraci do infotainmentu automobilů (diskutujeme s Škoda Auto)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D88A9D8-2219-03A7-5582-2CB75BEA20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5552" y="467285"/>
            <a:ext cx="14618097" cy="13279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spc="35" dirty="0"/>
              <a:t>PLATBY ZA KRÁTKODOBÉ PARKOVÁNÍ</a:t>
            </a:r>
            <a:br>
              <a:rPr lang="cs-CZ" spc="35" dirty="0"/>
            </a:br>
            <a:r>
              <a:rPr lang="cs-CZ" sz="3600" spc="35" dirty="0">
                <a:solidFill>
                  <a:schemeClr val="bg1">
                    <a:lumMod val="50000"/>
                  </a:schemeClr>
                </a:solidFill>
              </a:rPr>
              <a:t>Důraz na online platby a co nejširší nabídka</a:t>
            </a:r>
            <a:endParaRPr spc="-35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Aplikace ŠKODA AUTO Citymove 2.0 využívá umělou inteligenci k přizpůsobení  nabídek zákazníkům a přináší uživatelům nové výhody - ŠKODA Storyboard">
            <a:extLst>
              <a:ext uri="{FF2B5EF4-FFF2-40B4-BE49-F238E27FC236}">
                <a16:creationId xmlns:a16="http://schemas.microsoft.com/office/drawing/2014/main" id="{15B6B4E1-4AEE-4A77-BDE8-9769FD644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5236" y="2332044"/>
            <a:ext cx="2128351" cy="211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py.cz 6.0 pro Android mají nový vzhled i funkce - Cnews.cz">
            <a:extLst>
              <a:ext uri="{FF2B5EF4-FFF2-40B4-BE49-F238E27FC236}">
                <a16:creationId xmlns:a16="http://schemas.microsoft.com/office/drawing/2014/main" id="{510159F5-A07A-BE03-BC13-1A5220B05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3387" y="253047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Úvodní stránka - MPLA.io - mobilní platby">
            <a:extLst>
              <a:ext uri="{FF2B5EF4-FFF2-40B4-BE49-F238E27FC236}">
                <a16:creationId xmlns:a16="http://schemas.microsoft.com/office/drawing/2014/main" id="{AC74A260-B375-7664-ACA1-ED8E0EFED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5236" y="7117490"/>
            <a:ext cx="2144814" cy="214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Členové ČPA ČPA">
            <a:extLst>
              <a:ext uri="{FF2B5EF4-FFF2-40B4-BE49-F238E27FC236}">
                <a16:creationId xmlns:a16="http://schemas.microsoft.com/office/drawing/2014/main" id="{0876557A-A549-E231-5DC3-4992C2F65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582" y="4362770"/>
            <a:ext cx="2968305" cy="296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D Lítačka – Aplikace na Google Play">
            <a:extLst>
              <a:ext uri="{FF2B5EF4-FFF2-40B4-BE49-F238E27FC236}">
                <a16:creationId xmlns:a16="http://schemas.microsoft.com/office/drawing/2014/main" id="{9CA14D96-14DC-8646-E7EC-736BF5ACD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3887" y="4724767"/>
            <a:ext cx="2118892" cy="211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oje Praha – Aplikace na Google Play">
            <a:extLst>
              <a:ext uri="{FF2B5EF4-FFF2-40B4-BE49-F238E27FC236}">
                <a16:creationId xmlns:a16="http://schemas.microsoft.com/office/drawing/2014/main" id="{072638F0-E64C-0461-AC69-ABBC442EB8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10889" r="10889" b="14443"/>
          <a:stretch/>
        </p:blipFill>
        <p:spPr bwMode="auto">
          <a:xfrm>
            <a:off x="13967984" y="6721475"/>
            <a:ext cx="2968305" cy="283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978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15552" y="2149475"/>
            <a:ext cx="13932298" cy="62600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cs-CZ"/>
            </a:defPPr>
            <a:lvl1pPr marL="469900" indent="-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800" spc="25">
                <a:solidFill>
                  <a:srgbClr val="515151"/>
                </a:solidFill>
                <a:latin typeface="Arial"/>
                <a:cs typeface="Arial"/>
              </a:defRPr>
            </a:lvl1pPr>
          </a:lstStyle>
          <a:p>
            <a:r>
              <a:rPr lang="cs-CZ" dirty="0"/>
              <a:t>Od srpna 2022 provozujeme naše </a:t>
            </a:r>
            <a:r>
              <a:rPr lang="cs-CZ" b="1" dirty="0"/>
              <a:t>P+R v režimu 24/7</a:t>
            </a:r>
          </a:p>
          <a:p>
            <a:r>
              <a:rPr lang="cs-CZ" dirty="0"/>
              <a:t>Upravili jsme cenovou politiku – již </a:t>
            </a:r>
            <a:r>
              <a:rPr lang="cs-CZ" b="1" dirty="0"/>
              <a:t>žádná penalizace za noční parkování</a:t>
            </a:r>
          </a:p>
          <a:p>
            <a:pPr marL="544513" indent="0">
              <a:buNone/>
            </a:pPr>
            <a:r>
              <a:rPr lang="cs-CZ" dirty="0"/>
              <a:t>Základní cena 50/100 Kč za 24 hodin a 10 Kč/hod za každou další hodinu - víkendy, svátky a vánoční prázdniny se nezapočítávají</a:t>
            </a:r>
          </a:p>
          <a:p>
            <a:pPr marL="544513" indent="0">
              <a:buNone/>
            </a:pPr>
            <a:r>
              <a:rPr lang="cs-CZ" dirty="0"/>
              <a:t>Vycházíme vstříc poptávce - nový tarif </a:t>
            </a:r>
            <a:r>
              <a:rPr lang="cs-CZ" b="1" dirty="0"/>
              <a:t>podporuje zaměstnance na nočních směnách </a:t>
            </a:r>
            <a:r>
              <a:rPr lang="cs-CZ" dirty="0"/>
              <a:t>a </a:t>
            </a:r>
            <a:r>
              <a:rPr lang="cs-CZ" b="1" dirty="0"/>
              <a:t>motivuje víkendové návštěvníky </a:t>
            </a:r>
            <a:r>
              <a:rPr lang="cs-CZ" dirty="0"/>
              <a:t>Prahy k parkování mimo centrum</a:t>
            </a:r>
          </a:p>
          <a:p>
            <a:pPr marL="544513" indent="0">
              <a:buNone/>
            </a:pPr>
            <a:r>
              <a:rPr lang="cs-CZ" dirty="0"/>
              <a:t>Lépe nám umožňuje </a:t>
            </a:r>
            <a:r>
              <a:rPr lang="cs-CZ" b="1" dirty="0"/>
              <a:t>využít kapacity parkovišť mimo špičku </a:t>
            </a:r>
            <a:r>
              <a:rPr lang="cs-CZ" dirty="0"/>
              <a:t>a nekanibalizuje hlavní poslání P+R parkovišť</a:t>
            </a:r>
          </a:p>
          <a:p>
            <a:endParaRPr lang="cs-CZ" dirty="0"/>
          </a:p>
          <a:p>
            <a:r>
              <a:rPr lang="cs-CZ" b="1" dirty="0"/>
              <a:t>Nový technologický standard </a:t>
            </a:r>
            <a:r>
              <a:rPr lang="cs-CZ" dirty="0"/>
              <a:t>- všechny P+R osazeny kamerami na rozpoznání SPZ, novými parkovacími automaty a umožňují platby v aplikaci MPLA</a:t>
            </a:r>
          </a:p>
          <a:p>
            <a:r>
              <a:rPr lang="cs-CZ" dirty="0"/>
              <a:t>Rozšiřujeme síť </a:t>
            </a:r>
            <a:r>
              <a:rPr lang="cs-CZ" dirty="0" err="1"/>
              <a:t>Bike+Ride</a:t>
            </a:r>
            <a:r>
              <a:rPr lang="cs-CZ" dirty="0"/>
              <a:t> na naších parkovištích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83D35771-87AE-CC55-C7D3-DFC3AEBF4C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5552" y="467285"/>
            <a:ext cx="14618097" cy="13279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spc="35" dirty="0"/>
              <a:t>PARK </a:t>
            </a:r>
            <a:r>
              <a:rPr lang="en-US" spc="35" dirty="0"/>
              <a:t>&amp; RIDE</a:t>
            </a:r>
            <a:br>
              <a:rPr lang="cs-CZ" spc="35" dirty="0"/>
            </a:br>
            <a:r>
              <a:rPr lang="en-US" sz="3600" spc="35" dirty="0">
                <a:solidFill>
                  <a:schemeClr val="bg1">
                    <a:lumMod val="50000"/>
                  </a:schemeClr>
                </a:solidFill>
              </a:rPr>
              <a:t>Co </a:t>
            </a:r>
            <a:r>
              <a:rPr lang="en-US" sz="3600" spc="35" dirty="0" err="1">
                <a:solidFill>
                  <a:schemeClr val="bg1">
                    <a:lumMod val="50000"/>
                  </a:schemeClr>
                </a:solidFill>
              </a:rPr>
              <a:t>nejle</a:t>
            </a:r>
            <a:r>
              <a:rPr lang="cs-CZ" sz="3600" spc="35" dirty="0" err="1">
                <a:solidFill>
                  <a:schemeClr val="bg1">
                    <a:lumMod val="50000"/>
                  </a:schemeClr>
                </a:solidFill>
              </a:rPr>
              <a:t>pší</a:t>
            </a:r>
            <a:r>
              <a:rPr lang="cs-CZ" sz="3600" spc="35" dirty="0">
                <a:solidFill>
                  <a:schemeClr val="bg1">
                    <a:lumMod val="50000"/>
                  </a:schemeClr>
                </a:solidFill>
              </a:rPr>
              <a:t> produkt pro naše zákazníky</a:t>
            </a:r>
            <a:endParaRPr spc="-35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ECFA00-7646-B636-F5B8-2A56177572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79" t="51981" r="51263" b="17699"/>
          <a:stretch/>
        </p:blipFill>
        <p:spPr>
          <a:xfrm>
            <a:off x="14820360" y="7483475"/>
            <a:ext cx="4572000" cy="233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51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3250" y="701675"/>
            <a:ext cx="9207898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spc="35" dirty="0"/>
              <a:t>KOMERČNÍ PARKOVIŠTĚ</a:t>
            </a:r>
            <a:endParaRPr spc="-35" dirty="0"/>
          </a:p>
        </p:txBody>
      </p:sp>
      <p:sp>
        <p:nvSpPr>
          <p:cNvPr id="4" name="object 4"/>
          <p:cNvSpPr txBox="1"/>
          <p:nvPr/>
        </p:nvSpPr>
        <p:spPr>
          <a:xfrm>
            <a:off x="603250" y="2131478"/>
            <a:ext cx="11506200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cs-CZ"/>
            </a:defPPr>
            <a:lvl1pPr marL="469900" indent="-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800" spc="25">
                <a:solidFill>
                  <a:srgbClr val="515151"/>
                </a:solidFill>
                <a:latin typeface="Arial"/>
                <a:cs typeface="Arial"/>
              </a:defRPr>
            </a:lvl1pPr>
          </a:lstStyle>
          <a:p>
            <a:r>
              <a:rPr lang="cs-CZ" dirty="0"/>
              <a:t>Postupně přebíráme „městská parkoviště“ od soukromých subjektů a sjednocujeme je pod nový standard a </a:t>
            </a:r>
            <a:r>
              <a:rPr lang="cs-CZ" b="1" dirty="0"/>
              <a:t>nový vizuál</a:t>
            </a:r>
            <a:endParaRPr lang="cs-CZ" dirty="0"/>
          </a:p>
          <a:p>
            <a:r>
              <a:rPr lang="cs-CZ" dirty="0"/>
              <a:t>Postupně investuje do standardizace technologie a centrálního dispečinku</a:t>
            </a:r>
          </a:p>
          <a:p>
            <a:r>
              <a:rPr lang="cs-CZ" dirty="0"/>
              <a:t>Investujeme do </a:t>
            </a:r>
            <a:r>
              <a:rPr lang="cs-CZ" b="1" dirty="0"/>
              <a:t>zlepšení technické infrastruktury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6670EC-9C64-0903-5B32-575A9DA29D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42" t="27765" r="37174" b="15637"/>
          <a:stretch/>
        </p:blipFill>
        <p:spPr>
          <a:xfrm>
            <a:off x="968778" y="7261066"/>
            <a:ext cx="3644817" cy="2584609"/>
          </a:xfrm>
          <a:prstGeom prst="rect">
            <a:avLst/>
          </a:prstGeom>
          <a:ln>
            <a:solidFill>
              <a:srgbClr val="51515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ACBA46-71C7-FE1E-7E24-7EF2BD3AE4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63" t="27765" r="36946" b="15637"/>
          <a:stretch/>
        </p:blipFill>
        <p:spPr>
          <a:xfrm>
            <a:off x="3138320" y="5930933"/>
            <a:ext cx="4081231" cy="2905283"/>
          </a:xfrm>
          <a:prstGeom prst="rect">
            <a:avLst/>
          </a:prstGeom>
          <a:ln>
            <a:solidFill>
              <a:srgbClr val="51515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5D6D33-175F-DDA1-35ED-28F70FDCEC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63" t="29113" r="37788" b="16311"/>
          <a:stretch/>
        </p:blipFill>
        <p:spPr>
          <a:xfrm>
            <a:off x="5436238" y="5273675"/>
            <a:ext cx="3701412" cy="2584608"/>
          </a:xfrm>
          <a:prstGeom prst="rect">
            <a:avLst/>
          </a:prstGeom>
          <a:ln>
            <a:solidFill>
              <a:srgbClr val="515151"/>
            </a:solidFill>
          </a:ln>
        </p:spPr>
      </p:pic>
      <p:pic>
        <p:nvPicPr>
          <p:cNvPr id="2050" name="Picture 5">
            <a:extLst>
              <a:ext uri="{FF2B5EF4-FFF2-40B4-BE49-F238E27FC236}">
                <a16:creationId xmlns:a16="http://schemas.microsoft.com/office/drawing/2014/main" id="{87DFDAF3-A8B4-4394-B2D2-2BE49F3DB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050" y="5959475"/>
            <a:ext cx="69532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 descr="Obsah obrázku text, scéna, silnice, směr">
            <a:extLst>
              <a:ext uri="{FF2B5EF4-FFF2-40B4-BE49-F238E27FC236}">
                <a16:creationId xmlns:a16="http://schemas.microsoft.com/office/drawing/2014/main" id="{8FF85E99-DED1-FFE8-867C-B09D4969D1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400" y="2149475"/>
            <a:ext cx="6953250" cy="4237283"/>
          </a:xfrm>
          <a:prstGeom prst="rect">
            <a:avLst/>
          </a:prstGeom>
        </p:spPr>
      </p:pic>
      <p:sp>
        <p:nvSpPr>
          <p:cNvPr id="17" name="object 4">
            <a:extLst>
              <a:ext uri="{FF2B5EF4-FFF2-40B4-BE49-F238E27FC236}">
                <a16:creationId xmlns:a16="http://schemas.microsoft.com/office/drawing/2014/main" id="{2C152458-3A5D-C854-F055-413C2E011EB1}"/>
              </a:ext>
            </a:extLst>
          </p:cNvPr>
          <p:cNvSpPr txBox="1"/>
          <p:nvPr/>
        </p:nvSpPr>
        <p:spPr>
          <a:xfrm>
            <a:off x="10702769" y="5364005"/>
            <a:ext cx="186388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cs-CZ"/>
            </a:defPPr>
            <a:lvl1pPr marL="469900" indent="-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800" spc="25">
                <a:solidFill>
                  <a:srgbClr val="515151"/>
                </a:solidFill>
                <a:latin typeface="Arial"/>
                <a:cs typeface="Arial"/>
              </a:defRPr>
            </a:lvl1pPr>
          </a:lstStyle>
          <a:p>
            <a:pPr marL="12700" indent="0">
              <a:buNone/>
            </a:pPr>
            <a:r>
              <a:rPr lang="cs-CZ" i="1" dirty="0"/>
              <a:t>Po a před</a:t>
            </a:r>
          </a:p>
        </p:txBody>
      </p:sp>
    </p:spTree>
    <p:extLst>
      <p:ext uri="{BB962C8B-B14F-4D97-AF65-F5344CB8AC3E}">
        <p14:creationId xmlns:p14="http://schemas.microsoft.com/office/powerpoint/2010/main" val="1572900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78B8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1496</TotalTime>
  <Words>575</Words>
  <Application>Microsoft Office PowerPoint</Application>
  <PresentationFormat>Vlastní</PresentationFormat>
  <Paragraphs>44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PREZENTACE PARKOVÁNÍ NA ÚZEMÍ HLAVNÍHO MĚSTA PRAHY</vt:lpstr>
      <vt:lpstr>MONITORING KOMUNIKACÍ Více než jen monitoring zón placeného stání</vt:lpstr>
      <vt:lpstr>KOMUNIKACE PARKOVÁNÍ Přehlednější a přívětivější informování o parkování</vt:lpstr>
      <vt:lpstr>PARKOVACÍ PORTÁL Správa parkovacích oprávnění přehledně na jednom místě</vt:lpstr>
      <vt:lpstr>PLATBY ZA KRÁTKODOBÉ PARKOVÁNÍ Důraz na online platby a co nejširší nabídka</vt:lpstr>
      <vt:lpstr>PARK &amp; RIDE Co nejlepší produkt pro naše zákazníky</vt:lpstr>
      <vt:lpstr>KOMERČNÍ PARKOVIŠTĚ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snímku</dc:title>
  <dc:creator>Hájek Filip</dc:creator>
  <cp:lastModifiedBy>Tiskové centrum</cp:lastModifiedBy>
  <cp:revision>25</cp:revision>
  <dcterms:created xsi:type="dcterms:W3CDTF">2021-10-01T15:28:10Z</dcterms:created>
  <dcterms:modified xsi:type="dcterms:W3CDTF">2022-09-16T07:06:16Z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2021-10-01T00:00:00Z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2021-10-01T00:00:00Z</vt:filetime>
  </property>
</Properties>
</file>