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jwxYgf59vQ5jkkXE1qvQ7cvK9n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cs-CZ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72" name="Google Shape;72;p1:notes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25.04.2022</a:t>
            </a:r>
            <a:endParaRPr/>
          </a:p>
        </p:txBody>
      </p:sp>
      <p:sp>
        <p:nvSpPr>
          <p:cNvPr id="73" name="Google Shape;73;p1:notes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07" name="Google Shape;107;p6:notes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25.04.2022</a:t>
            </a:r>
            <a:endParaRPr/>
          </a:p>
        </p:txBody>
      </p:sp>
      <p:sp>
        <p:nvSpPr>
          <p:cNvPr id="108" name="Google Shape;108;p6:notes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rt 1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2"/>
          <p:cNvSpPr txBox="1"/>
          <p:nvPr>
            <p:ph type="ctrTitle"/>
          </p:nvPr>
        </p:nvSpPr>
        <p:spPr>
          <a:xfrm>
            <a:off x="373687" y="293209"/>
            <a:ext cx="6087600" cy="7600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374399" y="1638700"/>
            <a:ext cx="6087600" cy="567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Char char="‒"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2pPr>
            <a:lvl3pPr lvl="2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3pPr>
            <a:lvl4pPr lvl="3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4pPr>
            <a:lvl5pPr lvl="4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8" name="Google Shape;1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3989" y="5020231"/>
            <a:ext cx="1470088" cy="147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/>
          <p:nvPr>
            <p:ph type="title"/>
          </p:nvPr>
        </p:nvSpPr>
        <p:spPr>
          <a:xfrm>
            <a:off x="374400" y="291600"/>
            <a:ext cx="8373934" cy="1248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305555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" type="body"/>
          </p:nvPr>
        </p:nvSpPr>
        <p:spPr>
          <a:xfrm>
            <a:off x="374400" y="1838425"/>
            <a:ext cx="8373934" cy="4109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74650" lvl="0" marL="4572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‒"/>
              <a:defRPr>
                <a:solidFill>
                  <a:schemeClr val="dk1"/>
                </a:solidFill>
              </a:defRPr>
            </a:lvl1pPr>
            <a:lvl2pPr indent="-374650" lvl="1" marL="9144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2pPr>
            <a:lvl3pPr indent="-374650" lvl="2" marL="13716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3pPr>
            <a:lvl4pPr indent="-374650" lvl="3" marL="18288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4pPr>
            <a:lvl5pPr indent="-374650" lvl="4" marL="22860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rt 2">
  <p:cSld name="Start 2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/>
          <p:nvPr/>
        </p:nvSpPr>
        <p:spPr>
          <a:xfrm>
            <a:off x="7024085" y="4937760"/>
            <a:ext cx="2007947" cy="18250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4"/>
          <p:cNvSpPr/>
          <p:nvPr/>
        </p:nvSpPr>
        <p:spPr>
          <a:xfrm>
            <a:off x="0" y="-2"/>
            <a:ext cx="6867675" cy="6869775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4"/>
          <p:cNvSpPr txBox="1"/>
          <p:nvPr>
            <p:ph type="ctrTitle"/>
          </p:nvPr>
        </p:nvSpPr>
        <p:spPr>
          <a:xfrm>
            <a:off x="374400" y="291600"/>
            <a:ext cx="6087600" cy="7600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5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" type="subTitle"/>
          </p:nvPr>
        </p:nvSpPr>
        <p:spPr>
          <a:xfrm>
            <a:off x="374400" y="1638775"/>
            <a:ext cx="6087600" cy="567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lvl="1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000"/>
              <a:buNone/>
              <a:defRPr sz="2000"/>
            </a:lvl2pPr>
            <a:lvl3pPr lvl="2" algn="ctr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None/>
              <a:defRPr sz="1800"/>
            </a:lvl3pPr>
            <a:lvl4pPr lvl="3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600"/>
              <a:buNone/>
              <a:defRPr sz="1600"/>
            </a:lvl4pPr>
            <a:lvl5pPr lvl="4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27" name="Google Shape;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303989" y="5020231"/>
            <a:ext cx="1470088" cy="147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-G">
  <p:cSld name="Title and Content-G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/>
          <p:nvPr/>
        </p:nvSpPr>
        <p:spPr>
          <a:xfrm>
            <a:off x="0" y="-2"/>
            <a:ext cx="6867675" cy="6869775"/>
          </a:xfrm>
          <a:prstGeom prst="rect">
            <a:avLst/>
          </a:prstGeom>
          <a:solidFill>
            <a:srgbClr val="B8B9B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5"/>
          <p:cNvSpPr txBox="1"/>
          <p:nvPr>
            <p:ph type="title"/>
          </p:nvPr>
        </p:nvSpPr>
        <p:spPr>
          <a:xfrm>
            <a:off x="374400" y="291600"/>
            <a:ext cx="6087600" cy="722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ts val="5000"/>
              <a:buFont typeface="Arial"/>
              <a:buNone/>
              <a:defRPr>
                <a:solidFill>
                  <a:srgbClr val="E90C2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" type="body"/>
          </p:nvPr>
        </p:nvSpPr>
        <p:spPr>
          <a:xfrm>
            <a:off x="374400" y="1841500"/>
            <a:ext cx="6087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74650" lvl="0" marL="4572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‒"/>
              <a:defRPr>
                <a:solidFill>
                  <a:schemeClr val="dk1"/>
                </a:solidFill>
              </a:defRPr>
            </a:lvl1pPr>
            <a:lvl2pPr indent="-374650" lvl="1" marL="9144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2pPr>
            <a:lvl3pPr indent="-374650" lvl="2" marL="13716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3pPr>
            <a:lvl4pPr indent="-374650" lvl="3" marL="18288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4pPr>
            <a:lvl5pPr indent="-374650" lvl="4" marL="22860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2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/>
          <p:nvPr/>
        </p:nvSpPr>
        <p:spPr>
          <a:xfrm>
            <a:off x="0" y="-2"/>
            <a:ext cx="6867675" cy="6869775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34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303989" y="5020231"/>
            <a:ext cx="1470088" cy="147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6"/>
          <p:cNvSpPr txBox="1"/>
          <p:nvPr>
            <p:ph type="title"/>
          </p:nvPr>
        </p:nvSpPr>
        <p:spPr>
          <a:xfrm>
            <a:off x="370800" y="5932800"/>
            <a:ext cx="60876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2 x Content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/>
          <p:nvPr>
            <p:ph type="title"/>
          </p:nvPr>
        </p:nvSpPr>
        <p:spPr>
          <a:xfrm>
            <a:off x="374400" y="291600"/>
            <a:ext cx="8373934" cy="1248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305555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374400" y="1825625"/>
            <a:ext cx="4093200" cy="4079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74650" lvl="0" marL="4572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‒"/>
              <a:defRPr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2pPr>
            <a:lvl3pPr indent="-342900" lvl="2" marL="137160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3pPr>
            <a:lvl4pPr indent="-342900" lvl="3" marL="182880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4pPr>
            <a:lvl5pPr indent="-342900" lvl="4" marL="228600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4673600" y="1825625"/>
            <a:ext cx="4091494" cy="4079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74650" lvl="0" marL="4572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‒"/>
              <a:defRPr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2pPr>
            <a:lvl3pPr indent="-342900" lvl="2" marL="137160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3pPr>
            <a:lvl4pPr indent="-342900" lvl="3" marL="182880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4pPr>
            <a:lvl5pPr indent="-342900" lvl="4" marL="228600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">
  <p:cSld name="Obsah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idx="1" type="body"/>
          </p:nvPr>
        </p:nvSpPr>
        <p:spPr>
          <a:xfrm>
            <a:off x="7213600" y="333829"/>
            <a:ext cx="1597025" cy="55002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2pPr>
            <a:lvl3pPr indent="-342900" lvl="2" marL="137160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3pPr>
            <a:lvl4pPr indent="-342900" lvl="3" marL="182880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4pPr>
            <a:lvl5pPr indent="-342900" lvl="4" marL="228600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1800"/>
              <a:buChar char="-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42" name="Google Shape;42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0"/>
            <a:ext cx="688388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-R">
  <p:cSld name="Title and Content-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9"/>
          <p:cNvSpPr/>
          <p:nvPr/>
        </p:nvSpPr>
        <p:spPr>
          <a:xfrm>
            <a:off x="0" y="-2"/>
            <a:ext cx="6867675" cy="6869775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9"/>
          <p:cNvSpPr txBox="1"/>
          <p:nvPr>
            <p:ph type="title"/>
          </p:nvPr>
        </p:nvSpPr>
        <p:spPr>
          <a:xfrm>
            <a:off x="374400" y="291600"/>
            <a:ext cx="6087600" cy="722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" type="body"/>
          </p:nvPr>
        </p:nvSpPr>
        <p:spPr>
          <a:xfrm>
            <a:off x="374400" y="1841500"/>
            <a:ext cx="6087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74650" lvl="0" marL="4572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Char char="‒"/>
              <a:defRPr>
                <a:solidFill>
                  <a:schemeClr val="lt1"/>
                </a:solidFill>
              </a:defRPr>
            </a:lvl1pPr>
            <a:lvl2pPr indent="-374650" lvl="1" marL="9144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2pPr>
            <a:lvl3pPr indent="-374650" lvl="2" marL="13716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3pPr>
            <a:lvl4pPr indent="-374650" lvl="3" marL="18288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4pPr>
            <a:lvl5pPr indent="-374650" lvl="4" marL="22860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-Y">
  <p:cSld name="Title and Content-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0"/>
          <p:cNvSpPr/>
          <p:nvPr/>
        </p:nvSpPr>
        <p:spPr>
          <a:xfrm>
            <a:off x="0" y="-2"/>
            <a:ext cx="6867675" cy="6869775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0"/>
          <p:cNvSpPr txBox="1"/>
          <p:nvPr>
            <p:ph type="title"/>
          </p:nvPr>
        </p:nvSpPr>
        <p:spPr>
          <a:xfrm>
            <a:off x="374400" y="291600"/>
            <a:ext cx="6087600" cy="722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ts val="5000"/>
              <a:buFont typeface="Arial"/>
              <a:buNone/>
              <a:defRPr>
                <a:solidFill>
                  <a:srgbClr val="E90C2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0"/>
          <p:cNvSpPr txBox="1"/>
          <p:nvPr>
            <p:ph idx="1" type="body"/>
          </p:nvPr>
        </p:nvSpPr>
        <p:spPr>
          <a:xfrm>
            <a:off x="374400" y="1841500"/>
            <a:ext cx="6087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74650" lvl="0" marL="4572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‒"/>
              <a:defRPr>
                <a:solidFill>
                  <a:schemeClr val="dk1"/>
                </a:solidFill>
              </a:defRPr>
            </a:lvl1pPr>
            <a:lvl2pPr indent="-374650" lvl="1" marL="9144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2pPr>
            <a:lvl3pPr indent="-374650" lvl="2" marL="13716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3pPr>
            <a:lvl4pPr indent="-374650" lvl="3" marL="18288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4pPr>
            <a:lvl5pPr indent="-374650" lvl="4" marL="22860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Char char="-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Subtitle and Picture">
  <p:cSld name="Title, Subtitle and Picture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1"/>
          <p:cNvSpPr txBox="1"/>
          <p:nvPr>
            <p:ph type="title"/>
          </p:nvPr>
        </p:nvSpPr>
        <p:spPr>
          <a:xfrm>
            <a:off x="374400" y="291600"/>
            <a:ext cx="6502389" cy="722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ts val="5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" type="body"/>
          </p:nvPr>
        </p:nvSpPr>
        <p:spPr>
          <a:xfrm>
            <a:off x="374400" y="1257877"/>
            <a:ext cx="6502389" cy="4042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None/>
              <a:defRPr/>
            </a:lvl2pPr>
            <a:lvl3pPr indent="-228600" lvl="2" marL="13716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None/>
              <a:defRPr/>
            </a:lvl3pPr>
            <a:lvl4pPr indent="-228600" lvl="3" marL="18288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None/>
              <a:defRPr/>
            </a:lvl4pPr>
            <a:lvl5pPr indent="-228600" lvl="4" marL="22860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21"/>
          <p:cNvSpPr/>
          <p:nvPr>
            <p:ph idx="2" type="pic"/>
          </p:nvPr>
        </p:nvSpPr>
        <p:spPr>
          <a:xfrm>
            <a:off x="374400" y="1895474"/>
            <a:ext cx="6502389" cy="456574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Subtitle and 2 x Picture">
  <p:cSld name="Title, Subtitle and 2 x Pictur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"/>
          <p:cNvSpPr txBox="1"/>
          <p:nvPr>
            <p:ph type="title"/>
          </p:nvPr>
        </p:nvSpPr>
        <p:spPr>
          <a:xfrm>
            <a:off x="374400" y="291600"/>
            <a:ext cx="6502389" cy="722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ts val="5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" type="body"/>
          </p:nvPr>
        </p:nvSpPr>
        <p:spPr>
          <a:xfrm>
            <a:off x="374400" y="1257877"/>
            <a:ext cx="6502389" cy="4042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None/>
              <a:defRPr/>
            </a:lvl2pPr>
            <a:lvl3pPr indent="-228600" lvl="2" marL="13716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None/>
              <a:defRPr/>
            </a:lvl3pPr>
            <a:lvl4pPr indent="-228600" lvl="3" marL="18288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None/>
              <a:defRPr/>
            </a:lvl4pPr>
            <a:lvl5pPr indent="-228600" lvl="4" marL="22860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22"/>
          <p:cNvSpPr/>
          <p:nvPr>
            <p:ph idx="2" type="pic"/>
          </p:nvPr>
        </p:nvSpPr>
        <p:spPr>
          <a:xfrm>
            <a:off x="374400" y="1895474"/>
            <a:ext cx="3571299" cy="4565749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22"/>
          <p:cNvSpPr/>
          <p:nvPr>
            <p:ph idx="3" type="pic"/>
          </p:nvPr>
        </p:nvSpPr>
        <p:spPr>
          <a:xfrm>
            <a:off x="4082104" y="1895473"/>
            <a:ext cx="3571299" cy="456574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Subtitle and Chart">
  <p:cSld name="Title, Subtitle and Char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3"/>
          <p:cNvSpPr txBox="1"/>
          <p:nvPr>
            <p:ph type="title"/>
          </p:nvPr>
        </p:nvSpPr>
        <p:spPr>
          <a:xfrm>
            <a:off x="374400" y="291600"/>
            <a:ext cx="6502389" cy="722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ts val="5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3"/>
          <p:cNvSpPr txBox="1"/>
          <p:nvPr>
            <p:ph idx="1" type="body"/>
          </p:nvPr>
        </p:nvSpPr>
        <p:spPr>
          <a:xfrm>
            <a:off x="374400" y="1257877"/>
            <a:ext cx="6502389" cy="4042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None/>
              <a:defRPr/>
            </a:lvl2pPr>
            <a:lvl3pPr indent="-228600" lvl="2" marL="13716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None/>
              <a:defRPr/>
            </a:lvl3pPr>
            <a:lvl4pPr indent="-228600" lvl="3" marL="18288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None/>
              <a:defRPr/>
            </a:lvl4pPr>
            <a:lvl5pPr indent="-228600" lvl="4" marL="228600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23"/>
          <p:cNvSpPr/>
          <p:nvPr>
            <p:ph idx="2" type="chart"/>
          </p:nvPr>
        </p:nvSpPr>
        <p:spPr>
          <a:xfrm>
            <a:off x="374399" y="1905717"/>
            <a:ext cx="6502389" cy="4555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‒"/>
              <a:def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Char char="-"/>
              <a:defRPr b="0" i="0" sz="2300" u="none" cap="none" strike="noStrike">
                <a:solidFill>
                  <a:srgbClr val="371E56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Char char="-"/>
              <a:defRPr b="0" i="0" sz="2300" u="none" cap="none" strike="noStrike">
                <a:solidFill>
                  <a:srgbClr val="371E56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Char char="-"/>
              <a:defRPr b="0" i="0" sz="2300" u="none" cap="none" strike="noStrike">
                <a:solidFill>
                  <a:srgbClr val="371E56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Char char="-"/>
              <a:defRPr b="0" i="0" sz="2300" u="none" cap="none" strike="noStrike">
                <a:solidFill>
                  <a:srgbClr val="371E56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1">
  <p:cSld name="End 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3989" y="5020231"/>
            <a:ext cx="1470088" cy="14700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24"/>
          <p:cNvSpPr txBox="1"/>
          <p:nvPr>
            <p:ph type="title"/>
          </p:nvPr>
        </p:nvSpPr>
        <p:spPr>
          <a:xfrm>
            <a:off x="371475" y="5934075"/>
            <a:ext cx="6086475" cy="5466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250253" y="5967318"/>
            <a:ext cx="514841" cy="5148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/>
          <p:cNvSpPr txBox="1"/>
          <p:nvPr>
            <p:ph type="title"/>
          </p:nvPr>
        </p:nvSpPr>
        <p:spPr>
          <a:xfrm>
            <a:off x="374400" y="291600"/>
            <a:ext cx="8373934" cy="1248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ts val="5000"/>
              <a:buFont typeface="Arial"/>
              <a:buNone/>
              <a:defRPr b="1" i="0" sz="5000" u="none" cap="none" strike="noStrike">
                <a:solidFill>
                  <a:srgbClr val="E90C2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1"/>
          <p:cNvSpPr txBox="1"/>
          <p:nvPr>
            <p:ph idx="1" type="body"/>
          </p:nvPr>
        </p:nvSpPr>
        <p:spPr>
          <a:xfrm>
            <a:off x="374400" y="1838425"/>
            <a:ext cx="8373934" cy="4109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74650" lvl="0" marL="45720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‒"/>
              <a:def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4650" lvl="1" marL="91440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Char char="-"/>
              <a:defRPr b="0" i="0" sz="2300" u="none" cap="none" strike="noStrike">
                <a:solidFill>
                  <a:srgbClr val="371E5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Char char="-"/>
              <a:defRPr b="0" i="0" sz="2300" u="none" cap="none" strike="noStrike">
                <a:solidFill>
                  <a:srgbClr val="371E5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74650" lvl="3" marL="182880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Char char="-"/>
              <a:defRPr b="0" i="0" sz="2300" u="none" cap="none" strike="noStrike">
                <a:solidFill>
                  <a:srgbClr val="371E5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74650" lvl="4" marL="228600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371E56"/>
              </a:buClr>
              <a:buSzPts val="2300"/>
              <a:buFont typeface="Arial"/>
              <a:buChar char="-"/>
              <a:defRPr b="0" i="0" sz="2300" u="none" cap="none" strike="noStrike">
                <a:solidFill>
                  <a:srgbClr val="371E5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2" type="sldNum"/>
          </p:nvPr>
        </p:nvSpPr>
        <p:spPr>
          <a:xfrm>
            <a:off x="5905500" y="6096099"/>
            <a:ext cx="2184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"/>
          <p:cNvSpPr txBox="1"/>
          <p:nvPr>
            <p:ph type="ctrTitle"/>
          </p:nvPr>
        </p:nvSpPr>
        <p:spPr>
          <a:xfrm>
            <a:off x="373687" y="293209"/>
            <a:ext cx="6131888" cy="7600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cs-CZ"/>
              <a:t>Dostupné družstevní bydlení </a:t>
            </a:r>
            <a:endParaRPr/>
          </a:p>
        </p:txBody>
      </p:sp>
      <p:sp>
        <p:nvSpPr>
          <p:cNvPr id="76" name="Google Shape;76;p1"/>
          <p:cNvSpPr txBox="1"/>
          <p:nvPr>
            <p:ph idx="1" type="subTitle"/>
          </p:nvPr>
        </p:nvSpPr>
        <p:spPr>
          <a:xfrm>
            <a:off x="383924" y="1962550"/>
            <a:ext cx="6087600" cy="567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</a:pPr>
            <a:r>
              <a:rPr lang="cs-CZ"/>
              <a:t>PROJEKT PRAHA 5 - RADLICKÁ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"/>
          <p:cNvSpPr txBox="1"/>
          <p:nvPr>
            <p:ph type="title"/>
          </p:nvPr>
        </p:nvSpPr>
        <p:spPr>
          <a:xfrm>
            <a:off x="374400" y="291600"/>
            <a:ext cx="8373934" cy="1248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ct val="100000"/>
              <a:buFont typeface="Arial"/>
              <a:buNone/>
            </a:pPr>
            <a:r>
              <a:rPr lang="cs-CZ"/>
              <a:t>Dostupné družstevní bydlení Praha 5 - Radlická ulice Parametry</a:t>
            </a:r>
            <a:endParaRPr/>
          </a:p>
        </p:txBody>
      </p:sp>
      <p:pic>
        <p:nvPicPr>
          <p:cNvPr id="82" name="Google Shape;82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183" y="1790700"/>
            <a:ext cx="4734347" cy="4110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41845" y="1869970"/>
            <a:ext cx="3098959" cy="4089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"/>
          <p:cNvSpPr txBox="1"/>
          <p:nvPr>
            <p:ph type="ctrTitle"/>
          </p:nvPr>
        </p:nvSpPr>
        <p:spPr>
          <a:xfrm>
            <a:off x="364875" y="192355"/>
            <a:ext cx="6087600" cy="7600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cs-CZ"/>
              <a:t>Dostupné družstevní bydlení</a:t>
            </a:r>
            <a:endParaRPr/>
          </a:p>
        </p:txBody>
      </p:sp>
      <p:sp>
        <p:nvSpPr>
          <p:cNvPr id="89" name="Google Shape;89;p3"/>
          <p:cNvSpPr txBox="1"/>
          <p:nvPr>
            <p:ph idx="1" type="subTitle"/>
          </p:nvPr>
        </p:nvSpPr>
        <p:spPr>
          <a:xfrm>
            <a:off x="400050" y="1230430"/>
            <a:ext cx="6087600" cy="567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</a:pPr>
            <a:r>
              <a:rPr lang="cs-CZ"/>
              <a:t>Cíle projektu</a:t>
            </a:r>
            <a:endParaRPr/>
          </a:p>
        </p:txBody>
      </p:sp>
      <p:sp>
        <p:nvSpPr>
          <p:cNvPr id="90" name="Google Shape;90;p3"/>
          <p:cNvSpPr txBox="1"/>
          <p:nvPr/>
        </p:nvSpPr>
        <p:spPr>
          <a:xfrm>
            <a:off x="364875" y="2076321"/>
            <a:ext cx="6410325" cy="44781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Noto Sans Symbols"/>
              <a:buChar char="▪"/>
            </a:pPr>
            <a:r>
              <a:rPr b="1" i="0" lang="cs-CZ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Dostupnost prostřednictvím nižší marže družstevních developerů a odložené platbě za pozemek</a:t>
            </a:r>
            <a:endParaRPr/>
          </a:p>
          <a:p>
            <a:pPr indent="-22225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None/>
            </a:pPr>
            <a:r>
              <a:t/>
            </a:r>
            <a:endParaRPr b="1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Noto Sans Symbols"/>
              <a:buChar char="▪"/>
            </a:pPr>
            <a:r>
              <a:rPr b="1" i="0" lang="cs-CZ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Dostupné bydlení - bydlení bez nutnosti hypotéky člena družstva, členství v družstvu podmíněno zaplacením 25 % ceny bytu</a:t>
            </a:r>
            <a:endParaRPr/>
          </a:p>
          <a:p>
            <a:pPr indent="-22225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None/>
            </a:pPr>
            <a:r>
              <a:t/>
            </a:r>
            <a:endParaRPr b="1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Noto Sans Symbols"/>
              <a:buChar char="▪"/>
            </a:pPr>
            <a:r>
              <a:rPr b="1" i="0" lang="cs-CZ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Byt jako prostředek uspokojení základní lidské potřeby bydlet, nikoliv jako investiční nástroj</a:t>
            </a:r>
            <a:endParaRPr/>
          </a:p>
          <a:p>
            <a:pPr indent="-22225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oto Sans Symbols"/>
              <a:buNone/>
            </a:pPr>
            <a:r>
              <a:t/>
            </a:r>
            <a:endParaRPr b="1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Noto Sans Symbols"/>
              <a:buChar char="▪"/>
            </a:pPr>
            <a:r>
              <a:rPr b="1" i="0" lang="cs-CZ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Zhodnocování majetku s vyloučením podnájmů, včetně poskytnutí bytu na platformách typu Airbnb</a:t>
            </a:r>
            <a:endParaRPr b="0" i="0" sz="1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Noto Sans Symbols"/>
              <a:buChar char="▪"/>
            </a:pPr>
            <a:r>
              <a:rPr b="1" lang="cs-CZ" sz="1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Byty pro ty, co nevlastní bydlení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"/>
          <p:cNvSpPr txBox="1"/>
          <p:nvPr>
            <p:ph type="title"/>
          </p:nvPr>
        </p:nvSpPr>
        <p:spPr>
          <a:xfrm>
            <a:off x="374400" y="291600"/>
            <a:ext cx="6087600" cy="722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ts val="4500"/>
              <a:buFont typeface="Arial"/>
              <a:buNone/>
            </a:pPr>
            <a:r>
              <a:rPr lang="cs-CZ" sz="4500"/>
              <a:t>Postup projektu</a:t>
            </a:r>
            <a:endParaRPr/>
          </a:p>
        </p:txBody>
      </p:sp>
      <p:sp>
        <p:nvSpPr>
          <p:cNvPr id="96" name="Google Shape;96;p4"/>
          <p:cNvSpPr txBox="1"/>
          <p:nvPr>
            <p:ph idx="1" type="body"/>
          </p:nvPr>
        </p:nvSpPr>
        <p:spPr>
          <a:xfrm>
            <a:off x="374400" y="1841500"/>
            <a:ext cx="6087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cs-CZ"/>
              <a:t>1. HMP </a:t>
            </a:r>
            <a:r>
              <a:rPr b="1" lang="cs-CZ"/>
              <a:t>vybere</a:t>
            </a:r>
            <a:r>
              <a:rPr lang="cs-CZ"/>
              <a:t> veřejnou zakázkou družstevního </a:t>
            </a:r>
            <a:r>
              <a:rPr b="1" lang="cs-CZ"/>
              <a:t>developera</a:t>
            </a:r>
            <a:r>
              <a:rPr lang="cs-CZ"/>
              <a:t> („Partnera“), se kterým </a:t>
            </a:r>
            <a:r>
              <a:rPr b="1" lang="cs-CZ"/>
              <a:t>založí bytové družstvo</a:t>
            </a:r>
            <a:endParaRPr/>
          </a:p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cs-CZ"/>
              <a:t>2. HMP s Partnerem </a:t>
            </a:r>
            <a:r>
              <a:rPr b="1" lang="cs-CZ"/>
              <a:t>uzavře smlouvu o spolupráci </a:t>
            </a:r>
            <a:r>
              <a:rPr lang="cs-CZ"/>
              <a:t>a pro družstvo </a:t>
            </a:r>
            <a:r>
              <a:rPr b="1" lang="cs-CZ"/>
              <a:t>zřídí právo stavby</a:t>
            </a:r>
            <a:endParaRPr/>
          </a:p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cs-CZ"/>
              <a:t>3. Partner pro družstvo </a:t>
            </a:r>
            <a:r>
              <a:rPr b="1" lang="cs-CZ"/>
              <a:t>zajistí úvěr a samotnou komplexní výstavbu</a:t>
            </a:r>
            <a:r>
              <a:rPr lang="cs-CZ"/>
              <a:t> bytového domu na právu stavby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 txBox="1"/>
          <p:nvPr>
            <p:ph type="title"/>
          </p:nvPr>
        </p:nvSpPr>
        <p:spPr>
          <a:xfrm>
            <a:off x="374400" y="291600"/>
            <a:ext cx="6087600" cy="722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ts val="4500"/>
              <a:buFont typeface="Arial"/>
              <a:buNone/>
            </a:pPr>
            <a:r>
              <a:rPr lang="cs-CZ" sz="4500"/>
              <a:t>Postup projektu</a:t>
            </a:r>
            <a:endParaRPr/>
          </a:p>
        </p:txBody>
      </p:sp>
      <p:sp>
        <p:nvSpPr>
          <p:cNvPr id="102" name="Google Shape;102;p5"/>
          <p:cNvSpPr txBox="1"/>
          <p:nvPr>
            <p:ph idx="1" type="body"/>
          </p:nvPr>
        </p:nvSpPr>
        <p:spPr>
          <a:xfrm>
            <a:off x="374400" y="1064751"/>
            <a:ext cx="608760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cs-CZ" sz="2200"/>
              <a:t>4. </a:t>
            </a:r>
            <a:r>
              <a:rPr b="1" lang="cs-CZ" sz="2200"/>
              <a:t>HMP</a:t>
            </a:r>
            <a:r>
              <a:rPr lang="cs-CZ" sz="2200"/>
              <a:t> má jako družstevník </a:t>
            </a:r>
            <a:r>
              <a:rPr b="1" lang="cs-CZ" sz="2200"/>
              <a:t>právo k 1/3 </a:t>
            </a:r>
            <a:r>
              <a:rPr lang="cs-CZ" sz="2200"/>
              <a:t>družstevních bytů, </a:t>
            </a:r>
            <a:r>
              <a:rPr b="1" lang="cs-CZ" sz="2200"/>
              <a:t>ostatní družstevníci ke 2/3</a:t>
            </a:r>
            <a:r>
              <a:rPr lang="cs-CZ" sz="2200"/>
              <a:t>. Družstvo začne nabírat nové družstevníky po založení družstva</a:t>
            </a:r>
            <a:endParaRPr/>
          </a:p>
          <a:p>
            <a:pPr indent="0" lvl="0" marL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b="1" sz="2200"/>
          </a:p>
          <a:p>
            <a:pPr indent="0" lvl="0" marL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cs-CZ" sz="2200"/>
              <a:t>5. Po předání stavby družstvu uzavřou družstevníci </a:t>
            </a:r>
            <a:r>
              <a:rPr b="1" lang="cs-CZ" sz="2200"/>
              <a:t>nájemní smlouvy </a:t>
            </a:r>
            <a:r>
              <a:rPr lang="cs-CZ" sz="2200"/>
              <a:t>a začnou splácet náklady na výstavbu v rámci měsíčních plateb spojených s užíváním bytu</a:t>
            </a:r>
            <a:endParaRPr/>
          </a:p>
          <a:p>
            <a:pPr indent="0" lvl="0" marL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b="1" sz="2200"/>
          </a:p>
          <a:p>
            <a:pPr indent="0" lvl="0" marL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cs-CZ" sz="2200"/>
              <a:t>6. </a:t>
            </a:r>
            <a:r>
              <a:rPr b="1" lang="cs-CZ" sz="2200"/>
              <a:t>Partner </a:t>
            </a:r>
            <a:r>
              <a:rPr lang="cs-CZ" sz="2200"/>
              <a:t>jako odborník na družstevní správu může uzavřít s družstvem </a:t>
            </a:r>
            <a:r>
              <a:rPr b="1" lang="cs-CZ" sz="2200"/>
              <a:t>smlouvu o správě domu</a:t>
            </a:r>
            <a:endParaRPr/>
          </a:p>
          <a:p>
            <a:pPr indent="0" lvl="0" marL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  <a:p>
            <a:pPr indent="0" lvl="0" marL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cs-CZ" sz="2200"/>
              <a:t>7. Po splacení úvěru vznikne družstvu </a:t>
            </a:r>
            <a:r>
              <a:rPr b="1" lang="cs-CZ" sz="2200"/>
              <a:t>právo pozemky odkoupit od HMP</a:t>
            </a:r>
            <a:endParaRPr/>
          </a:p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"/>
          <p:cNvSpPr txBox="1"/>
          <p:nvPr>
            <p:ph type="title"/>
          </p:nvPr>
        </p:nvSpPr>
        <p:spPr>
          <a:xfrm>
            <a:off x="374400" y="291600"/>
            <a:ext cx="8373934" cy="1248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ts val="4500"/>
              <a:buFont typeface="Arial"/>
              <a:buNone/>
            </a:pPr>
            <a:r>
              <a:rPr lang="cs-CZ" sz="4500"/>
              <a:t>Právo stavby</a:t>
            </a:r>
            <a:endParaRPr/>
          </a:p>
        </p:txBody>
      </p:sp>
      <p:pic>
        <p:nvPicPr>
          <p:cNvPr id="111" name="Google Shape;111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6225" y="3996088"/>
            <a:ext cx="4076906" cy="220944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6"/>
          <p:cNvSpPr txBox="1"/>
          <p:nvPr/>
        </p:nvSpPr>
        <p:spPr>
          <a:xfrm>
            <a:off x="359200" y="1129845"/>
            <a:ext cx="8006053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HMP pro družstvo zřídí </a:t>
            </a:r>
            <a:r>
              <a:rPr b="1"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právo stavby na 99 let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Družstvo má právo smlouvu </a:t>
            </a:r>
            <a:r>
              <a:rPr b="1"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vypovědět předčasně po splacení úvěru </a:t>
            </a: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 výstavbu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Družstvo má nárok pozemky odkoupit </a:t>
            </a: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 cenu stanovenou v souladu s předpisy účinnými v době převodu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Družstvo </a:t>
            </a:r>
            <a:r>
              <a:rPr b="1"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pravidelně platí zálohu na kupní cenu pozemků </a:t>
            </a: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příspěvek do fondu rozvoje dostupného bydlení HMP</a:t>
            </a:r>
            <a:endParaRPr/>
          </a:p>
        </p:txBody>
      </p:sp>
      <p:sp>
        <p:nvSpPr>
          <p:cNvPr id="113" name="Google Shape;113;p6"/>
          <p:cNvSpPr txBox="1"/>
          <p:nvPr/>
        </p:nvSpPr>
        <p:spPr>
          <a:xfrm>
            <a:off x="4591663" y="4119718"/>
            <a:ext cx="417870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Pokud družstvo pozemky </a:t>
            </a:r>
            <a:r>
              <a:rPr b="1"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neodkoupí</a:t>
            </a: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stane se budova vlastnictvím HMP a </a:t>
            </a:r>
            <a:r>
              <a:rPr b="1"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HMP poskytne družstvu náhradu ve výši obvyklé hodnoty budovy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"/>
          <p:cNvSpPr txBox="1"/>
          <p:nvPr>
            <p:ph type="title"/>
          </p:nvPr>
        </p:nvSpPr>
        <p:spPr>
          <a:xfrm>
            <a:off x="374400" y="291600"/>
            <a:ext cx="8373934" cy="1248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ct val="100000"/>
              <a:buFont typeface="Arial"/>
              <a:buNone/>
            </a:pPr>
            <a:r>
              <a:rPr lang="cs-CZ"/>
              <a:t>Kontrola plnění veřejného zájmu / Kontrolní mechanismy</a:t>
            </a:r>
            <a:endParaRPr/>
          </a:p>
        </p:txBody>
      </p:sp>
      <p:pic>
        <p:nvPicPr>
          <p:cNvPr id="119" name="Google Shape;119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54286" y="1985160"/>
            <a:ext cx="4637313" cy="2252793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7"/>
          <p:cNvSpPr txBox="1"/>
          <p:nvPr/>
        </p:nvSpPr>
        <p:spPr>
          <a:xfrm>
            <a:off x="169958" y="1883324"/>
            <a:ext cx="4274223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Auditní výbor představenstva </a:t>
            </a: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poradní orgán složený ze zástupců HMP, má právo na informace vůči představenstvu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Rozhodování o zásadních otázkách na členské schůzi vyžaduje </a:t>
            </a:r>
            <a:r>
              <a:rPr b="1"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100 % hlasů přítomných členů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7"/>
          <p:cNvSpPr txBox="1"/>
          <p:nvPr/>
        </p:nvSpPr>
        <p:spPr>
          <a:xfrm>
            <a:off x="169958" y="4467968"/>
            <a:ext cx="7767484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Směrnice o přijímání uchazečů</a:t>
            </a: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stanovuje interní postup při posuzování přihlášek, zajišťuje kontrolu HMP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HMP má </a:t>
            </a:r>
            <a:r>
              <a:rPr b="1"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předkupní právo </a:t>
            </a: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 podílům ostatních členů – má kontrolu nad tím, kdo se stane členem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"/>
          <p:cNvSpPr txBox="1"/>
          <p:nvPr>
            <p:ph type="title"/>
          </p:nvPr>
        </p:nvSpPr>
        <p:spPr>
          <a:xfrm>
            <a:off x="391524" y="291600"/>
            <a:ext cx="8373934" cy="1248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ct val="100000"/>
              <a:buFont typeface="Arial"/>
              <a:buNone/>
            </a:pPr>
            <a:r>
              <a:rPr lang="cs-CZ"/>
              <a:t>Nastavení podmínek družstva</a:t>
            </a:r>
            <a:endParaRPr/>
          </a:p>
        </p:txBody>
      </p:sp>
      <p:sp>
        <p:nvSpPr>
          <p:cNvPr id="127" name="Google Shape;127;p8"/>
          <p:cNvSpPr txBox="1"/>
          <p:nvPr>
            <p:ph idx="1" type="body"/>
          </p:nvPr>
        </p:nvSpPr>
        <p:spPr>
          <a:xfrm>
            <a:off x="401356" y="1268153"/>
            <a:ext cx="5023510" cy="5122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b="1" lang="cs-CZ"/>
              <a:t>Podmínky vstupu do družstva</a:t>
            </a:r>
            <a:r>
              <a:rPr lang="cs-CZ"/>
              <a:t>: státní občanství ČR, trvalý pobyt na území HMP, absence vlastního bydlení, bezdlužnost (daně, VZP, sociální zabezpečení, dluhy vůči HMP a jím zřízeným právnickým osobám)</a:t>
            </a:r>
            <a:endParaRPr/>
          </a:p>
          <a:p>
            <a:pPr indent="-69949" lvl="0" marL="21600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b="1" lang="cs-CZ"/>
              <a:t>Převod podílu na osoby nesplňující podmínky členství je vyloučen</a:t>
            </a:r>
            <a:endParaRPr/>
          </a:p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b="1" lang="cs-CZ"/>
              <a:t>Vystoupení z družstva: vypořádací podíl </a:t>
            </a:r>
            <a:r>
              <a:rPr lang="cs-CZ"/>
              <a:t>ve výši </a:t>
            </a:r>
            <a:r>
              <a:rPr b="1" lang="cs-CZ"/>
              <a:t>splacených členských vkladů a příspěvků do fondu HMP</a:t>
            </a:r>
            <a:endParaRPr/>
          </a:p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cs-CZ"/>
              <a:t> </a:t>
            </a:r>
            <a:endParaRPr/>
          </a:p>
        </p:txBody>
      </p:sp>
      <p:pic>
        <p:nvPicPr>
          <p:cNvPr id="128" name="Google Shape;12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46955" y="1379828"/>
            <a:ext cx="3018503" cy="4480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"/>
          <p:cNvSpPr txBox="1"/>
          <p:nvPr>
            <p:ph type="title"/>
          </p:nvPr>
        </p:nvSpPr>
        <p:spPr>
          <a:xfrm>
            <a:off x="368709" y="281768"/>
            <a:ext cx="8373934" cy="1248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rgbClr val="E90C24"/>
              </a:buClr>
              <a:buSzPts val="4500"/>
              <a:buFont typeface="Arial"/>
              <a:buNone/>
            </a:pPr>
            <a:r>
              <a:rPr lang="cs-CZ" sz="4500"/>
              <a:t>Předpokládaný časový harmonogram a cena výstavby</a:t>
            </a:r>
            <a:endParaRPr/>
          </a:p>
        </p:txBody>
      </p:sp>
      <p:sp>
        <p:nvSpPr>
          <p:cNvPr id="134" name="Google Shape;134;p9"/>
          <p:cNvSpPr txBox="1"/>
          <p:nvPr>
            <p:ph idx="1" type="body"/>
          </p:nvPr>
        </p:nvSpPr>
        <p:spPr>
          <a:xfrm>
            <a:off x="423560" y="2035070"/>
            <a:ext cx="8341897" cy="37266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  <p:sp>
        <p:nvSpPr>
          <p:cNvPr id="135" name="Google Shape;135;p9"/>
          <p:cNvSpPr txBox="1"/>
          <p:nvPr/>
        </p:nvSpPr>
        <p:spPr>
          <a:xfrm>
            <a:off x="3613354" y="2566220"/>
            <a:ext cx="53586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 výstavby od založení družstva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předání bytů družstevníkům: 	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– 4 roky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Odhadovaná </a:t>
            </a:r>
            <a:r>
              <a:rPr b="1" lang="cs-CZ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cena</a:t>
            </a:r>
            <a:r>
              <a:rPr lang="cs-CZ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výstavby z ledna 2022: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400">
                <a:solidFill>
                  <a:schemeClr val="dk1"/>
                </a:solidFill>
              </a:rPr>
              <a:t>835</a:t>
            </a:r>
            <a:r>
              <a:rPr b="1" lang="cs-CZ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cs-CZ" sz="2400">
                <a:solidFill>
                  <a:schemeClr val="dk1"/>
                </a:solidFill>
              </a:rPr>
              <a:t>0</a:t>
            </a:r>
            <a:r>
              <a:rPr b="1" lang="cs-CZ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00 000 Kč </a:t>
            </a:r>
            <a:r>
              <a:rPr b="1" lang="cs-CZ" sz="2400">
                <a:solidFill>
                  <a:schemeClr val="dk1"/>
                </a:solidFill>
              </a:rPr>
              <a:t>bez </a:t>
            </a:r>
            <a:r>
              <a:rPr b="1" lang="cs-CZ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DPH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102" y="2507226"/>
            <a:ext cx="3150414" cy="3372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"/>
          <p:cNvSpPr txBox="1"/>
          <p:nvPr>
            <p:ph type="title"/>
          </p:nvPr>
        </p:nvSpPr>
        <p:spPr>
          <a:xfrm>
            <a:off x="95250" y="847725"/>
            <a:ext cx="6981825" cy="55625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cs-CZ"/>
              <a:t>Děkujeme za pozornost</a:t>
            </a:r>
            <a:br>
              <a:rPr lang="cs-CZ"/>
            </a:br>
            <a:br>
              <a:rPr lang="cs-CZ"/>
            </a:br>
            <a:br>
              <a:rPr lang="cs-CZ"/>
            </a:br>
            <a:br>
              <a:rPr lang="cs-CZ"/>
            </a:br>
            <a:br>
              <a:rPr lang="cs-CZ"/>
            </a:br>
            <a:br>
              <a:rPr lang="cs-CZ"/>
            </a:br>
            <a:r>
              <a:rPr lang="cs-CZ" sz="2600"/>
              <a:t>JUDr. Hana Kordová Marvanová, radní HMP</a:t>
            </a:r>
            <a:br>
              <a:rPr lang="cs-CZ" sz="2600"/>
            </a:br>
            <a:r>
              <a:rPr lang="cs-CZ" sz="2600"/>
              <a:t>Mgr. Jiří Kučera, advokát, vedoucí odborného týmu</a:t>
            </a:r>
            <a:br>
              <a:rPr lang="cs-CZ"/>
            </a:b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iv Office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mava">
  <a:themeElements>
    <a:clrScheme name="PrahaPPT_pos">
      <a:dk1>
        <a:srgbClr val="000000"/>
      </a:dk1>
      <a:lt1>
        <a:srgbClr val="FFFFFF"/>
      </a:lt1>
      <a:dk2>
        <a:srgbClr val="001871"/>
      </a:dk2>
      <a:lt2>
        <a:srgbClr val="FFFFFF"/>
      </a:lt2>
      <a:accent1>
        <a:srgbClr val="C81428"/>
      </a:accent1>
      <a:accent2>
        <a:srgbClr val="EF9600"/>
      </a:accent2>
      <a:accent3>
        <a:srgbClr val="6A2C3E"/>
      </a:accent3>
      <a:accent4>
        <a:srgbClr val="00B140"/>
      </a:accent4>
      <a:accent5>
        <a:srgbClr val="0057B8"/>
      </a:accent5>
      <a:accent6>
        <a:srgbClr val="C83737"/>
      </a:accent6>
      <a:hlink>
        <a:srgbClr val="0096FF"/>
      </a:hlink>
      <a:folHlink>
        <a:srgbClr val="75787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2020-01-10T10:06:52Z</dcterms:created>
  <dc:creator>Vítězslav Mareš</dc:creator>
</cp:coreProperties>
</file>