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tags/tag32.xml" ContentType="application/vnd.openxmlformats-officedocument.presentationml.tag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ags/tag33.xml" ContentType="application/vnd.openxmlformats-officedocument.presentationml.tags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ags/tag34.xml" ContentType="application/vnd.openxmlformats-officedocument.presentationml.tag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charts/chart25.xml" ContentType="application/vnd.openxmlformats-officedocument.drawingml.chart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charts/chart26.xml" ContentType="application/vnd.openxmlformats-officedocument.drawingml.chart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6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7.xml" ContentType="application/vnd.openxmlformats-officedocument.themeOverride+xml"/>
  <Override PartName="/ppt/tags/tag90.xml" ContentType="application/vnd.openxmlformats-officedocument.presentationml.tags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0.xml" ContentType="application/vnd.openxmlformats-officedocument.themeOverr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1.xml" ContentType="application/vnd.openxmlformats-officedocument.themeOverr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5"/>
  </p:notesMasterIdLst>
  <p:handoutMasterIdLst>
    <p:handoutMasterId r:id="rId36"/>
  </p:handoutMasterIdLst>
  <p:sldIdLst>
    <p:sldId id="258" r:id="rId3"/>
    <p:sldId id="5864" r:id="rId4"/>
    <p:sldId id="5855" r:id="rId5"/>
    <p:sldId id="5786" r:id="rId6"/>
    <p:sldId id="5867" r:id="rId7"/>
    <p:sldId id="5898" r:id="rId8"/>
    <p:sldId id="5391" r:id="rId9"/>
    <p:sldId id="5388" r:id="rId10"/>
    <p:sldId id="5337" r:id="rId11"/>
    <p:sldId id="5878" r:id="rId12"/>
    <p:sldId id="5879" r:id="rId13"/>
    <p:sldId id="5877" r:id="rId14"/>
    <p:sldId id="5856" r:id="rId15"/>
    <p:sldId id="5857" r:id="rId16"/>
    <p:sldId id="5865" r:id="rId17"/>
    <p:sldId id="5320" r:id="rId18"/>
    <p:sldId id="5880" r:id="rId19"/>
    <p:sldId id="5881" r:id="rId20"/>
    <p:sldId id="5894" r:id="rId21"/>
    <p:sldId id="5895" r:id="rId22"/>
    <p:sldId id="5638" r:id="rId23"/>
    <p:sldId id="5645" r:id="rId24"/>
    <p:sldId id="5109" r:id="rId25"/>
    <p:sldId id="5644" r:id="rId26"/>
    <p:sldId id="5110" r:id="rId27"/>
    <p:sldId id="4996" r:id="rId28"/>
    <p:sldId id="5342" r:id="rId29"/>
    <p:sldId id="5873" r:id="rId30"/>
    <p:sldId id="5706" r:id="rId31"/>
    <p:sldId id="5698" r:id="rId32"/>
    <p:sldId id="5699" r:id="rId33"/>
    <p:sldId id="5899" r:id="rId34"/>
  </p:sldIdLst>
  <p:sldSz cx="12192000" cy="6858000"/>
  <p:notesSz cx="6858000" cy="9144000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440"/>
    <a:srgbClr val="4472C4"/>
    <a:srgbClr val="FF33CC"/>
    <a:srgbClr val="C00000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7" autoAdjust="0"/>
    <p:restoredTop sz="96400" autoAdjust="0"/>
  </p:normalViewPr>
  <p:slideViewPr>
    <p:cSldViewPr snapToGrid="0">
      <p:cViewPr varScale="1">
        <p:scale>
          <a:sx n="76" d="100"/>
          <a:sy n="76" d="100"/>
        </p:scale>
        <p:origin x="806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6367058987577"/>
          <c:y val="5.7794283588567176E-2"/>
          <c:w val="0.87396351575456055"/>
          <c:h val="0.76650943396226412"/>
        </c:manualLayout>
      </c:layout>
      <c:lineChart>
        <c:grouping val="standar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ČR</c:v>
                </c:pt>
              </c:strCache>
            </c:strRef>
          </c:tx>
          <c:spPr>
            <a:ln w="38098">
              <a:solidFill>
                <a:srgbClr val="2E5980"/>
              </a:solidFill>
              <a:prstDash val="solid"/>
            </a:ln>
          </c:spPr>
          <c:marker>
            <c:symbol val="none"/>
          </c:marker>
          <c:cat>
            <c:strRef>
              <c:f>List3!$A$2:$A$19</c:f>
              <c:strCache>
                <c:ptCount val="18"/>
                <c:pt idx="0">
                  <c:v>   0–4 let</c:v>
                </c:pt>
                <c:pt idx="1">
                  <c:v>   5–9 let</c:v>
                </c:pt>
                <c:pt idx="2">
                  <c:v> 10–14 let</c:v>
                </c:pt>
                <c:pt idx="3">
                  <c:v> 15–19 let</c:v>
                </c:pt>
                <c:pt idx="4">
                  <c:v> 20–24 let</c:v>
                </c:pt>
                <c:pt idx="5">
                  <c:v> 25–29 let</c:v>
                </c:pt>
                <c:pt idx="6">
                  <c:v> 30–34 let</c:v>
                </c:pt>
                <c:pt idx="7">
                  <c:v> 35–39 let</c:v>
                </c:pt>
                <c:pt idx="8">
                  <c:v> 40–44 let</c:v>
                </c:pt>
                <c:pt idx="9">
                  <c:v> 45–49 let</c:v>
                </c:pt>
                <c:pt idx="10">
                  <c:v> 50–54 let</c:v>
                </c:pt>
                <c:pt idx="11">
                  <c:v> 55–59 let</c:v>
                </c:pt>
                <c:pt idx="12">
                  <c:v> 60–64 let</c:v>
                </c:pt>
                <c:pt idx="13">
                  <c:v> 65–69 let</c:v>
                </c:pt>
                <c:pt idx="14">
                  <c:v> 70–74 let</c:v>
                </c:pt>
                <c:pt idx="15">
                  <c:v> 75–79 let</c:v>
                </c:pt>
                <c:pt idx="16">
                  <c:v> 80–84 let</c:v>
                </c:pt>
                <c:pt idx="17">
                  <c:v> 85+ let</c:v>
                </c:pt>
              </c:strCache>
            </c:strRef>
          </c:cat>
          <c:val>
            <c:numRef>
              <c:f>List3!$B$2:$B$19</c:f>
              <c:numCache>
                <c:formatCode>General</c:formatCode>
                <c:ptCount val="18"/>
                <c:pt idx="0">
                  <c:v>5.306775210148956</c:v>
                </c:pt>
                <c:pt idx="1">
                  <c:v>5.2593078803089215</c:v>
                </c:pt>
                <c:pt idx="2">
                  <c:v>5.5359914467522957</c:v>
                </c:pt>
                <c:pt idx="3">
                  <c:v>4.7857661148114143</c:v>
                </c:pt>
                <c:pt idx="4">
                  <c:v>4.5356973432843573</c:v>
                </c:pt>
                <c:pt idx="5">
                  <c:v>5.4446035246584321</c:v>
                </c:pt>
                <c:pt idx="6">
                  <c:v>6.5230779939005625</c:v>
                </c:pt>
                <c:pt idx="7">
                  <c:v>6.7891974170241687</c:v>
                </c:pt>
                <c:pt idx="8">
                  <c:v>7.8967779553048301</c:v>
                </c:pt>
                <c:pt idx="9">
                  <c:v>8.5539798722166545</c:v>
                </c:pt>
                <c:pt idx="10">
                  <c:v>6.6435814937128139</c:v>
                </c:pt>
                <c:pt idx="11">
                  <c:v>6.3995602425740303</c:v>
                </c:pt>
                <c:pt idx="12">
                  <c:v>5.7003204520198194</c:v>
                </c:pt>
                <c:pt idx="13">
                  <c:v>6.2728380661361012</c:v>
                </c:pt>
                <c:pt idx="14">
                  <c:v>5.8495211476368034</c:v>
                </c:pt>
                <c:pt idx="15">
                  <c:v>4.2132294833354207</c:v>
                </c:pt>
                <c:pt idx="16">
                  <c:v>2.4025391217992476</c:v>
                </c:pt>
                <c:pt idx="17">
                  <c:v>1.2758271196487645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08-42DE-B7D2-E8B23BC5B0EE}"/>
            </c:ext>
          </c:extLst>
        </c:ser>
        <c:ser>
          <c:idx val="1"/>
          <c:order val="1"/>
          <c:tx>
            <c:strRef>
              <c:f>List3!$C$1</c:f>
              <c:strCache>
                <c:ptCount val="1"/>
                <c:pt idx="0">
                  <c:v>HMP</c:v>
                </c:pt>
              </c:strCache>
            </c:strRef>
          </c:tx>
          <c:spPr>
            <a:ln w="38100">
              <a:solidFill>
                <a:srgbClr val="D71440"/>
              </a:solidFill>
            </a:ln>
          </c:spPr>
          <c:marker>
            <c:symbol val="none"/>
          </c:marker>
          <c:cat>
            <c:strRef>
              <c:f>List3!$A$2:$A$19</c:f>
              <c:strCache>
                <c:ptCount val="18"/>
                <c:pt idx="0">
                  <c:v>   0–4 let</c:v>
                </c:pt>
                <c:pt idx="1">
                  <c:v>   5–9 let</c:v>
                </c:pt>
                <c:pt idx="2">
                  <c:v> 10–14 let</c:v>
                </c:pt>
                <c:pt idx="3">
                  <c:v> 15–19 let</c:v>
                </c:pt>
                <c:pt idx="4">
                  <c:v> 20–24 let</c:v>
                </c:pt>
                <c:pt idx="5">
                  <c:v> 25–29 let</c:v>
                </c:pt>
                <c:pt idx="6">
                  <c:v> 30–34 let</c:v>
                </c:pt>
                <c:pt idx="7">
                  <c:v> 35–39 let</c:v>
                </c:pt>
                <c:pt idx="8">
                  <c:v> 40–44 let</c:v>
                </c:pt>
                <c:pt idx="9">
                  <c:v> 45–49 let</c:v>
                </c:pt>
                <c:pt idx="10">
                  <c:v> 50–54 let</c:v>
                </c:pt>
                <c:pt idx="11">
                  <c:v> 55–59 let</c:v>
                </c:pt>
                <c:pt idx="12">
                  <c:v> 60–64 let</c:v>
                </c:pt>
                <c:pt idx="13">
                  <c:v> 65–69 let</c:v>
                </c:pt>
                <c:pt idx="14">
                  <c:v> 70–74 let</c:v>
                </c:pt>
                <c:pt idx="15">
                  <c:v> 75–79 let</c:v>
                </c:pt>
                <c:pt idx="16">
                  <c:v> 80–84 let</c:v>
                </c:pt>
                <c:pt idx="17">
                  <c:v> 85+ let</c:v>
                </c:pt>
              </c:strCache>
            </c:strRef>
          </c:cat>
          <c:val>
            <c:numRef>
              <c:f>List3!$C$2:$C$19</c:f>
              <c:numCache>
                <c:formatCode>General</c:formatCode>
                <c:ptCount val="18"/>
                <c:pt idx="0">
                  <c:v>5.3017981499999998</c:v>
                </c:pt>
                <c:pt idx="1">
                  <c:v>6.1175597899999996</c:v>
                </c:pt>
                <c:pt idx="2">
                  <c:v>6.1818481500000004</c:v>
                </c:pt>
                <c:pt idx="3">
                  <c:v>5.7940574500000004</c:v>
                </c:pt>
                <c:pt idx="4">
                  <c:v>4.5336346299999999</c:v>
                </c:pt>
                <c:pt idx="5">
                  <c:v>4.6109729799999997</c:v>
                </c:pt>
                <c:pt idx="6">
                  <c:v>6.2332925799999996</c:v>
                </c:pt>
                <c:pt idx="7">
                  <c:v>6.9707542900000004</c:v>
                </c:pt>
                <c:pt idx="8">
                  <c:v>7.8210640500000004</c:v>
                </c:pt>
                <c:pt idx="9">
                  <c:v>9.2642553999999997</c:v>
                </c:pt>
                <c:pt idx="10">
                  <c:v>7.3454950099999996</c:v>
                </c:pt>
                <c:pt idx="11">
                  <c:v>5.9949585799999996</c:v>
                </c:pt>
                <c:pt idx="12">
                  <c:v>5.1175185799999996</c:v>
                </c:pt>
                <c:pt idx="13">
                  <c:v>5.4043435899999999</c:v>
                </c:pt>
                <c:pt idx="14">
                  <c:v>5.2386774200000001</c:v>
                </c:pt>
                <c:pt idx="15">
                  <c:v>4.2044315000000001</c:v>
                </c:pt>
                <c:pt idx="16">
                  <c:v>2.2632113999999999</c:v>
                </c:pt>
                <c:pt idx="17">
                  <c:v>1.0789593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82-493F-ABE2-6319E5B77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629152"/>
        <c:axId val="339627584"/>
      </c:lineChart>
      <c:catAx>
        <c:axId val="3396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96275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962758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9629152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56497993367873844"/>
          <c:y val="0.54845111290222581"/>
          <c:w val="0.2844943330617154"/>
          <c:h val="0.1676647033294066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BB-455D-8A0B-B59E9956B44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BB-455D-8A0B-B59E9956B44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BB-455D-8A0B-B59E9956B44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BB-455D-8A0B-B59E9956B44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BB-455D-8A0B-B59E9956B44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8BB-455D-8A0B-B59E9956B44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8BB-455D-8A0B-B59E9956B44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BB-455D-8A0B-B59E9956B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7</c:v>
                </c:pt>
                <c:pt idx="1">
                  <c:v>16</c:v>
                </c:pt>
                <c:pt idx="2">
                  <c:v>11</c:v>
                </c:pt>
                <c:pt idx="3">
                  <c:v>10</c:v>
                </c:pt>
                <c:pt idx="4">
                  <c:v>21</c:v>
                </c:pt>
                <c:pt idx="5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34</c:v>
                </c:pt>
                <c:pt idx="9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BB-455D-8A0B-B59E9956B44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  <c:pt idx="9">
                  <c:v>75 a více</c:v>
                </c:pt>
              </c:strCache>
            </c:strRef>
          </c:cat>
          <c:val>
            <c:numRef>
              <c:f>List1!$C$2:$C$11</c:f>
              <c:numCache>
                <c:formatCode>0</c:formatCode>
                <c:ptCount val="10"/>
                <c:pt idx="0">
                  <c:v>26</c:v>
                </c:pt>
                <c:pt idx="1">
                  <c:v>24</c:v>
                </c:pt>
                <c:pt idx="2">
                  <c:v>32</c:v>
                </c:pt>
                <c:pt idx="3">
                  <c:v>33</c:v>
                </c:pt>
                <c:pt idx="4">
                  <c:v>39</c:v>
                </c:pt>
                <c:pt idx="5">
                  <c:v>44</c:v>
                </c:pt>
                <c:pt idx="6">
                  <c:v>18</c:v>
                </c:pt>
                <c:pt idx="7">
                  <c:v>20</c:v>
                </c:pt>
                <c:pt idx="8">
                  <c:v>34</c:v>
                </c:pt>
                <c:pt idx="9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BB-455D-8A0B-B59E9956B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1256704"/>
        <c:axId val="71561984"/>
      </c:barChart>
      <c:catAx>
        <c:axId val="712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71561984"/>
        <c:crosses val="autoZero"/>
        <c:auto val="1"/>
        <c:lblAlgn val="ctr"/>
        <c:lblOffset val="100"/>
        <c:noMultiLvlLbl val="0"/>
      </c:catAx>
      <c:valAx>
        <c:axId val="71561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1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7CE-4C38-BCAE-62AD60025E67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7CE-4C38-BCAE-62AD60025E67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7CE-4C38-BCAE-62AD60025E67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D98-4171-B14C-22C71010DF17}"/>
              </c:ext>
            </c:extLst>
          </c:dPt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10</c:v>
                </c:pt>
                <c:pt idx="3">
                  <c:v>4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3</c:v>
                </c:pt>
                <c:pt idx="8">
                  <c:v>15</c:v>
                </c:pt>
                <c:pt idx="9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7CE-4C38-BCAE-62AD60025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452096"/>
        <c:axId val="46471040"/>
      </c:barChart>
      <c:catAx>
        <c:axId val="464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46471040"/>
        <c:crosses val="autoZero"/>
        <c:auto val="1"/>
        <c:lblAlgn val="ctr"/>
        <c:lblOffset val="100"/>
        <c:tickLblSkip val="1"/>
        <c:noMultiLvlLbl val="0"/>
      </c:catAx>
      <c:valAx>
        <c:axId val="4647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64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BB-455D-8A0B-B59E9956B44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BB-455D-8A0B-B59E9956B44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BB-455D-8A0B-B59E9956B44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BB-455D-8A0B-B59E9956B44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BB-455D-8A0B-B59E9956B44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8BB-455D-8A0B-B59E9956B44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8BB-455D-8A0B-B59E9956B44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BB-455D-8A0B-B59E9956B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BB-455D-8A0B-B59E9956B44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  <c:pt idx="9">
                  <c:v>75 a více</c:v>
                </c:pt>
              </c:strCache>
            </c:strRef>
          </c:cat>
          <c:val>
            <c:numRef>
              <c:f>List1!$C$2:$C$11</c:f>
              <c:numCache>
                <c:formatCode>0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2</c:v>
                </c:pt>
                <c:pt idx="8">
                  <c:v>13</c:v>
                </c:pt>
                <c:pt idx="9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BB-455D-8A0B-B59E9956B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1256704"/>
        <c:axId val="71561984"/>
      </c:barChart>
      <c:catAx>
        <c:axId val="712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71561984"/>
        <c:crosses val="autoZero"/>
        <c:auto val="1"/>
        <c:lblAlgn val="ctr"/>
        <c:lblOffset val="100"/>
        <c:noMultiLvlLbl val="0"/>
      </c:catAx>
      <c:valAx>
        <c:axId val="71561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1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5345132035206"/>
          <c:y val="0.17409878913342663"/>
          <c:w val="0.70798015389267699"/>
          <c:h val="0.814662819341482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registrovaných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PL</c:v>
                </c:pt>
                <c:pt idx="1">
                  <c:v>PLDD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1082923</c:v>
                </c:pt>
                <c:pt idx="1">
                  <c:v>305342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D-40AA-BDD2-1F1777D67B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683705583"/>
        <c:axId val="345638415"/>
      </c:barChart>
      <c:catAx>
        <c:axId val="683705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38415"/>
        <c:crosses val="autoZero"/>
        <c:auto val="1"/>
        <c:lblAlgn val="ctr"/>
        <c:lblOffset val="100"/>
        <c:noMultiLvlLbl val="0"/>
      </c:catAx>
      <c:valAx>
        <c:axId val="345638415"/>
        <c:scaling>
          <c:orientation val="minMax"/>
        </c:scaling>
        <c:delete val="0"/>
        <c:axPos val="t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70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30660656225079"/>
          <c:y val="8.3072148482041405E-2"/>
          <c:w val="0.79138635169394056"/>
          <c:h val="0.8904715854961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jiné MČ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PL</c:v>
                </c:pt>
                <c:pt idx="1">
                  <c:v>PLDD</c:v>
                </c:pt>
              </c:strCache>
            </c:strRef>
          </c:cat>
          <c:val>
            <c:numRef>
              <c:f>List1!$B$2:$B$3</c:f>
              <c:numCache>
                <c:formatCode>0.0%</c:formatCode>
                <c:ptCount val="2"/>
                <c:pt idx="0">
                  <c:v>0.75173211761131675</c:v>
                </c:pt>
                <c:pt idx="1">
                  <c:v>0.76303620202920008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E-4863-A25C-4275147B841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Středočeský kraj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PL</c:v>
                </c:pt>
                <c:pt idx="1">
                  <c:v>PLDD</c:v>
                </c:pt>
              </c:strCache>
            </c:strRef>
          </c:cat>
          <c:val>
            <c:numRef>
              <c:f>List1!$C$2:$C$3</c:f>
              <c:numCache>
                <c:formatCode>0.0%</c:formatCode>
                <c:ptCount val="2"/>
                <c:pt idx="0">
                  <c:v>0.13471871961349052</c:v>
                </c:pt>
                <c:pt idx="1">
                  <c:v>0.16372461043682165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E-4863-A25C-4275147B841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PL</c:v>
                </c:pt>
                <c:pt idx="1">
                  <c:v>PLDD</c:v>
                </c:pt>
              </c:strCache>
            </c:strRef>
          </c:cat>
          <c:val>
            <c:numRef>
              <c:f>List1!$D$2:$D$3</c:f>
              <c:numCache>
                <c:formatCode>0.0%</c:formatCode>
                <c:ptCount val="2"/>
                <c:pt idx="0">
                  <c:v>0.1135491627751927</c:v>
                </c:pt>
                <c:pt idx="1">
                  <c:v>7.3239187533978289E-2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8E-4863-A25C-4275147B8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82525792"/>
        <c:axId val="582517168"/>
      </c:barChart>
      <c:catAx>
        <c:axId val="582525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17168"/>
        <c:crosses val="autoZero"/>
        <c:auto val="1"/>
        <c:lblAlgn val="ctr"/>
        <c:lblOffset val="100"/>
        <c:noMultiLvlLbl val="0"/>
      </c:catAx>
      <c:valAx>
        <c:axId val="5825171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2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5345132035206"/>
          <c:y val="0.17409878913342663"/>
          <c:w val="0.70798015389267699"/>
          <c:h val="0.814662819341482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registrovaných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0-19 let</c:v>
                </c:pt>
                <c:pt idx="1">
                  <c:v>20-64 let</c:v>
                </c:pt>
                <c:pt idx="2">
                  <c:v>65+ let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13149</c:v>
                </c:pt>
                <c:pt idx="1">
                  <c:v>79681</c:v>
                </c:pt>
                <c:pt idx="2" formatCode="#,##0">
                  <c:v>31233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1-4D2E-BBD8-8912CD1522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683705583"/>
        <c:axId val="345638415"/>
      </c:barChart>
      <c:catAx>
        <c:axId val="683705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38415"/>
        <c:crosses val="autoZero"/>
        <c:auto val="1"/>
        <c:lblAlgn val="ctr"/>
        <c:lblOffset val="100"/>
        <c:noMultiLvlLbl val="0"/>
      </c:catAx>
      <c:valAx>
        <c:axId val="345638415"/>
        <c:scaling>
          <c:orientation val="minMax"/>
        </c:scaling>
        <c:delete val="0"/>
        <c:axPos val="t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70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30660656225079"/>
          <c:y val="8.3072148482041405E-2"/>
          <c:w val="0.79138635169394056"/>
          <c:h val="0.8904715854961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jiné MČ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0-19 let</c:v>
                </c:pt>
                <c:pt idx="1">
                  <c:v>20-64 let</c:v>
                </c:pt>
                <c:pt idx="2">
                  <c:v>65+ let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0.51669328466043041</c:v>
                </c:pt>
                <c:pt idx="1">
                  <c:v>0.61785118158657648</c:v>
                </c:pt>
                <c:pt idx="2">
                  <c:v>0.76057375212115386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0-45E3-9826-B80F886C05C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Středočeský kraj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0-19 let</c:v>
                </c:pt>
                <c:pt idx="1">
                  <c:v>20-64 let</c:v>
                </c:pt>
                <c:pt idx="2">
                  <c:v>65+ let</c:v>
                </c:pt>
              </c:strCache>
            </c:strRef>
          </c:cat>
          <c:val>
            <c:numRef>
              <c:f>List1!$C$2:$C$4</c:f>
              <c:numCache>
                <c:formatCode>0.0%</c:formatCode>
                <c:ptCount val="3"/>
                <c:pt idx="0">
                  <c:v>0.34869571830557455</c:v>
                </c:pt>
                <c:pt idx="1">
                  <c:v>0.22133256359734441</c:v>
                </c:pt>
                <c:pt idx="2">
                  <c:v>0.16639451861812826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0-45E3-9826-B80F886C05C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0-19 let</c:v>
                </c:pt>
                <c:pt idx="1">
                  <c:v>20-64 let</c:v>
                </c:pt>
                <c:pt idx="2">
                  <c:v>65+ let</c:v>
                </c:pt>
              </c:strCache>
            </c:strRef>
          </c:cat>
          <c:val>
            <c:numRef>
              <c:f>List1!$D$2:$D$4</c:f>
              <c:numCache>
                <c:formatCode>0.0%</c:formatCode>
                <c:ptCount val="3"/>
                <c:pt idx="0">
                  <c:v>0.13461099703399498</c:v>
                </c:pt>
                <c:pt idx="1">
                  <c:v>0.16081625481607911</c:v>
                </c:pt>
                <c:pt idx="2">
                  <c:v>7.3031729260717826E-2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A0-45E3-9826-B80F886C0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82525792"/>
        <c:axId val="582517168"/>
      </c:barChart>
      <c:catAx>
        <c:axId val="582525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17168"/>
        <c:crosses val="autoZero"/>
        <c:auto val="1"/>
        <c:lblAlgn val="ctr"/>
        <c:lblOffset val="100"/>
        <c:noMultiLvlLbl val="0"/>
      </c:catAx>
      <c:valAx>
        <c:axId val="5825171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2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5345132035206"/>
          <c:y val="0.17409878913342663"/>
          <c:w val="0.70798015389267699"/>
          <c:h val="0.814662819341482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registrovaných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Stomatolog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1334849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8-4570-8530-2CB53FFDD3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683705583"/>
        <c:axId val="345638415"/>
      </c:barChart>
      <c:catAx>
        <c:axId val="683705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38415"/>
        <c:crosses val="autoZero"/>
        <c:auto val="1"/>
        <c:lblAlgn val="ctr"/>
        <c:lblOffset val="100"/>
        <c:noMultiLvlLbl val="0"/>
      </c:catAx>
      <c:valAx>
        <c:axId val="345638415"/>
        <c:scaling>
          <c:orientation val="minMax"/>
        </c:scaling>
        <c:delete val="0"/>
        <c:axPos val="t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70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30660656225079"/>
          <c:y val="8.3072148482041405E-2"/>
          <c:w val="0.79138635169394056"/>
          <c:h val="0.8904715854961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jiné MČ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Stomatolog</c:v>
                </c:pt>
              </c:strCache>
            </c:strRef>
          </c:cat>
          <c:val>
            <c:numRef>
              <c:f>List1!$B$2</c:f>
              <c:numCache>
                <c:formatCode>0.0%</c:formatCode>
                <c:ptCount val="1"/>
                <c:pt idx="0">
                  <c:v>0.64427233094570469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8-4261-874A-677C143A19A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Středočeský kraj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Stomatolog</c:v>
                </c:pt>
              </c:strCache>
            </c:strRef>
          </c:cat>
          <c:val>
            <c:numRef>
              <c:f>List1!$C$2</c:f>
              <c:numCache>
                <c:formatCode>0.0%</c:formatCode>
                <c:ptCount val="1"/>
                <c:pt idx="0">
                  <c:v>0.23708014803148902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8-4261-874A-677C143A19A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Stomatolog</c:v>
                </c:pt>
              </c:strCache>
            </c:strRef>
          </c:cat>
          <c:val>
            <c:numRef>
              <c:f>List1!$D$2</c:f>
              <c:numCache>
                <c:formatCode>0.0%</c:formatCode>
                <c:ptCount val="1"/>
                <c:pt idx="0">
                  <c:v>0.11864752102280628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8-4261-874A-677C143A1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82525792"/>
        <c:axId val="582517168"/>
      </c:barChart>
      <c:catAx>
        <c:axId val="582525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17168"/>
        <c:crosses val="autoZero"/>
        <c:auto val="1"/>
        <c:lblAlgn val="ctr"/>
        <c:lblOffset val="100"/>
        <c:noMultiLvlLbl val="0"/>
      </c:catAx>
      <c:valAx>
        <c:axId val="5825171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2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Samostatná ordinace praktického lékaře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740-4C00-A7DB-31B02913811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330-4EDF-89EB-A23CBE26443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965-4114-A3DB-D722B8AA6A8B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4E-4FD9-9948-577841CBA82A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0-4802-8024-6D1AAE8B2C0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0-4802-8024-6D1AAE8B2C06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41-402E-BD9C-2B457FFB99EC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0-4802-8024-6D1AAE8B2C0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30-4EDF-89EB-A23CBE26443E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330-4EDF-89EB-A23CBE26443E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330-4EDF-89EB-A23CBE26443E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30-4EDF-89EB-A23CBE26443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Hl. m. Praha</c:v>
                </c:pt>
                <c:pt idx="1">
                  <c:v>Olomoucký kraj</c:v>
                </c:pt>
                <c:pt idx="2">
                  <c:v>Královéhradecký kraj</c:v>
                </c:pt>
                <c:pt idx="3">
                  <c:v>Jihomoravský kraj</c:v>
                </c:pt>
                <c:pt idx="4">
                  <c:v>Moravskoslezský kraj</c:v>
                </c:pt>
                <c:pt idx="5">
                  <c:v>ČR</c:v>
                </c:pt>
                <c:pt idx="6">
                  <c:v>Liberecký kraj</c:v>
                </c:pt>
                <c:pt idx="7">
                  <c:v>Zlínský kraj</c:v>
                </c:pt>
                <c:pt idx="8">
                  <c:v>Jihočeský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Plzeňský kraj</c:v>
                </c:pt>
                <c:pt idx="12">
                  <c:v>Vysočina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60.419265911111445</c:v>
                </c:pt>
                <c:pt idx="1">
                  <c:v>54.504201974205451</c:v>
                </c:pt>
                <c:pt idx="2">
                  <c:v>51.228099376904204</c:v>
                </c:pt>
                <c:pt idx="3">
                  <c:v>49.820528022186551</c:v>
                </c:pt>
                <c:pt idx="4">
                  <c:v>49.639831079260738</c:v>
                </c:pt>
                <c:pt idx="5">
                  <c:v>49.076887687885844</c:v>
                </c:pt>
                <c:pt idx="6">
                  <c:v>48.891126776323148</c:v>
                </c:pt>
                <c:pt idx="7">
                  <c:v>48.875730451520468</c:v>
                </c:pt>
                <c:pt idx="8">
                  <c:v>48.491427427612379</c:v>
                </c:pt>
                <c:pt idx="9">
                  <c:v>47.854669372060783</c:v>
                </c:pt>
                <c:pt idx="10">
                  <c:v>47.433407229974122</c:v>
                </c:pt>
                <c:pt idx="11">
                  <c:v>47.170284392352457</c:v>
                </c:pt>
                <c:pt idx="12">
                  <c:v>45.872740642206665</c:v>
                </c:pt>
                <c:pt idx="13">
                  <c:v>43.256014328971361</c:v>
                </c:pt>
                <c:pt idx="14">
                  <c:v>40.559929493888866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E0-4802-8024-6D1AAE8B2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141328"/>
        <c:axId val="864140936"/>
      </c:barChart>
      <c:catAx>
        <c:axId val="864141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0936"/>
        <c:crosses val="autoZero"/>
        <c:auto val="1"/>
        <c:lblAlgn val="ctr"/>
        <c:lblOffset val="100"/>
        <c:noMultiLvlLbl val="0"/>
      </c:catAx>
      <c:valAx>
        <c:axId val="864140936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20522290493224E-2"/>
          <c:y val="8.5977506866250136E-2"/>
          <c:w val="0.90600328200177138"/>
          <c:h val="0.901216452044041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 59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Sexuologie</c:v>
                </c:pt>
                <c:pt idx="1">
                  <c:v>Dětská a dorostová psychiatrie</c:v>
                </c:pt>
                <c:pt idx="2">
                  <c:v>Praktické lékařství pro děti a dorost</c:v>
                </c:pt>
                <c:pt idx="3">
                  <c:v>Všeobecné praktické lékařství</c:v>
                </c:pt>
                <c:pt idx="4">
                  <c:v>Psychiatrie</c:v>
                </c:pt>
                <c:pt idx="5">
                  <c:v>Stomatologie</c:v>
                </c:pt>
                <c:pt idx="6">
                  <c:v>Klinická psychologie</c:v>
                </c:pt>
                <c:pt idx="7">
                  <c:v>Adiktologie</c:v>
                </c:pt>
              </c:strCache>
            </c:strRef>
          </c:cat>
          <c:val>
            <c:numRef>
              <c:f>List1!$B$2:$B$9</c:f>
              <c:numCache>
                <c:formatCode>0.0%</c:formatCode>
                <c:ptCount val="8"/>
                <c:pt idx="0">
                  <c:v>0.33333333333333326</c:v>
                </c:pt>
                <c:pt idx="1">
                  <c:v>0.54411799999999999</c:v>
                </c:pt>
                <c:pt idx="2">
                  <c:v>0.54517099999999996</c:v>
                </c:pt>
                <c:pt idx="3">
                  <c:v>0.62573699999999999</c:v>
                </c:pt>
                <c:pt idx="4">
                  <c:v>0.66117599999999999</c:v>
                </c:pt>
                <c:pt idx="5">
                  <c:v>0.75428200000000001</c:v>
                </c:pt>
                <c:pt idx="6">
                  <c:v>0.77525773195876302</c:v>
                </c:pt>
                <c:pt idx="7">
                  <c:v>0.93846153846153835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6-4268-AA32-CA59B3C4BAB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D8-4BCF-A072-BD4DA57DB0D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66-4268-AA32-CA59B3C4B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Sexuologie</c:v>
                </c:pt>
                <c:pt idx="1">
                  <c:v>Dětská a dorostová psychiatrie</c:v>
                </c:pt>
                <c:pt idx="2">
                  <c:v>Praktické lékařství pro děti a dorost</c:v>
                </c:pt>
                <c:pt idx="3">
                  <c:v>Všeobecné praktické lékařství</c:v>
                </c:pt>
                <c:pt idx="4">
                  <c:v>Psychiatrie</c:v>
                </c:pt>
                <c:pt idx="5">
                  <c:v>Stomatologie</c:v>
                </c:pt>
                <c:pt idx="6">
                  <c:v>Klinická psychologie</c:v>
                </c:pt>
                <c:pt idx="7">
                  <c:v>Adiktologie</c:v>
                </c:pt>
              </c:strCache>
            </c:strRef>
          </c:cat>
          <c:val>
            <c:numRef>
              <c:f>List1!$C$2:$C$9</c:f>
              <c:numCache>
                <c:formatCode>0.0%</c:formatCode>
                <c:ptCount val="8"/>
                <c:pt idx="0">
                  <c:v>0.125</c:v>
                </c:pt>
                <c:pt idx="1">
                  <c:v>8.8234999999999994E-2</c:v>
                </c:pt>
                <c:pt idx="2">
                  <c:v>0.11838</c:v>
                </c:pt>
                <c:pt idx="3">
                  <c:v>9.332E-2</c:v>
                </c:pt>
                <c:pt idx="4">
                  <c:v>0.08</c:v>
                </c:pt>
                <c:pt idx="5">
                  <c:v>4.3708999999999998E-2</c:v>
                </c:pt>
                <c:pt idx="6">
                  <c:v>2.8865979381443297E-2</c:v>
                </c:pt>
                <c:pt idx="7">
                  <c:v>4.6153846153846156E-2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6-4268-AA32-CA59B3C4BAB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65-69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1729127522278258E-2"/>
                  <c:y val="-7.21793776887291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58-4CF3-8708-77C27D1266A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D8-4BCF-A072-BD4DA57DB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Sexuologie</c:v>
                </c:pt>
                <c:pt idx="1">
                  <c:v>Dětská a dorostová psychiatrie</c:v>
                </c:pt>
                <c:pt idx="2">
                  <c:v>Praktické lékařství pro děti a dorost</c:v>
                </c:pt>
                <c:pt idx="3">
                  <c:v>Všeobecné praktické lékařství</c:v>
                </c:pt>
                <c:pt idx="4">
                  <c:v>Psychiatrie</c:v>
                </c:pt>
                <c:pt idx="5">
                  <c:v>Stomatologie</c:v>
                </c:pt>
                <c:pt idx="6">
                  <c:v>Klinická psychologie</c:v>
                </c:pt>
                <c:pt idx="7">
                  <c:v>Adiktologie</c:v>
                </c:pt>
              </c:strCache>
            </c:strRef>
          </c:cat>
          <c:val>
            <c:numRef>
              <c:f>List1!$D$2:$D$9</c:f>
              <c:numCache>
                <c:formatCode>0.0%</c:formatCode>
                <c:ptCount val="8"/>
                <c:pt idx="0">
                  <c:v>0.20833333333333337</c:v>
                </c:pt>
                <c:pt idx="1">
                  <c:v>4.4117999999999997E-2</c:v>
                </c:pt>
                <c:pt idx="2">
                  <c:v>0.14330200000000001</c:v>
                </c:pt>
                <c:pt idx="3">
                  <c:v>0.117878</c:v>
                </c:pt>
                <c:pt idx="4">
                  <c:v>8.2352999999999996E-2</c:v>
                </c:pt>
                <c:pt idx="5">
                  <c:v>7.9148999999999997E-2</c:v>
                </c:pt>
                <c:pt idx="6">
                  <c:v>5.3608247422680409E-2</c:v>
                </c:pt>
                <c:pt idx="7">
                  <c:v>1.5384615384615385E-2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6-4268-AA32-CA59B3C4BAB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70 a více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58-4CF3-8708-77C27D1266A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D8-4BCF-A072-BD4DA57DB0D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D8-4BCF-A072-BD4DA57DB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Sexuologie</c:v>
                </c:pt>
                <c:pt idx="1">
                  <c:v>Dětská a dorostová psychiatrie</c:v>
                </c:pt>
                <c:pt idx="2">
                  <c:v>Praktické lékařství pro děti a dorost</c:v>
                </c:pt>
                <c:pt idx="3">
                  <c:v>Všeobecné praktické lékařství</c:v>
                </c:pt>
                <c:pt idx="4">
                  <c:v>Psychiatrie</c:v>
                </c:pt>
                <c:pt idx="5">
                  <c:v>Stomatologie</c:v>
                </c:pt>
                <c:pt idx="6">
                  <c:v>Klinická psychologie</c:v>
                </c:pt>
                <c:pt idx="7">
                  <c:v>Adiktologie</c:v>
                </c:pt>
              </c:strCache>
            </c:strRef>
          </c:cat>
          <c:val>
            <c:numRef>
              <c:f>List1!$E$2:$E$9</c:f>
              <c:numCache>
                <c:formatCode>0.0%</c:formatCode>
                <c:ptCount val="8"/>
                <c:pt idx="0">
                  <c:v>0.33333333333333326</c:v>
                </c:pt>
                <c:pt idx="1">
                  <c:v>0.32352900000000001</c:v>
                </c:pt>
                <c:pt idx="2">
                  <c:v>0.19314600000000001</c:v>
                </c:pt>
                <c:pt idx="3">
                  <c:v>0.16306499999999999</c:v>
                </c:pt>
                <c:pt idx="4">
                  <c:v>0.17647099999999999</c:v>
                </c:pt>
                <c:pt idx="5">
                  <c:v>0.122859</c:v>
                </c:pt>
                <c:pt idx="6">
                  <c:v>0.1422680412371134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66-4268-AA32-CA59B3C4BA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94240000"/>
        <c:axId val="294217120"/>
      </c:barChart>
      <c:catAx>
        <c:axId val="294240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217120"/>
        <c:crosses val="autoZero"/>
        <c:auto val="1"/>
        <c:lblAlgn val="ctr"/>
        <c:lblOffset val="100"/>
        <c:noMultiLvlLbl val="0"/>
      </c:catAx>
      <c:valAx>
        <c:axId val="2942171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2400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10269698744891"/>
          <c:y val="2.5601096340890049E-3"/>
          <c:w val="0.5575426041553978"/>
          <c:h val="4.2664444567018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Samostatné ordinace lékaře specialisty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2D-44A5-B074-C05293CA04C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E-470A-903E-C655798E3E8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D36-47C6-945D-7CCD9163D912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805-478F-8C92-A43F46BF8873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A51-458C-B294-C13FAD8C660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12D-44A5-B074-C05293CA04C9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E-470A-903E-C655798E3E83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E-470A-903E-C655798E3E83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95A-4F7B-8410-F83794562A6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E-470A-903E-C655798E3E83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95A-4F7B-8410-F83794562A66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95A-4F7B-8410-F83794562A66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95A-4F7B-8410-F83794562A6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Olomoucký kraj</c:v>
                </c:pt>
                <c:pt idx="1">
                  <c:v>Hl. m. Praha</c:v>
                </c:pt>
                <c:pt idx="2">
                  <c:v>Zlínský kraj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Moravskoslezský kraj</c:v>
                </c:pt>
                <c:pt idx="6">
                  <c:v>Vysočina</c:v>
                </c:pt>
                <c:pt idx="7">
                  <c:v>ČR</c:v>
                </c:pt>
                <c:pt idx="8">
                  <c:v>Plzeňský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Jihomoravský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94.473907753059208</c:v>
                </c:pt>
                <c:pt idx="1">
                  <c:v>93.803408017422285</c:v>
                </c:pt>
                <c:pt idx="2">
                  <c:v>87.842388385435768</c:v>
                </c:pt>
                <c:pt idx="3">
                  <c:v>85.537129439389489</c:v>
                </c:pt>
                <c:pt idx="4">
                  <c:v>85.070108903656802</c:v>
                </c:pt>
                <c:pt idx="5">
                  <c:v>84.388325261490479</c:v>
                </c:pt>
                <c:pt idx="6">
                  <c:v>84.024818718696267</c:v>
                </c:pt>
                <c:pt idx="7">
                  <c:v>82.964643566696736</c:v>
                </c:pt>
                <c:pt idx="8">
                  <c:v>81.85355672229818</c:v>
                </c:pt>
                <c:pt idx="9">
                  <c:v>81.483074386681722</c:v>
                </c:pt>
                <c:pt idx="10">
                  <c:v>80.90158643883548</c:v>
                </c:pt>
                <c:pt idx="11">
                  <c:v>80.78799170975779</c:v>
                </c:pt>
                <c:pt idx="12">
                  <c:v>80.231789367246137</c:v>
                </c:pt>
                <c:pt idx="13">
                  <c:v>77.687972540470341</c:v>
                </c:pt>
                <c:pt idx="14">
                  <c:v>71.236794314088684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6E-470A-903E-C655798E3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142112"/>
        <c:axId val="864148384"/>
      </c:barChart>
      <c:catAx>
        <c:axId val="864142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8384"/>
        <c:crosses val="autoZero"/>
        <c:auto val="1"/>
        <c:lblAlgn val="ctr"/>
        <c:lblOffset val="100"/>
        <c:noMultiLvlLbl val="0"/>
      </c:catAx>
      <c:valAx>
        <c:axId val="864148384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Samostatná ordinace praktického lékaře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740-4C00-A7DB-31B02913811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330-4EDF-89EB-A23CBE26443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965-4114-A3DB-D722B8AA6A8B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4E-4FD9-9948-577841CBA82A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0-4802-8024-6D1AAE8B2C0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0-4802-8024-6D1AAE8B2C06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41-402E-BD9C-2B457FFB99EC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0-4802-8024-6D1AAE8B2C0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30-4EDF-89EB-A23CBE26443E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330-4EDF-89EB-A23CBE26443E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330-4EDF-89EB-A23CBE26443E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30-4EDF-89EB-A23CBE26443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Hl. m. Praha</c:v>
                </c:pt>
                <c:pt idx="1">
                  <c:v>Jihomoravský kraj</c:v>
                </c:pt>
                <c:pt idx="2">
                  <c:v>Olomoucký kraj</c:v>
                </c:pt>
                <c:pt idx="3">
                  <c:v>Plzeňský kraj</c:v>
                </c:pt>
                <c:pt idx="4">
                  <c:v>Moravskoslezský kraj</c:v>
                </c:pt>
                <c:pt idx="5">
                  <c:v>ČR</c:v>
                </c:pt>
                <c:pt idx="6">
                  <c:v>Královéhradecký kraj</c:v>
                </c:pt>
                <c:pt idx="7">
                  <c:v>Zlínský kraj</c:v>
                </c:pt>
                <c:pt idx="8">
                  <c:v>Jihočeský kraj</c:v>
                </c:pt>
                <c:pt idx="9">
                  <c:v>Karlovarský kraj</c:v>
                </c:pt>
                <c:pt idx="10">
                  <c:v>Liberecký kraj</c:v>
                </c:pt>
                <c:pt idx="11">
                  <c:v>Kraj Vysočina</c:v>
                </c:pt>
                <c:pt idx="12">
                  <c:v>Pardubický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#\ ##0.0</c:formatCode>
                <c:ptCount val="15"/>
                <c:pt idx="0">
                  <c:v>121.44311196206898</c:v>
                </c:pt>
                <c:pt idx="1">
                  <c:v>80.240525744870496</c:v>
                </c:pt>
                <c:pt idx="2">
                  <c:v>77.231755992063796</c:v>
                </c:pt>
                <c:pt idx="3">
                  <c:v>70.177180008970865</c:v>
                </c:pt>
                <c:pt idx="4">
                  <c:v>69.67481326806319</c:v>
                </c:pt>
                <c:pt idx="5">
                  <c:v>68.64960252625211</c:v>
                </c:pt>
                <c:pt idx="6">
                  <c:v>67.563435891480282</c:v>
                </c:pt>
                <c:pt idx="7">
                  <c:v>62.186324350171134</c:v>
                </c:pt>
                <c:pt idx="8">
                  <c:v>59.848236900282345</c:v>
                </c:pt>
                <c:pt idx="9">
                  <c:v>58.230454297320328</c:v>
                </c:pt>
                <c:pt idx="10">
                  <c:v>57.373527107099719</c:v>
                </c:pt>
                <c:pt idx="11">
                  <c:v>57.259858347096468</c:v>
                </c:pt>
                <c:pt idx="12">
                  <c:v>53.220305311825499</c:v>
                </c:pt>
                <c:pt idx="13">
                  <c:v>46.762813750094665</c:v>
                </c:pt>
                <c:pt idx="14">
                  <c:v>42.136629577827136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E0-4802-8024-6D1AAE8B2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141328"/>
        <c:axId val="864140936"/>
      </c:barChart>
      <c:catAx>
        <c:axId val="864141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0936"/>
        <c:crosses val="autoZero"/>
        <c:auto val="1"/>
        <c:lblAlgn val="ctr"/>
        <c:lblOffset val="100"/>
        <c:noMultiLvlLbl val="0"/>
      </c:catAx>
      <c:valAx>
        <c:axId val="864140936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Samostatné ordinace lékaře specialisty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2E2F-4895-89B2-88AD59B44C6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2D-44A5-B074-C05293CA04C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E-470A-903E-C655798E3E8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D36-47C6-945D-7CCD9163D912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805-478F-8C92-A43F46BF8873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A51-458C-B294-C13FAD8C660B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12D-44A5-B074-C05293CA04C9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E-470A-903E-C655798E3E83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E-470A-903E-C655798E3E83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95A-4F7B-8410-F83794562A6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E-470A-903E-C655798E3E83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95A-4F7B-8410-F83794562A66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95A-4F7B-8410-F83794562A66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95A-4F7B-8410-F83794562A6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Hl. m. Praha</c:v>
                </c:pt>
                <c:pt idx="1">
                  <c:v>Plzeňský kraj</c:v>
                </c:pt>
                <c:pt idx="2">
                  <c:v>Olomoucký kraj</c:v>
                </c:pt>
                <c:pt idx="3">
                  <c:v>ČR</c:v>
                </c:pt>
                <c:pt idx="4">
                  <c:v>Jihomoravský kraj</c:v>
                </c:pt>
                <c:pt idx="5">
                  <c:v>Jihočeský kraj</c:v>
                </c:pt>
                <c:pt idx="6">
                  <c:v>Moravskoslezský kraj</c:v>
                </c:pt>
                <c:pt idx="7">
                  <c:v>Ústecký kraj</c:v>
                </c:pt>
                <c:pt idx="8">
                  <c:v>Karlovarský kraj</c:v>
                </c:pt>
                <c:pt idx="9">
                  <c:v>Vysočina</c:v>
                </c:pt>
                <c:pt idx="10">
                  <c:v>Liberecký kraj</c:v>
                </c:pt>
                <c:pt idx="11">
                  <c:v>Královéhradecký kraj</c:v>
                </c:pt>
                <c:pt idx="12">
                  <c:v>Středočeský kraj</c:v>
                </c:pt>
                <c:pt idx="13">
                  <c:v>Pardubický kraj</c:v>
                </c:pt>
                <c:pt idx="14">
                  <c:v>Zlínský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16.861034119519172</c:v>
                </c:pt>
                <c:pt idx="1">
                  <c:v>9.8970678202380924</c:v>
                </c:pt>
                <c:pt idx="2">
                  <c:v>9.1359000862146988</c:v>
                </c:pt>
                <c:pt idx="3">
                  <c:v>7.7549891840020821</c:v>
                </c:pt>
                <c:pt idx="4">
                  <c:v>7.5509702897598023</c:v>
                </c:pt>
                <c:pt idx="5">
                  <c:v>6.3283830288472647</c:v>
                </c:pt>
                <c:pt idx="6">
                  <c:v>6.1653038956840343</c:v>
                </c:pt>
                <c:pt idx="7">
                  <c:v>6.035005252392585</c:v>
                </c:pt>
                <c:pt idx="8">
                  <c:v>5.9849415575947678</c:v>
                </c:pt>
                <c:pt idx="9">
                  <c:v>5.7967509328048905</c:v>
                </c:pt>
                <c:pt idx="10">
                  <c:v>5.637238446906121</c:v>
                </c:pt>
                <c:pt idx="11">
                  <c:v>5.6103950615497071</c:v>
                </c:pt>
                <c:pt idx="12">
                  <c:v>5.4967304051999655</c:v>
                </c:pt>
                <c:pt idx="13">
                  <c:v>5.0944827835386777</c:v>
                </c:pt>
                <c:pt idx="14">
                  <c:v>4.9735440601451835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6E-470A-903E-C655798E3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142112"/>
        <c:axId val="864148384"/>
      </c:barChart>
      <c:catAx>
        <c:axId val="864142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8384"/>
        <c:crosses val="autoZero"/>
        <c:auto val="1"/>
        <c:lblAlgn val="ctr"/>
        <c:lblOffset val="100"/>
        <c:noMultiLvlLbl val="0"/>
      </c:catAx>
      <c:valAx>
        <c:axId val="864148384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Samostatná ordinace praktického lékaře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740-4C00-A7DB-31B02913811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330-4EDF-89EB-A23CBE26443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C4-4E42-8EA4-8B9F8240C659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965-4114-A3DB-D722B8AA6A8B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4E-4FD9-9948-577841CBA82A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0-4802-8024-6D1AAE8B2C0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0-4802-8024-6D1AAE8B2C06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41-402E-BD9C-2B457FFB99EC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0-4802-8024-6D1AAE8B2C0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30-4EDF-89EB-A23CBE26443E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330-4EDF-89EB-A23CBE26443E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330-4EDF-89EB-A23CBE26443E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30-4EDF-89EB-A23CBE26443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Hl. m. Praha</c:v>
                </c:pt>
                <c:pt idx="1">
                  <c:v>Jihomoravský kraj</c:v>
                </c:pt>
                <c:pt idx="2">
                  <c:v>Olomoucký kraj</c:v>
                </c:pt>
                <c:pt idx="3">
                  <c:v>ČR</c:v>
                </c:pt>
                <c:pt idx="4">
                  <c:v>Moravskoslezský kraj</c:v>
                </c:pt>
                <c:pt idx="5">
                  <c:v>Pardubický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Jihočeský kraj</c:v>
                </c:pt>
                <c:pt idx="10">
                  <c:v>Královéhradecký kraj</c:v>
                </c:pt>
                <c:pt idx="11">
                  <c:v>Ústecký kraj</c:v>
                </c:pt>
                <c:pt idx="12">
                  <c:v>Vysočina</c:v>
                </c:pt>
                <c:pt idx="13">
                  <c:v>Středočeský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22.706999469567361</c:v>
                </c:pt>
                <c:pt idx="1">
                  <c:v>10.298656916224084</c:v>
                </c:pt>
                <c:pt idx="2">
                  <c:v>9.351833769170069</c:v>
                </c:pt>
                <c:pt idx="3">
                  <c:v>8.5891338139927171</c:v>
                </c:pt>
                <c:pt idx="4">
                  <c:v>8.5083382725362355</c:v>
                </c:pt>
                <c:pt idx="5">
                  <c:v>7.4734293913053396</c:v>
                </c:pt>
                <c:pt idx="6">
                  <c:v>6.4788999853262323</c:v>
                </c:pt>
                <c:pt idx="7">
                  <c:v>5.8987928285121134</c:v>
                </c:pt>
                <c:pt idx="8">
                  <c:v>5.4761105516392528</c:v>
                </c:pt>
                <c:pt idx="9">
                  <c:v>5.136614546042451</c:v>
                </c:pt>
                <c:pt idx="10">
                  <c:v>5.0205889376976574</c:v>
                </c:pt>
                <c:pt idx="11">
                  <c:v>4.6611126678327679</c:v>
                </c:pt>
                <c:pt idx="12">
                  <c:v>4.5523609277142034</c:v>
                </c:pt>
                <c:pt idx="13">
                  <c:v>4.4907012359586762</c:v>
                </c:pt>
                <c:pt idx="14">
                  <c:v>4.3926176569502884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E0-4802-8024-6D1AAE8B2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141328"/>
        <c:axId val="864140936"/>
      </c:barChart>
      <c:catAx>
        <c:axId val="864141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0936"/>
        <c:crosses val="autoZero"/>
        <c:auto val="1"/>
        <c:lblAlgn val="ctr"/>
        <c:lblOffset val="100"/>
        <c:noMultiLvlLbl val="0"/>
      </c:catAx>
      <c:valAx>
        <c:axId val="864140936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Samostatné ordinace lékaře specialisty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888-4B35-B5F9-A14E722A514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E-470A-903E-C655798E3E8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D36-47C6-945D-7CCD9163D91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805-478F-8C92-A43F46BF8873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A51-458C-B294-C13FAD8C660B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E-470A-903E-C655798E3E83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E-470A-903E-C655798E3E83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95A-4F7B-8410-F83794562A6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E-470A-903E-C655798E3E83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95A-4F7B-8410-F83794562A66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95A-4F7B-8410-F83794562A66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95A-4F7B-8410-F83794562A6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Hl. m.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Olomoucký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Liberecký kraj</c:v>
                </c:pt>
                <c:pt idx="7">
                  <c:v>Karlovarský kraj</c:v>
                </c:pt>
                <c:pt idx="8">
                  <c:v>Ústecký kraj</c:v>
                </c:pt>
                <c:pt idx="9">
                  <c:v>Královéhradecký kraj</c:v>
                </c:pt>
                <c:pt idx="10">
                  <c:v>Vysočina</c:v>
                </c:pt>
                <c:pt idx="11">
                  <c:v>Moravskoslezský kraj</c:v>
                </c:pt>
                <c:pt idx="12">
                  <c:v>Zlínský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11.310781478730538</c:v>
                </c:pt>
                <c:pt idx="1">
                  <c:v>5.6354564132668035</c:v>
                </c:pt>
                <c:pt idx="2">
                  <c:v>5.4019367635048416</c:v>
                </c:pt>
                <c:pt idx="3">
                  <c:v>4.6529069189031995</c:v>
                </c:pt>
                <c:pt idx="4">
                  <c:v>4.3324525785144452</c:v>
                </c:pt>
                <c:pt idx="5">
                  <c:v>3.9883181917466888</c:v>
                </c:pt>
                <c:pt idx="6">
                  <c:v>3.9567065128645296</c:v>
                </c:pt>
                <c:pt idx="7">
                  <c:v>3.6348812718687369</c:v>
                </c:pt>
                <c:pt idx="8">
                  <c:v>3.2005195046152415</c:v>
                </c:pt>
                <c:pt idx="9">
                  <c:v>2.8617654222191296</c:v>
                </c:pt>
                <c:pt idx="10">
                  <c:v>2.8033191298497422</c:v>
                </c:pt>
                <c:pt idx="11">
                  <c:v>2.7544905226501011</c:v>
                </c:pt>
                <c:pt idx="12">
                  <c:v>2.4211217295675227</c:v>
                </c:pt>
                <c:pt idx="13">
                  <c:v>1.863699084278623</c:v>
                </c:pt>
                <c:pt idx="14">
                  <c:v>1.6139444803098772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6E-470A-903E-C655798E3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142112"/>
        <c:axId val="864148384"/>
      </c:barChart>
      <c:catAx>
        <c:axId val="864142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8384"/>
        <c:crosses val="autoZero"/>
        <c:auto val="1"/>
        <c:lblAlgn val="ctr"/>
        <c:lblOffset val="100"/>
        <c:noMultiLvlLbl val="0"/>
      </c:catAx>
      <c:valAx>
        <c:axId val="864148384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4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Uvazek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1-CD67-4A4B-824A-2528FA4D04DC}"/>
              </c:ext>
            </c:extLst>
          </c:dPt>
          <c:dPt>
            <c:idx val="1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3-CD67-4A4B-824A-2528FA4D04DC}"/>
              </c:ext>
            </c:extLst>
          </c:dPt>
          <c:dPt>
            <c:idx val="2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5-CD67-4A4B-824A-2528FA4D04DC}"/>
              </c:ext>
            </c:extLst>
          </c:dPt>
          <c:dPt>
            <c:idx val="3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7-CD67-4A4B-824A-2528FA4D04DC}"/>
              </c:ext>
            </c:extLst>
          </c:dPt>
          <c:dPt>
            <c:idx val="4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9-CD67-4A4B-824A-2528FA4D04DC}"/>
              </c:ext>
            </c:extLst>
          </c:dPt>
          <c:dPt>
            <c:idx val="5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B-CD67-4A4B-824A-2528FA4D04DC}"/>
              </c:ext>
            </c:extLst>
          </c:dPt>
          <c:dPt>
            <c:idx val="6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D-CD67-4A4B-824A-2528FA4D04DC}"/>
              </c:ext>
            </c:extLst>
          </c:dPt>
          <c:dPt>
            <c:idx val="7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F-CD67-4A4B-824A-2528FA4D04DC}"/>
              </c:ext>
            </c:extLst>
          </c:dPt>
          <c:dPt>
            <c:idx val="8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11-CD67-4A4B-824A-2528FA4D04DC}"/>
              </c:ext>
            </c:extLst>
          </c:dPt>
          <c:dPt>
            <c:idx val="9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13-CD67-4A4B-824A-2528FA4D04DC}"/>
              </c:ext>
            </c:extLst>
          </c:dPt>
          <c:dPt>
            <c:idx val="10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15-CD67-4A4B-824A-2528FA4D04DC}"/>
              </c:ext>
            </c:extLst>
          </c:dPt>
          <c:dPt>
            <c:idx val="11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17-CD67-4A4B-824A-2528FA4D04DC}"/>
              </c:ext>
            </c:extLst>
          </c:dPt>
          <c:dPt>
            <c:idx val="12"/>
            <c:invertIfNegative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9-CD67-4A4B-824A-2528FA4D04DC}"/>
              </c:ext>
            </c:extLst>
          </c:dPt>
          <c:dPt>
            <c:idx val="13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1B-CD67-4A4B-824A-2528FA4D04DC}"/>
              </c:ext>
            </c:extLst>
          </c:dPt>
          <c:dPt>
            <c:idx val="14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1D-CD67-4A4B-824A-2528FA4D04DC}"/>
              </c:ext>
            </c:extLst>
          </c:dPt>
          <c:dPt>
            <c:idx val="15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1F-CD67-4A4B-824A-2528FA4D04DC}"/>
              </c:ext>
            </c:extLst>
          </c:dPt>
          <c:dPt>
            <c:idx val="16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21-CD67-4A4B-824A-2528FA4D04DC}"/>
              </c:ext>
            </c:extLst>
          </c:dPt>
          <c:dPt>
            <c:idx val="17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23-CD67-4A4B-824A-2528FA4D04DC}"/>
              </c:ext>
            </c:extLst>
          </c:dPt>
          <c:dPt>
            <c:idx val="18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25-CD67-4A4B-824A-2528FA4D04DC}"/>
              </c:ext>
            </c:extLst>
          </c:dPt>
          <c:dPt>
            <c:idx val="19"/>
            <c:invertIfNegative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27-CD67-4A4B-824A-2528FA4D04DC}"/>
              </c:ext>
            </c:extLst>
          </c:dPt>
          <c:dPt>
            <c:idx val="20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29-CD67-4A4B-824A-2528FA4D04DC}"/>
              </c:ext>
            </c:extLst>
          </c:dPt>
          <c:dPt>
            <c:idx val="21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2B-CD67-4A4B-824A-2528FA4D04DC}"/>
              </c:ext>
            </c:extLst>
          </c:dPt>
          <c:dPt>
            <c:idx val="22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2D-CD67-4A4B-824A-2528FA4D04DC}"/>
              </c:ext>
            </c:extLst>
          </c:dPt>
          <c:dPt>
            <c:idx val="23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2F-CD67-4A4B-824A-2528FA4D04DC}"/>
              </c:ext>
            </c:extLst>
          </c:dPt>
          <c:dPt>
            <c:idx val="24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31-CD67-4A4B-824A-2528FA4D04DC}"/>
              </c:ext>
            </c:extLst>
          </c:dPt>
          <c:dPt>
            <c:idx val="25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33-CD67-4A4B-824A-2528FA4D04DC}"/>
              </c:ext>
            </c:extLst>
          </c:dPt>
          <c:dPt>
            <c:idx val="26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35-CD67-4A4B-824A-2528FA4D04DC}"/>
              </c:ext>
            </c:extLst>
          </c:dPt>
          <c:dPt>
            <c:idx val="27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37-CD67-4A4B-824A-2528FA4D04DC}"/>
              </c:ext>
            </c:extLst>
          </c:dPt>
          <c:dPt>
            <c:idx val="28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39-CD67-4A4B-824A-2528FA4D04DC}"/>
              </c:ext>
            </c:extLst>
          </c:dPt>
          <c:dPt>
            <c:idx val="29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3B-CD67-4A4B-824A-2528FA4D04DC}"/>
              </c:ext>
            </c:extLst>
          </c:dPt>
          <c:dPt>
            <c:idx val="30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3D-CD67-4A4B-824A-2528FA4D04DC}"/>
              </c:ext>
            </c:extLst>
          </c:dPt>
          <c:dPt>
            <c:idx val="31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3F-CD67-4A4B-824A-2528FA4D04DC}"/>
              </c:ext>
            </c:extLst>
          </c:dPt>
          <c:dPt>
            <c:idx val="32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41-CD67-4A4B-824A-2528FA4D04DC}"/>
              </c:ext>
            </c:extLst>
          </c:dPt>
          <c:dPt>
            <c:idx val="33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43-CD67-4A4B-824A-2528FA4D04DC}"/>
              </c:ext>
            </c:extLst>
          </c:dPt>
          <c:dPt>
            <c:idx val="34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45-CD67-4A4B-824A-2528FA4D04DC}"/>
              </c:ext>
            </c:extLst>
          </c:dPt>
          <c:dPt>
            <c:idx val="35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47-CD67-4A4B-824A-2528FA4D04DC}"/>
              </c:ext>
            </c:extLst>
          </c:dPt>
          <c:dPt>
            <c:idx val="36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49-CD67-4A4B-824A-2528FA4D04DC}"/>
              </c:ext>
            </c:extLst>
          </c:dPt>
          <c:dPt>
            <c:idx val="37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4B-CD67-4A4B-824A-2528FA4D04DC}"/>
              </c:ext>
            </c:extLst>
          </c:dPt>
          <c:dPt>
            <c:idx val="38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4D-CD67-4A4B-824A-2528FA4D04DC}"/>
              </c:ext>
            </c:extLst>
          </c:dPt>
          <c:dPt>
            <c:idx val="39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4F-CD67-4A4B-824A-2528FA4D04DC}"/>
              </c:ext>
            </c:extLst>
          </c:dPt>
          <c:dPt>
            <c:idx val="40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51-CD67-4A4B-824A-2528FA4D04DC}"/>
              </c:ext>
            </c:extLst>
          </c:dPt>
          <c:dPt>
            <c:idx val="41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53-CD67-4A4B-824A-2528FA4D04DC}"/>
              </c:ext>
            </c:extLst>
          </c:dPt>
          <c:dPt>
            <c:idx val="42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55-CD67-4A4B-824A-2528FA4D04DC}"/>
              </c:ext>
            </c:extLst>
          </c:dPt>
          <c:dPt>
            <c:idx val="43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57-CD67-4A4B-824A-2528FA4D04DC}"/>
              </c:ext>
            </c:extLst>
          </c:dPt>
          <c:dPt>
            <c:idx val="44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59-CD67-4A4B-824A-2528FA4D04DC}"/>
              </c:ext>
            </c:extLst>
          </c:dPt>
          <c:dPt>
            <c:idx val="45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5B-CD67-4A4B-824A-2528FA4D04DC}"/>
              </c:ext>
            </c:extLst>
          </c:dPt>
          <c:dPt>
            <c:idx val="46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5D-CD67-4A4B-824A-2528FA4D04DC}"/>
              </c:ext>
            </c:extLst>
          </c:dPt>
          <c:dPt>
            <c:idx val="47"/>
            <c:invertIfNegative val="1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5F-CD67-4A4B-824A-2528FA4D04D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Sheet1!$A$2:$A$49</c:f>
              <c:strCache>
                <c:ptCount val="48"/>
                <c:pt idx="0">
                  <c:v>Praha 1</c:v>
                </c:pt>
                <c:pt idx="1">
                  <c:v>Praha 19</c:v>
                </c:pt>
                <c:pt idx="2">
                  <c:v>Praha-Šeberov</c:v>
                </c:pt>
                <c:pt idx="3">
                  <c:v>Praha 2</c:v>
                </c:pt>
                <c:pt idx="4">
                  <c:v>Praha 6</c:v>
                </c:pt>
                <c:pt idx="5">
                  <c:v>Praha-Petrovice</c:v>
                </c:pt>
                <c:pt idx="6">
                  <c:v>Praha 7</c:v>
                </c:pt>
                <c:pt idx="7">
                  <c:v>Praha 4</c:v>
                </c:pt>
                <c:pt idx="8">
                  <c:v>Praha-Kunratice</c:v>
                </c:pt>
                <c:pt idx="9">
                  <c:v>Praha 5</c:v>
                </c:pt>
                <c:pt idx="10">
                  <c:v>Praha-Zbraslav</c:v>
                </c:pt>
                <c:pt idx="11">
                  <c:v>Praha-Klánovice</c:v>
                </c:pt>
                <c:pt idx="12">
                  <c:v>Praha</c:v>
                </c:pt>
                <c:pt idx="13">
                  <c:v>Praha 13</c:v>
                </c:pt>
                <c:pt idx="14">
                  <c:v>Praha-Libuš</c:v>
                </c:pt>
                <c:pt idx="15">
                  <c:v>Praha 12</c:v>
                </c:pt>
                <c:pt idx="16">
                  <c:v>Praha 10</c:v>
                </c:pt>
                <c:pt idx="17">
                  <c:v>Praha 8</c:v>
                </c:pt>
                <c:pt idx="18">
                  <c:v>Praha-Ďáblice</c:v>
                </c:pt>
                <c:pt idx="19">
                  <c:v>ČR</c:v>
                </c:pt>
                <c:pt idx="20">
                  <c:v>Praha 11</c:v>
                </c:pt>
                <c:pt idx="21">
                  <c:v>Praha 16</c:v>
                </c:pt>
                <c:pt idx="22">
                  <c:v>Praha 9</c:v>
                </c:pt>
                <c:pt idx="23">
                  <c:v>Praha 3</c:v>
                </c:pt>
                <c:pt idx="24">
                  <c:v>Praha-Dolní Chabry</c:v>
                </c:pt>
                <c:pt idx="25">
                  <c:v>Praha-Řeporyje</c:v>
                </c:pt>
                <c:pt idx="26">
                  <c:v>Praha 20</c:v>
                </c:pt>
                <c:pt idx="27">
                  <c:v>Praha-Běchovice</c:v>
                </c:pt>
                <c:pt idx="28">
                  <c:v>Praha 15</c:v>
                </c:pt>
                <c:pt idx="29">
                  <c:v>Praha-Satalice</c:v>
                </c:pt>
                <c:pt idx="30">
                  <c:v>Praha 22</c:v>
                </c:pt>
                <c:pt idx="31">
                  <c:v>Praha 17</c:v>
                </c:pt>
                <c:pt idx="32">
                  <c:v>Praha-Nebušice</c:v>
                </c:pt>
                <c:pt idx="33">
                  <c:v>Praha-Dolní Počernice</c:v>
                </c:pt>
                <c:pt idx="34">
                  <c:v>Praha-Velká Chuchle</c:v>
                </c:pt>
                <c:pt idx="35">
                  <c:v>Praha 14</c:v>
                </c:pt>
                <c:pt idx="36">
                  <c:v>Praha-Suchdol</c:v>
                </c:pt>
                <c:pt idx="37">
                  <c:v>Praha-Koloděje</c:v>
                </c:pt>
                <c:pt idx="38">
                  <c:v>Praha-Zličín</c:v>
                </c:pt>
                <c:pt idx="39">
                  <c:v>Praha 18</c:v>
                </c:pt>
                <c:pt idx="40">
                  <c:v>Praha-Kolovraty</c:v>
                </c:pt>
                <c:pt idx="41">
                  <c:v>Praha-Dolní Měcholupy</c:v>
                </c:pt>
                <c:pt idx="42">
                  <c:v>Praha 21</c:v>
                </c:pt>
                <c:pt idx="43">
                  <c:v>Praha-Vinoř</c:v>
                </c:pt>
                <c:pt idx="44">
                  <c:v>Praha-Čakovice</c:v>
                </c:pt>
                <c:pt idx="45">
                  <c:v>Praha-Dubeč</c:v>
                </c:pt>
                <c:pt idx="46">
                  <c:v>Praha-Křeslice</c:v>
                </c:pt>
                <c:pt idx="47">
                  <c:v>Praha-Troja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228.99993040000001</c:v>
                </c:pt>
                <c:pt idx="1">
                  <c:v>130.83488929999999</c:v>
                </c:pt>
                <c:pt idx="2">
                  <c:v>93.167701859999994</c:v>
                </c:pt>
                <c:pt idx="3">
                  <c:v>92.779226940000001</c:v>
                </c:pt>
                <c:pt idx="4">
                  <c:v>86.204004029999993</c:v>
                </c:pt>
                <c:pt idx="5">
                  <c:v>78.799868119999999</c:v>
                </c:pt>
                <c:pt idx="6">
                  <c:v>76.533798480000002</c:v>
                </c:pt>
                <c:pt idx="7">
                  <c:v>75.87649657</c:v>
                </c:pt>
                <c:pt idx="8">
                  <c:v>73.474110499999995</c:v>
                </c:pt>
                <c:pt idx="9">
                  <c:v>72.629361309999993</c:v>
                </c:pt>
                <c:pt idx="10">
                  <c:v>69.013248959999999</c:v>
                </c:pt>
                <c:pt idx="11">
                  <c:v>65.544041449999995</c:v>
                </c:pt>
                <c:pt idx="12">
                  <c:v>60.44826372</c:v>
                </c:pt>
                <c:pt idx="13">
                  <c:v>54.68309197</c:v>
                </c:pt>
                <c:pt idx="14">
                  <c:v>54.218586510000002</c:v>
                </c:pt>
                <c:pt idx="15">
                  <c:v>51.883941159999999</c:v>
                </c:pt>
                <c:pt idx="16">
                  <c:v>51.62902948</c:v>
                </c:pt>
                <c:pt idx="17">
                  <c:v>51.235967479999999</c:v>
                </c:pt>
                <c:pt idx="18">
                  <c:v>50.607287450000001</c:v>
                </c:pt>
                <c:pt idx="19">
                  <c:v>49.031870519999998</c:v>
                </c:pt>
                <c:pt idx="20">
                  <c:v>48.633504260000002</c:v>
                </c:pt>
                <c:pt idx="21">
                  <c:v>48.588616379999998</c:v>
                </c:pt>
                <c:pt idx="22">
                  <c:v>48.084205320000002</c:v>
                </c:pt>
                <c:pt idx="23">
                  <c:v>43.464543079999999</c:v>
                </c:pt>
                <c:pt idx="24">
                  <c:v>42.153669290000003</c:v>
                </c:pt>
                <c:pt idx="25">
                  <c:v>41.616091560000001</c:v>
                </c:pt>
                <c:pt idx="26">
                  <c:v>41.431695249999997</c:v>
                </c:pt>
                <c:pt idx="27">
                  <c:v>38.986354779999999</c:v>
                </c:pt>
                <c:pt idx="28">
                  <c:v>38.692329469999997</c:v>
                </c:pt>
                <c:pt idx="29">
                  <c:v>38.417210910000001</c:v>
                </c:pt>
                <c:pt idx="30">
                  <c:v>37.781579700000002</c:v>
                </c:pt>
                <c:pt idx="31">
                  <c:v>36.574151479999998</c:v>
                </c:pt>
                <c:pt idx="32">
                  <c:v>35.739814150000001</c:v>
                </c:pt>
                <c:pt idx="33">
                  <c:v>33.512064340000002</c:v>
                </c:pt>
                <c:pt idx="34">
                  <c:v>33.013844519999999</c:v>
                </c:pt>
                <c:pt idx="35">
                  <c:v>32.683555519999999</c:v>
                </c:pt>
                <c:pt idx="36">
                  <c:v>32.152911539999998</c:v>
                </c:pt>
                <c:pt idx="37">
                  <c:v>29.832935559999999</c:v>
                </c:pt>
                <c:pt idx="38">
                  <c:v>29.32193036</c:v>
                </c:pt>
                <c:pt idx="39">
                  <c:v>28.082281519999999</c:v>
                </c:pt>
                <c:pt idx="40">
                  <c:v>25.207965720000001</c:v>
                </c:pt>
                <c:pt idx="41">
                  <c:v>24.943876280000001</c:v>
                </c:pt>
                <c:pt idx="42">
                  <c:v>22.891676589999999</c:v>
                </c:pt>
                <c:pt idx="43">
                  <c:v>21.76752286</c:v>
                </c:pt>
                <c:pt idx="44">
                  <c:v>20.567667629999999</c:v>
                </c:pt>
                <c:pt idx="45">
                  <c:v>13.90553824</c:v>
                </c:pt>
                <c:pt idx="46">
                  <c:v>11.64874552</c:v>
                </c:pt>
                <c:pt idx="47">
                  <c:v>9.5663265309999996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CD67-4A4B-824A-2528FA4D0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Uvazek</c:v>
                </c:pt>
              </c:strCache>
            </c:strRef>
          </c:tx>
          <c:spPr>
            <a:solidFill>
              <a:srgbClr val="4472C4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CFCD-45E6-A9DB-E5ECB062151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CFCD-45E6-A9DB-E5ECB062151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CFCD-45E6-A9DB-E5ECB062151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CFCD-45E6-A9DB-E5ECB062151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CFCD-45E6-A9DB-E5ECB062151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CFCD-45E6-A9DB-E5ECB062151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CFCD-45E6-A9DB-E5ECB062151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CFCD-45E6-A9DB-E5ECB062151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CFCD-45E6-A9DB-E5ECB062151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CFCD-45E6-A9DB-E5ECB062151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CFCD-45E6-A9DB-E5ECB062151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CFCD-45E6-A9DB-E5ECB062151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CFCD-45E6-A9DB-E5ECB062151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CFCD-45E6-A9DB-E5ECB062151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CFCD-45E6-A9DB-E5ECB062151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F-CFCD-45E6-A9DB-E5ECB062151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CFCD-45E6-A9DB-E5ECB062151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CFCD-45E6-A9DB-E5ECB062151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CFCD-45E6-A9DB-E5ECB062151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CFCD-45E6-A9DB-E5ECB062151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CFCD-45E6-A9DB-E5ECB062151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CFCD-45E6-A9DB-E5ECB062151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CFCD-45E6-A9DB-E5ECB062151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CFCD-45E6-A9DB-E5ECB062151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CFCD-45E6-A9DB-E5ECB062151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CFCD-45E6-A9DB-E5ECB062151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CFCD-45E6-A9DB-E5ECB0621512}"/>
              </c:ext>
            </c:extLst>
          </c:dPt>
          <c:dPt>
            <c:idx val="27"/>
            <c:invertIfNegative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7-CFCD-45E6-A9DB-E5ECB062151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CFCD-45E6-A9DB-E5ECB062151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CFCD-45E6-A9DB-E5ECB0621512}"/>
              </c:ext>
            </c:extLst>
          </c:dPt>
          <c:dPt>
            <c:idx val="3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D-CFCD-45E6-A9DB-E5ECB0621512}"/>
              </c:ext>
            </c:extLst>
          </c:dPt>
          <c:dPt>
            <c:idx val="3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CFCD-45E6-A9DB-E5ECB0621512}"/>
              </c:ext>
            </c:extLst>
          </c:dPt>
          <c:dPt>
            <c:idx val="3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CFCD-45E6-A9DB-E5ECB0621512}"/>
              </c:ext>
            </c:extLst>
          </c:dPt>
          <c:dPt>
            <c:idx val="3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CFCD-45E6-A9DB-E5ECB0621512}"/>
              </c:ext>
            </c:extLst>
          </c:dPt>
          <c:dPt>
            <c:idx val="34"/>
            <c:invertIfNegative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45-CFCD-45E6-A9DB-E5ECB0621512}"/>
              </c:ext>
            </c:extLst>
          </c:dPt>
          <c:dPt>
            <c:idx val="3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CFCD-45E6-A9DB-E5ECB0621512}"/>
              </c:ext>
            </c:extLst>
          </c:dPt>
          <c:dPt>
            <c:idx val="3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CFCD-45E6-A9DB-E5ECB0621512}"/>
              </c:ext>
            </c:extLst>
          </c:dPt>
          <c:dPt>
            <c:idx val="3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CFCD-45E6-A9DB-E5ECB0621512}"/>
              </c:ext>
            </c:extLst>
          </c:dPt>
          <c:dPt>
            <c:idx val="3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CFCD-45E6-A9DB-E5ECB0621512}"/>
              </c:ext>
            </c:extLst>
          </c:dPt>
          <c:dPt>
            <c:idx val="3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CFCD-45E6-A9DB-E5ECB0621512}"/>
              </c:ext>
            </c:extLst>
          </c:dPt>
          <c:dPt>
            <c:idx val="4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CFCD-45E6-A9DB-E5ECB0621512}"/>
              </c:ext>
            </c:extLst>
          </c:dPt>
          <c:dPt>
            <c:idx val="4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CFCD-45E6-A9DB-E5ECB0621512}"/>
              </c:ext>
            </c:extLst>
          </c:dPt>
          <c:dPt>
            <c:idx val="4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CFCD-45E6-A9DB-E5ECB0621512}"/>
              </c:ext>
            </c:extLst>
          </c:dPt>
          <c:dPt>
            <c:idx val="4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CFCD-45E6-A9DB-E5ECB06215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Sheet1!$A$2:$A$45</c:f>
              <c:strCache>
                <c:ptCount val="44"/>
                <c:pt idx="0">
                  <c:v>Praha 17</c:v>
                </c:pt>
                <c:pt idx="1">
                  <c:v>Praha-Vinoř</c:v>
                </c:pt>
                <c:pt idx="2">
                  <c:v>Praha 1</c:v>
                </c:pt>
                <c:pt idx="3">
                  <c:v>Praha-Libuš</c:v>
                </c:pt>
                <c:pt idx="4">
                  <c:v>Praha-Nebušice</c:v>
                </c:pt>
                <c:pt idx="5">
                  <c:v>Praha-Petrovice</c:v>
                </c:pt>
                <c:pt idx="6">
                  <c:v>Praha 5</c:v>
                </c:pt>
                <c:pt idx="7">
                  <c:v>Praha 2</c:v>
                </c:pt>
                <c:pt idx="8">
                  <c:v>Praha 11</c:v>
                </c:pt>
                <c:pt idx="9">
                  <c:v>Praha-Běchovice</c:v>
                </c:pt>
                <c:pt idx="10">
                  <c:v>Praha 4</c:v>
                </c:pt>
                <c:pt idx="11">
                  <c:v>Praha 16</c:v>
                </c:pt>
                <c:pt idx="12">
                  <c:v>Praha 7</c:v>
                </c:pt>
                <c:pt idx="13">
                  <c:v>Praha-Koloděje</c:v>
                </c:pt>
                <c:pt idx="14">
                  <c:v>Praha 6</c:v>
                </c:pt>
                <c:pt idx="15">
                  <c:v>Praha 8</c:v>
                </c:pt>
                <c:pt idx="16">
                  <c:v>Praha 13</c:v>
                </c:pt>
                <c:pt idx="17">
                  <c:v>Praha 12</c:v>
                </c:pt>
                <c:pt idx="18">
                  <c:v>Praha-Dolní Měcholupy</c:v>
                </c:pt>
                <c:pt idx="19">
                  <c:v>Praha-Ďáblice</c:v>
                </c:pt>
                <c:pt idx="20">
                  <c:v>Praha 22</c:v>
                </c:pt>
                <c:pt idx="21">
                  <c:v>Praha 14</c:v>
                </c:pt>
                <c:pt idx="22">
                  <c:v>Praha-Klánovice</c:v>
                </c:pt>
                <c:pt idx="23">
                  <c:v>Praha-Dolní Počernice</c:v>
                </c:pt>
                <c:pt idx="24">
                  <c:v>Praha 20</c:v>
                </c:pt>
                <c:pt idx="25">
                  <c:v>Praha-Dolní Chabry</c:v>
                </c:pt>
                <c:pt idx="26">
                  <c:v>Praha 18</c:v>
                </c:pt>
                <c:pt idx="27">
                  <c:v>Praha</c:v>
                </c:pt>
                <c:pt idx="28">
                  <c:v>Praha-Kolovraty</c:v>
                </c:pt>
                <c:pt idx="29">
                  <c:v>Praha-Velká Chuchle</c:v>
                </c:pt>
                <c:pt idx="30">
                  <c:v>Praha 10</c:v>
                </c:pt>
                <c:pt idx="31">
                  <c:v>Praha-Řeporyje</c:v>
                </c:pt>
                <c:pt idx="32">
                  <c:v>Praha 9</c:v>
                </c:pt>
                <c:pt idx="33">
                  <c:v>Praha-Zbraslav</c:v>
                </c:pt>
                <c:pt idx="34">
                  <c:v>ČR</c:v>
                </c:pt>
                <c:pt idx="35">
                  <c:v>Praha 3</c:v>
                </c:pt>
                <c:pt idx="36">
                  <c:v>Praha-Suchdol</c:v>
                </c:pt>
                <c:pt idx="37">
                  <c:v>Praha 19</c:v>
                </c:pt>
                <c:pt idx="38">
                  <c:v>Praha 21</c:v>
                </c:pt>
                <c:pt idx="39">
                  <c:v>Praha-Zličín</c:v>
                </c:pt>
                <c:pt idx="40">
                  <c:v>Praha 15</c:v>
                </c:pt>
                <c:pt idx="41">
                  <c:v>Praha-Kunratice</c:v>
                </c:pt>
                <c:pt idx="42">
                  <c:v>Praha-Čakovice</c:v>
                </c:pt>
                <c:pt idx="43">
                  <c:v>Praha-Dubeč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206.81581685744018</c:v>
                </c:pt>
                <c:pt idx="1">
                  <c:v>205.4154995331466</c:v>
                </c:pt>
                <c:pt idx="2">
                  <c:v>204.18098510882015</c:v>
                </c:pt>
                <c:pt idx="3">
                  <c:v>198.5922574157868</c:v>
                </c:pt>
                <c:pt idx="4">
                  <c:v>197.23865877712032</c:v>
                </c:pt>
                <c:pt idx="5">
                  <c:v>183.48623853211009</c:v>
                </c:pt>
                <c:pt idx="6">
                  <c:v>175.18983939251396</c:v>
                </c:pt>
                <c:pt idx="7">
                  <c:v>161.36261766024205</c:v>
                </c:pt>
                <c:pt idx="8">
                  <c:v>145.11335654241319</c:v>
                </c:pt>
                <c:pt idx="9">
                  <c:v>144.84126984126985</c:v>
                </c:pt>
                <c:pt idx="10">
                  <c:v>137.12963428743902</c:v>
                </c:pt>
                <c:pt idx="11">
                  <c:v>133.72093023255812</c:v>
                </c:pt>
                <c:pt idx="12">
                  <c:v>130.45814859599625</c:v>
                </c:pt>
                <c:pt idx="13">
                  <c:v>129.19896640826875</c:v>
                </c:pt>
                <c:pt idx="14">
                  <c:v>126.49241690868023</c:v>
                </c:pt>
                <c:pt idx="15">
                  <c:v>121.96996570888021</c:v>
                </c:pt>
                <c:pt idx="16">
                  <c:v>120.95933263816475</c:v>
                </c:pt>
                <c:pt idx="17">
                  <c:v>118.04352012324281</c:v>
                </c:pt>
                <c:pt idx="18">
                  <c:v>117.92452830188678</c:v>
                </c:pt>
                <c:pt idx="19">
                  <c:v>115.60693641618498</c:v>
                </c:pt>
                <c:pt idx="20">
                  <c:v>114.06844106463879</c:v>
                </c:pt>
                <c:pt idx="21">
                  <c:v>112.89513296537882</c:v>
                </c:pt>
                <c:pt idx="22">
                  <c:v>112.35955056179776</c:v>
                </c:pt>
                <c:pt idx="23">
                  <c:v>105.33910533910534</c:v>
                </c:pt>
                <c:pt idx="24">
                  <c:v>104.20284821118443</c:v>
                </c:pt>
                <c:pt idx="25">
                  <c:v>95.465393794749389</c:v>
                </c:pt>
                <c:pt idx="26">
                  <c:v>94.696969696969703</c:v>
                </c:pt>
                <c:pt idx="27">
                  <c:v>93.8</c:v>
                </c:pt>
                <c:pt idx="28">
                  <c:v>92.250922509225092</c:v>
                </c:pt>
                <c:pt idx="29">
                  <c:v>91.056910569105696</c:v>
                </c:pt>
                <c:pt idx="30">
                  <c:v>90.32480201997015</c:v>
                </c:pt>
                <c:pt idx="31">
                  <c:v>88.80994671403198</c:v>
                </c:pt>
                <c:pt idx="32">
                  <c:v>88.565243062389285</c:v>
                </c:pt>
                <c:pt idx="33">
                  <c:v>86.734693877551024</c:v>
                </c:pt>
                <c:pt idx="34">
                  <c:v>81.198805458902001</c:v>
                </c:pt>
                <c:pt idx="35">
                  <c:v>80.734119437048307</c:v>
                </c:pt>
                <c:pt idx="36">
                  <c:v>77.519379844961236</c:v>
                </c:pt>
                <c:pt idx="37">
                  <c:v>72.788353863381857</c:v>
                </c:pt>
                <c:pt idx="38">
                  <c:v>71.766222604211421</c:v>
                </c:pt>
                <c:pt idx="39">
                  <c:v>61.804697156983927</c:v>
                </c:pt>
                <c:pt idx="40">
                  <c:v>56.975419176298224</c:v>
                </c:pt>
                <c:pt idx="41">
                  <c:v>54.054054054054056</c:v>
                </c:pt>
                <c:pt idx="42">
                  <c:v>34.059945504087189</c:v>
                </c:pt>
                <c:pt idx="43">
                  <c:v>12.461059190031152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58-CFCD-45E6-A9DB-E5ECB0621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47-416D-8984-72407BDFFD8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47-416D-8984-72407BDFFD8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47-416D-8984-72407BDFFD8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47-416D-8984-72407BDFFD8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47-416D-8984-72407BDFFD8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47-416D-8984-72407BDFFD8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847-416D-8984-72407BDFFD8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847-416D-8984-72407BDFFD8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847-416D-8984-72407BDFFD8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847-416D-8984-72407BDFFD84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847-416D-8984-72407BDFFD84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847-416D-8984-72407BDFFD84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847-416D-8984-72407BDFFD84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847-416D-8984-72407BDFFD84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847-416D-8984-72407BDFFD84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847-416D-8984-72407BDFFD84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847-416D-8984-72407BDFFD84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847-416D-8984-72407BDFFD8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847-416D-8984-72407BDFFD84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847-416D-8984-72407BDFFD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Plzeňský kraj</c:v>
                </c:pt>
                <c:pt idx="3">
                  <c:v>Královéhradecký kraj</c:v>
                </c:pt>
                <c:pt idx="4">
                  <c:v>Pardubický kraj</c:v>
                </c:pt>
                <c:pt idx="5">
                  <c:v>Karlovarský kraj</c:v>
                </c:pt>
                <c:pt idx="6">
                  <c:v>Kraj Vysočina</c:v>
                </c:pt>
                <c:pt idx="7">
                  <c:v>Olomoucký kraj</c:v>
                </c:pt>
                <c:pt idx="8">
                  <c:v>Zlínský kraj</c:v>
                </c:pt>
                <c:pt idx="9">
                  <c:v>Jihočeský kraj</c:v>
                </c:pt>
                <c:pt idx="10">
                  <c:v>Středočeský kraj</c:v>
                </c:pt>
                <c:pt idx="11">
                  <c:v>Jihomoravský kraj</c:v>
                </c:pt>
                <c:pt idx="12">
                  <c:v>Ústecký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30</c:v>
                </c:pt>
                <c:pt idx="1">
                  <c:v>5</c:v>
                </c:pt>
                <c:pt idx="2">
                  <c:v>3</c:v>
                </c:pt>
                <c:pt idx="3">
                  <c:v>-13</c:v>
                </c:pt>
                <c:pt idx="4">
                  <c:v>-13</c:v>
                </c:pt>
                <c:pt idx="5">
                  <c:v>-17</c:v>
                </c:pt>
                <c:pt idx="6">
                  <c:v>-22</c:v>
                </c:pt>
                <c:pt idx="7">
                  <c:v>-27</c:v>
                </c:pt>
                <c:pt idx="8">
                  <c:v>-27</c:v>
                </c:pt>
                <c:pt idx="9">
                  <c:v>-35</c:v>
                </c:pt>
                <c:pt idx="10">
                  <c:v>-37</c:v>
                </c:pt>
                <c:pt idx="11">
                  <c:v>-37</c:v>
                </c:pt>
                <c:pt idx="12">
                  <c:v>-47</c:v>
                </c:pt>
                <c:pt idx="13">
                  <c:v>-60</c:v>
                </c:pt>
                <c:pt idx="15">
                  <c:v>-170</c:v>
                </c:pt>
                <c:pt idx="16">
                  <c:v>-39</c:v>
                </c:pt>
                <c:pt idx="17">
                  <c:v>-9</c:v>
                </c:pt>
                <c:pt idx="18">
                  <c:v>-51</c:v>
                </c:pt>
                <c:pt idx="19">
                  <c:v>-32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847-416D-8984-72407BDFFD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Plzeňský kraj</c:v>
                </c:pt>
                <c:pt idx="3">
                  <c:v>Královéhradecký kraj</c:v>
                </c:pt>
                <c:pt idx="4">
                  <c:v>Pardubický kraj</c:v>
                </c:pt>
                <c:pt idx="5">
                  <c:v>Karlovarský kraj</c:v>
                </c:pt>
                <c:pt idx="6">
                  <c:v>Kraj Vysočina</c:v>
                </c:pt>
                <c:pt idx="7">
                  <c:v>Olomoucký kraj</c:v>
                </c:pt>
                <c:pt idx="8">
                  <c:v>Zlínský kraj</c:v>
                </c:pt>
                <c:pt idx="9">
                  <c:v>Jihočeský kraj</c:v>
                </c:pt>
                <c:pt idx="10">
                  <c:v>Středočeský kraj</c:v>
                </c:pt>
                <c:pt idx="11">
                  <c:v>Jihomoravský kraj</c:v>
                </c:pt>
                <c:pt idx="12">
                  <c:v>Ústecký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9-3847-416D-8984-72407BDFFD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Liberecký kraj</c:v>
                </c:pt>
                <c:pt idx="2">
                  <c:v>Plzeňský kraj</c:v>
                </c:pt>
                <c:pt idx="3">
                  <c:v>Královéhradecký kraj</c:v>
                </c:pt>
                <c:pt idx="4">
                  <c:v>Pardubický kraj</c:v>
                </c:pt>
                <c:pt idx="5">
                  <c:v>Karlovarský kraj</c:v>
                </c:pt>
                <c:pt idx="6">
                  <c:v>Kraj Vysočina</c:v>
                </c:pt>
                <c:pt idx="7">
                  <c:v>Olomoucký kraj</c:v>
                </c:pt>
                <c:pt idx="8">
                  <c:v>Zlínský kraj</c:v>
                </c:pt>
                <c:pt idx="9">
                  <c:v>Jihočeský kraj</c:v>
                </c:pt>
                <c:pt idx="10">
                  <c:v>Středočeský kraj</c:v>
                </c:pt>
                <c:pt idx="11">
                  <c:v>Jihomoravský kraj</c:v>
                </c:pt>
                <c:pt idx="12">
                  <c:v>Ústecký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A-3847-416D-8984-72407BDFFD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669192"/>
        <c:axId val="411666448"/>
      </c:barChart>
      <c:catAx>
        <c:axId val="411669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66448"/>
        <c:crosses val="autoZero"/>
        <c:auto val="1"/>
        <c:lblAlgn val="ctr"/>
        <c:lblOffset val="100"/>
        <c:noMultiLvlLbl val="0"/>
      </c:catAx>
      <c:valAx>
        <c:axId val="4116664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6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71-4DC8-856A-F2D57DF90D2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71-4DC8-856A-F2D57DF90D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71-4DC8-856A-F2D57DF90D2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71-4DC8-856A-F2D57DF90D2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71-4DC8-856A-F2D57DF90D2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71-4DC8-856A-F2D57DF90D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71-4DC8-856A-F2D57DF90D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71-4DC8-856A-F2D57DF90D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F71-4DC8-856A-F2D57DF90D28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F71-4DC8-856A-F2D57DF90D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F71-4DC8-856A-F2D57DF90D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F71-4DC8-856A-F2D57DF90D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F71-4DC8-856A-F2D57DF90D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F71-4DC8-856A-F2D57DF90D2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F71-4DC8-856A-F2D57DF90D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F71-4DC8-856A-F2D57DF90D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F71-4DC8-856A-F2D57DF90D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F71-4DC8-856A-F2D57DF90D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F71-4DC8-856A-F2D57DF90D28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F71-4DC8-856A-F2D57DF90D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Sheet1!$A$2:$A$32</c:f>
              <c:strCache>
                <c:ptCount val="31"/>
                <c:pt idx="0">
                  <c:v>Praha 13</c:v>
                </c:pt>
                <c:pt idx="1">
                  <c:v>Praha 5</c:v>
                </c:pt>
                <c:pt idx="2">
                  <c:v>Praha 8</c:v>
                </c:pt>
                <c:pt idx="3">
                  <c:v>Praha 1</c:v>
                </c:pt>
                <c:pt idx="4">
                  <c:v>Praha 7</c:v>
                </c:pt>
                <c:pt idx="5">
                  <c:v>Praha 9</c:v>
                </c:pt>
                <c:pt idx="6">
                  <c:v>Praha 18</c:v>
                </c:pt>
                <c:pt idx="7">
                  <c:v>Praha-Zbraslav</c:v>
                </c:pt>
                <c:pt idx="8">
                  <c:v>Praha 6</c:v>
                </c:pt>
                <c:pt idx="9">
                  <c:v>Praha 11</c:v>
                </c:pt>
                <c:pt idx="10">
                  <c:v>Praha 15</c:v>
                </c:pt>
                <c:pt idx="11">
                  <c:v>Praha 22</c:v>
                </c:pt>
                <c:pt idx="12">
                  <c:v>Praha 19</c:v>
                </c:pt>
                <c:pt idx="13">
                  <c:v>Praha-Křeslice</c:v>
                </c:pt>
                <c:pt idx="14">
                  <c:v>Praha-Šeberov</c:v>
                </c:pt>
                <c:pt idx="15">
                  <c:v>Praha 2</c:v>
                </c:pt>
                <c:pt idx="16">
                  <c:v>Praha 14</c:v>
                </c:pt>
                <c:pt idx="17">
                  <c:v>Praha 17</c:v>
                </c:pt>
                <c:pt idx="18">
                  <c:v>Praha 20</c:v>
                </c:pt>
                <c:pt idx="19">
                  <c:v>Praha-Ďáblice</c:v>
                </c:pt>
                <c:pt idx="20">
                  <c:v>Praha-Dolní Chabry</c:v>
                </c:pt>
                <c:pt idx="21">
                  <c:v>Praha-Klánovice</c:v>
                </c:pt>
                <c:pt idx="22">
                  <c:v>Praha-Libuš</c:v>
                </c:pt>
                <c:pt idx="23">
                  <c:v>Praha-Petrovice</c:v>
                </c:pt>
                <c:pt idx="24">
                  <c:v>Praha-Suchdol</c:v>
                </c:pt>
                <c:pt idx="25">
                  <c:v>Praha-Zličín</c:v>
                </c:pt>
                <c:pt idx="26">
                  <c:v>Praha 4</c:v>
                </c:pt>
                <c:pt idx="27">
                  <c:v>Praha 12</c:v>
                </c:pt>
                <c:pt idx="28">
                  <c:v>Praha 21</c:v>
                </c:pt>
                <c:pt idx="29">
                  <c:v>Praha 3</c:v>
                </c:pt>
                <c:pt idx="30">
                  <c:v>Praha 10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-4</c:v>
                </c:pt>
                <c:pt idx="30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F71-4DC8-856A-F2D57DF90D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Sheet1!$A$2:$A$32</c:f>
              <c:strCache>
                <c:ptCount val="31"/>
                <c:pt idx="0">
                  <c:v>Praha 13</c:v>
                </c:pt>
                <c:pt idx="1">
                  <c:v>Praha 5</c:v>
                </c:pt>
                <c:pt idx="2">
                  <c:v>Praha 8</c:v>
                </c:pt>
                <c:pt idx="3">
                  <c:v>Praha 1</c:v>
                </c:pt>
                <c:pt idx="4">
                  <c:v>Praha 7</c:v>
                </c:pt>
                <c:pt idx="5">
                  <c:v>Praha 9</c:v>
                </c:pt>
                <c:pt idx="6">
                  <c:v>Praha 18</c:v>
                </c:pt>
                <c:pt idx="7">
                  <c:v>Praha-Zbraslav</c:v>
                </c:pt>
                <c:pt idx="8">
                  <c:v>Praha 6</c:v>
                </c:pt>
                <c:pt idx="9">
                  <c:v>Praha 11</c:v>
                </c:pt>
                <c:pt idx="10">
                  <c:v>Praha 15</c:v>
                </c:pt>
                <c:pt idx="11">
                  <c:v>Praha 22</c:v>
                </c:pt>
                <c:pt idx="12">
                  <c:v>Praha 19</c:v>
                </c:pt>
                <c:pt idx="13">
                  <c:v>Praha-Křeslice</c:v>
                </c:pt>
                <c:pt idx="14">
                  <c:v>Praha-Šeberov</c:v>
                </c:pt>
                <c:pt idx="15">
                  <c:v>Praha 2</c:v>
                </c:pt>
                <c:pt idx="16">
                  <c:v>Praha 14</c:v>
                </c:pt>
                <c:pt idx="17">
                  <c:v>Praha 17</c:v>
                </c:pt>
                <c:pt idx="18">
                  <c:v>Praha 20</c:v>
                </c:pt>
                <c:pt idx="19">
                  <c:v>Praha-Ďáblice</c:v>
                </c:pt>
                <c:pt idx="20">
                  <c:v>Praha-Dolní Chabry</c:v>
                </c:pt>
                <c:pt idx="21">
                  <c:v>Praha-Klánovice</c:v>
                </c:pt>
                <c:pt idx="22">
                  <c:v>Praha-Libuš</c:v>
                </c:pt>
                <c:pt idx="23">
                  <c:v>Praha-Petrovice</c:v>
                </c:pt>
                <c:pt idx="24">
                  <c:v>Praha-Suchdol</c:v>
                </c:pt>
                <c:pt idx="25">
                  <c:v>Praha-Zličín</c:v>
                </c:pt>
                <c:pt idx="26">
                  <c:v>Praha 4</c:v>
                </c:pt>
                <c:pt idx="27">
                  <c:v>Praha 12</c:v>
                </c:pt>
                <c:pt idx="28">
                  <c:v>Praha 21</c:v>
                </c:pt>
                <c:pt idx="29">
                  <c:v>Praha 3</c:v>
                </c:pt>
                <c:pt idx="30">
                  <c:v>Praha 10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1F71-4DC8-856A-F2D57DF90D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Sheet1!$A$2:$A$32</c:f>
              <c:strCache>
                <c:ptCount val="31"/>
                <c:pt idx="0">
                  <c:v>Praha 13</c:v>
                </c:pt>
                <c:pt idx="1">
                  <c:v>Praha 5</c:v>
                </c:pt>
                <c:pt idx="2">
                  <c:v>Praha 8</c:v>
                </c:pt>
                <c:pt idx="3">
                  <c:v>Praha 1</c:v>
                </c:pt>
                <c:pt idx="4">
                  <c:v>Praha 7</c:v>
                </c:pt>
                <c:pt idx="5">
                  <c:v>Praha 9</c:v>
                </c:pt>
                <c:pt idx="6">
                  <c:v>Praha 18</c:v>
                </c:pt>
                <c:pt idx="7">
                  <c:v>Praha-Zbraslav</c:v>
                </c:pt>
                <c:pt idx="8">
                  <c:v>Praha 6</c:v>
                </c:pt>
                <c:pt idx="9">
                  <c:v>Praha 11</c:v>
                </c:pt>
                <c:pt idx="10">
                  <c:v>Praha 15</c:v>
                </c:pt>
                <c:pt idx="11">
                  <c:v>Praha 22</c:v>
                </c:pt>
                <c:pt idx="12">
                  <c:v>Praha 19</c:v>
                </c:pt>
                <c:pt idx="13">
                  <c:v>Praha-Křeslice</c:v>
                </c:pt>
                <c:pt idx="14">
                  <c:v>Praha-Šeberov</c:v>
                </c:pt>
                <c:pt idx="15">
                  <c:v>Praha 2</c:v>
                </c:pt>
                <c:pt idx="16">
                  <c:v>Praha 14</c:v>
                </c:pt>
                <c:pt idx="17">
                  <c:v>Praha 17</c:v>
                </c:pt>
                <c:pt idx="18">
                  <c:v>Praha 20</c:v>
                </c:pt>
                <c:pt idx="19">
                  <c:v>Praha-Ďáblice</c:v>
                </c:pt>
                <c:pt idx="20">
                  <c:v>Praha-Dolní Chabry</c:v>
                </c:pt>
                <c:pt idx="21">
                  <c:v>Praha-Klánovice</c:v>
                </c:pt>
                <c:pt idx="22">
                  <c:v>Praha-Libuš</c:v>
                </c:pt>
                <c:pt idx="23">
                  <c:v>Praha-Petrovice</c:v>
                </c:pt>
                <c:pt idx="24">
                  <c:v>Praha-Suchdol</c:v>
                </c:pt>
                <c:pt idx="25">
                  <c:v>Praha-Zličín</c:v>
                </c:pt>
                <c:pt idx="26">
                  <c:v>Praha 4</c:v>
                </c:pt>
                <c:pt idx="27">
                  <c:v>Praha 12</c:v>
                </c:pt>
                <c:pt idx="28">
                  <c:v>Praha 21</c:v>
                </c:pt>
                <c:pt idx="29">
                  <c:v>Praha 3</c:v>
                </c:pt>
                <c:pt idx="30">
                  <c:v>Praha 10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-4</c:v>
                </c:pt>
                <c:pt idx="30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1F71-4DC8-856A-F2D57DF90D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669192"/>
        <c:axId val="411666448"/>
      </c:barChart>
      <c:catAx>
        <c:axId val="411669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66448"/>
        <c:crosses val="autoZero"/>
        <c:auto val="1"/>
        <c:lblAlgn val="ctr"/>
        <c:lblOffset val="100"/>
        <c:tickLblSkip val="1"/>
        <c:noMultiLvlLbl val="0"/>
      </c:catAx>
      <c:valAx>
        <c:axId val="4116664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6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6-4F47-A139-D00AFF331AC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6-4F47-A139-D00AFF331AC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96-4F47-A139-D00AFF331AC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96-4F47-A139-D00AFF331AC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96-4F47-A139-D00AFF331AC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96-4F47-A139-D00AFF331AC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96-4F47-A139-D00AFF331AC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F96-4F47-A139-D00AFF331AC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F96-4F47-A139-D00AFF331AC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F96-4F47-A139-D00AFF331AC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F96-4F47-A139-D00AFF331AC6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F96-4F47-A139-D00AFF331AC6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F96-4F47-A139-D00AFF331AC6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F96-4F47-A139-D00AFF331AC6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F96-4F47-A139-D00AFF331AC6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F96-4F47-A139-D00AFF331AC6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F96-4F47-A139-D00AFF331AC6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F96-4F47-A139-D00AFF331AC6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F96-4F47-A139-D00AFF331AC6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F96-4F47-A139-D00AFF331A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Královéhradecký kraj</c:v>
                </c:pt>
                <c:pt idx="2">
                  <c:v>Karlovarský kraj</c:v>
                </c:pt>
                <c:pt idx="3">
                  <c:v>Plzeňský kraj</c:v>
                </c:pt>
                <c:pt idx="4">
                  <c:v>Pardubický kraj</c:v>
                </c:pt>
                <c:pt idx="5">
                  <c:v>Zlínský kraj</c:v>
                </c:pt>
                <c:pt idx="6">
                  <c:v>Hlavní město Praha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Kraj Vysočina</c:v>
                </c:pt>
                <c:pt idx="10">
                  <c:v>Olomoucký kraj</c:v>
                </c:pt>
                <c:pt idx="11">
                  <c:v>Moravskoslezský kraj</c:v>
                </c:pt>
                <c:pt idx="12">
                  <c:v>Jihomoravský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-7</c:v>
                </c:pt>
                <c:pt idx="1">
                  <c:v>-11</c:v>
                </c:pt>
                <c:pt idx="2">
                  <c:v>-12</c:v>
                </c:pt>
                <c:pt idx="3">
                  <c:v>-15</c:v>
                </c:pt>
                <c:pt idx="4">
                  <c:v>-16</c:v>
                </c:pt>
                <c:pt idx="5">
                  <c:v>-17</c:v>
                </c:pt>
                <c:pt idx="6">
                  <c:v>-22</c:v>
                </c:pt>
                <c:pt idx="7">
                  <c:v>-26</c:v>
                </c:pt>
                <c:pt idx="8">
                  <c:v>-37</c:v>
                </c:pt>
                <c:pt idx="9">
                  <c:v>-39</c:v>
                </c:pt>
                <c:pt idx="10">
                  <c:v>-39</c:v>
                </c:pt>
                <c:pt idx="11">
                  <c:v>-46</c:v>
                </c:pt>
                <c:pt idx="12">
                  <c:v>-47</c:v>
                </c:pt>
                <c:pt idx="13">
                  <c:v>-61</c:v>
                </c:pt>
                <c:pt idx="15">
                  <c:v>-199</c:v>
                </c:pt>
                <c:pt idx="16">
                  <c:v>-63</c:v>
                </c:pt>
                <c:pt idx="17">
                  <c:v>-16</c:v>
                </c:pt>
                <c:pt idx="18">
                  <c:v>-59</c:v>
                </c:pt>
                <c:pt idx="19">
                  <c:v>-19</c:v>
                </c:pt>
                <c:pt idx="20">
                  <c:v>-36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AF96-4F47-A139-D00AFF331A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Královéhradecký kraj</c:v>
                </c:pt>
                <c:pt idx="2">
                  <c:v>Karlovarský kraj</c:v>
                </c:pt>
                <c:pt idx="3">
                  <c:v>Plzeňský kraj</c:v>
                </c:pt>
                <c:pt idx="4">
                  <c:v>Pardubický kraj</c:v>
                </c:pt>
                <c:pt idx="5">
                  <c:v>Zlínský kraj</c:v>
                </c:pt>
                <c:pt idx="6">
                  <c:v>Hlavní město Praha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Kraj Vysočina</c:v>
                </c:pt>
                <c:pt idx="10">
                  <c:v>Olomoucký kraj</c:v>
                </c:pt>
                <c:pt idx="11">
                  <c:v>Moravskoslezský kraj</c:v>
                </c:pt>
                <c:pt idx="12">
                  <c:v>Jihomoravský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9-AF96-4F47-A139-D00AFF331A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Liberecký kraj</c:v>
                </c:pt>
                <c:pt idx="1">
                  <c:v>Královéhradecký kraj</c:v>
                </c:pt>
                <c:pt idx="2">
                  <c:v>Karlovarský kraj</c:v>
                </c:pt>
                <c:pt idx="3">
                  <c:v>Plzeňský kraj</c:v>
                </c:pt>
                <c:pt idx="4">
                  <c:v>Pardubický kraj</c:v>
                </c:pt>
                <c:pt idx="5">
                  <c:v>Zlínský kraj</c:v>
                </c:pt>
                <c:pt idx="6">
                  <c:v>Hlavní město Praha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Kraj Vysočina</c:v>
                </c:pt>
                <c:pt idx="10">
                  <c:v>Olomoucký kraj</c:v>
                </c:pt>
                <c:pt idx="11">
                  <c:v>Moravskoslezský kraj</c:v>
                </c:pt>
                <c:pt idx="12">
                  <c:v>Jihomoravský kraj</c:v>
                </c:pt>
                <c:pt idx="13">
                  <c:v>Středočeský kraj</c:v>
                </c:pt>
                <c:pt idx="15">
                  <c:v>≤ 2000</c:v>
                </c:pt>
                <c:pt idx="16">
                  <c:v>2001 - 5000</c:v>
                </c:pt>
                <c:pt idx="17">
                  <c:v>5001 - 10000</c:v>
                </c:pt>
                <c:pt idx="18">
                  <c:v>10001 - 50000</c:v>
                </c:pt>
                <c:pt idx="19">
                  <c:v>50001 - 100000</c:v>
                </c:pt>
                <c:pt idx="20">
                  <c:v>&gt; 100 000 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2A-AF96-4F47-A139-D00AFF331A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765344"/>
        <c:axId val="411764952"/>
      </c:barChart>
      <c:catAx>
        <c:axId val="41176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64952"/>
        <c:crosses val="autoZero"/>
        <c:auto val="1"/>
        <c:lblAlgn val="ctr"/>
        <c:lblOffset val="100"/>
        <c:noMultiLvlLbl val="0"/>
      </c:catAx>
      <c:valAx>
        <c:axId val="4117649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B58-4C7A-A7B6-0A63B43B1800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B58-4C7A-A7B6-0A63B43B1800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B58-4C7A-A7B6-0A63B43B1800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6B58-4C7A-A7B6-0A63B43B1800}"/>
              </c:ext>
            </c:extLst>
          </c:dPt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104</c:v>
                </c:pt>
                <c:pt idx="1">
                  <c:v>112</c:v>
                </c:pt>
                <c:pt idx="2">
                  <c:v>100</c:v>
                </c:pt>
                <c:pt idx="3">
                  <c:v>113</c:v>
                </c:pt>
                <c:pt idx="4">
                  <c:v>121</c:v>
                </c:pt>
                <c:pt idx="5">
                  <c:v>87</c:v>
                </c:pt>
                <c:pt idx="6">
                  <c:v>95</c:v>
                </c:pt>
                <c:pt idx="7">
                  <c:v>120</c:v>
                </c:pt>
                <c:pt idx="8">
                  <c:v>87</c:v>
                </c:pt>
                <c:pt idx="9" formatCode="General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58-4C7A-A7B6-0A63B43B1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452096"/>
        <c:axId val="46471040"/>
      </c:barChart>
      <c:catAx>
        <c:axId val="464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46471040"/>
        <c:crosses val="autoZero"/>
        <c:auto val="1"/>
        <c:lblAlgn val="ctr"/>
        <c:lblOffset val="100"/>
        <c:tickLblSkip val="1"/>
        <c:noMultiLvlLbl val="0"/>
      </c:catAx>
      <c:valAx>
        <c:axId val="4647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64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6-4F47-A139-D00AFF331AC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6-4F47-A139-D00AFF331AC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96-4F47-A139-D00AFF331AC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96-4F47-A139-D00AFF331AC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96-4F47-A139-D00AFF331AC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96-4F47-A139-D00AFF331AC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96-4F47-A139-D00AFF331AC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F96-4F47-A139-D00AFF331AC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F96-4F47-A139-D00AFF331AC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F96-4F47-A139-D00AFF331AC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F96-4F47-A139-D00AFF331AC6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F96-4F47-A139-D00AFF331AC6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F96-4F47-A139-D00AFF331AC6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F96-4F47-A139-D00AFF331AC6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F96-4F47-A139-D00AFF331AC6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F96-4F47-A139-D00AFF331AC6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F96-4F47-A139-D00AFF331AC6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F96-4F47-A139-D00AFF331AC6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F96-4F47-A139-D00AFF331AC6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F96-4F47-A139-D00AFF331A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Praha 15</c:v>
                </c:pt>
                <c:pt idx="1">
                  <c:v>Praha 1</c:v>
                </c:pt>
                <c:pt idx="2">
                  <c:v>Praha 18</c:v>
                </c:pt>
                <c:pt idx="3">
                  <c:v>Praha 3</c:v>
                </c:pt>
                <c:pt idx="4">
                  <c:v>Praha 7</c:v>
                </c:pt>
                <c:pt idx="5">
                  <c:v>Praha-Březiněves</c:v>
                </c:pt>
                <c:pt idx="6">
                  <c:v>Praha-Libuš</c:v>
                </c:pt>
                <c:pt idx="7">
                  <c:v>Praha 17</c:v>
                </c:pt>
                <c:pt idx="8">
                  <c:v>Praha 20</c:v>
                </c:pt>
                <c:pt idx="9">
                  <c:v>Praha 8</c:v>
                </c:pt>
                <c:pt idx="10">
                  <c:v>Praha-Petrovice</c:v>
                </c:pt>
                <c:pt idx="11">
                  <c:v>Praha-Vinoř</c:v>
                </c:pt>
                <c:pt idx="12">
                  <c:v>Praha 9</c:v>
                </c:pt>
                <c:pt idx="13">
                  <c:v>Praha 16</c:v>
                </c:pt>
                <c:pt idx="14">
                  <c:v>Praha-Lipence</c:v>
                </c:pt>
                <c:pt idx="15">
                  <c:v>Praha-Zbraslav</c:v>
                </c:pt>
                <c:pt idx="16">
                  <c:v>Praha 11</c:v>
                </c:pt>
                <c:pt idx="17">
                  <c:v>Praha 14</c:v>
                </c:pt>
                <c:pt idx="18">
                  <c:v>Praha 2</c:v>
                </c:pt>
                <c:pt idx="19">
                  <c:v>Praha 5</c:v>
                </c:pt>
                <c:pt idx="20">
                  <c:v>Praha 10</c:v>
                </c:pt>
                <c:pt idx="21">
                  <c:v>Praha 13</c:v>
                </c:pt>
                <c:pt idx="22">
                  <c:v>Praha 12</c:v>
                </c:pt>
                <c:pt idx="23">
                  <c:v>Praha 4</c:v>
                </c:pt>
                <c:pt idx="24">
                  <c:v>Praha 6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-2</c:v>
                </c:pt>
                <c:pt idx="17">
                  <c:v>-2</c:v>
                </c:pt>
                <c:pt idx="18">
                  <c:v>-2</c:v>
                </c:pt>
                <c:pt idx="19">
                  <c:v>-2</c:v>
                </c:pt>
                <c:pt idx="20">
                  <c:v>-3</c:v>
                </c:pt>
                <c:pt idx="21">
                  <c:v>-3</c:v>
                </c:pt>
                <c:pt idx="22">
                  <c:v>-4</c:v>
                </c:pt>
                <c:pt idx="23">
                  <c:v>-4</c:v>
                </c:pt>
                <c:pt idx="2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AF96-4F47-A139-D00AFF331A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Sheet1!$A$2:$A$26</c:f>
              <c:strCache>
                <c:ptCount val="25"/>
                <c:pt idx="0">
                  <c:v>Praha 15</c:v>
                </c:pt>
                <c:pt idx="1">
                  <c:v>Praha 1</c:v>
                </c:pt>
                <c:pt idx="2">
                  <c:v>Praha 18</c:v>
                </c:pt>
                <c:pt idx="3">
                  <c:v>Praha 3</c:v>
                </c:pt>
                <c:pt idx="4">
                  <c:v>Praha 7</c:v>
                </c:pt>
                <c:pt idx="5">
                  <c:v>Praha-Březiněves</c:v>
                </c:pt>
                <c:pt idx="6">
                  <c:v>Praha-Libuš</c:v>
                </c:pt>
                <c:pt idx="7">
                  <c:v>Praha 17</c:v>
                </c:pt>
                <c:pt idx="8">
                  <c:v>Praha 20</c:v>
                </c:pt>
                <c:pt idx="9">
                  <c:v>Praha 8</c:v>
                </c:pt>
                <c:pt idx="10">
                  <c:v>Praha-Petrovice</c:v>
                </c:pt>
                <c:pt idx="11">
                  <c:v>Praha-Vinoř</c:v>
                </c:pt>
                <c:pt idx="12">
                  <c:v>Praha 9</c:v>
                </c:pt>
                <c:pt idx="13">
                  <c:v>Praha 16</c:v>
                </c:pt>
                <c:pt idx="14">
                  <c:v>Praha-Lipence</c:v>
                </c:pt>
                <c:pt idx="15">
                  <c:v>Praha-Zbraslav</c:v>
                </c:pt>
                <c:pt idx="16">
                  <c:v>Praha 11</c:v>
                </c:pt>
                <c:pt idx="17">
                  <c:v>Praha 14</c:v>
                </c:pt>
                <c:pt idx="18">
                  <c:v>Praha 2</c:v>
                </c:pt>
                <c:pt idx="19">
                  <c:v>Praha 5</c:v>
                </c:pt>
                <c:pt idx="20">
                  <c:v>Praha 10</c:v>
                </c:pt>
                <c:pt idx="21">
                  <c:v>Praha 13</c:v>
                </c:pt>
                <c:pt idx="22">
                  <c:v>Praha 12</c:v>
                </c:pt>
                <c:pt idx="23">
                  <c:v>Praha 4</c:v>
                </c:pt>
                <c:pt idx="24">
                  <c:v>Praha 6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AF96-4F47-A139-D00AFF331A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Sheet1!$A$2:$A$26</c:f>
              <c:strCache>
                <c:ptCount val="25"/>
                <c:pt idx="0">
                  <c:v>Praha 15</c:v>
                </c:pt>
                <c:pt idx="1">
                  <c:v>Praha 1</c:v>
                </c:pt>
                <c:pt idx="2">
                  <c:v>Praha 18</c:v>
                </c:pt>
                <c:pt idx="3">
                  <c:v>Praha 3</c:v>
                </c:pt>
                <c:pt idx="4">
                  <c:v>Praha 7</c:v>
                </c:pt>
                <c:pt idx="5">
                  <c:v>Praha-Březiněves</c:v>
                </c:pt>
                <c:pt idx="6">
                  <c:v>Praha-Libuš</c:v>
                </c:pt>
                <c:pt idx="7">
                  <c:v>Praha 17</c:v>
                </c:pt>
                <c:pt idx="8">
                  <c:v>Praha 20</c:v>
                </c:pt>
                <c:pt idx="9">
                  <c:v>Praha 8</c:v>
                </c:pt>
                <c:pt idx="10">
                  <c:v>Praha-Petrovice</c:v>
                </c:pt>
                <c:pt idx="11">
                  <c:v>Praha-Vinoř</c:v>
                </c:pt>
                <c:pt idx="12">
                  <c:v>Praha 9</c:v>
                </c:pt>
                <c:pt idx="13">
                  <c:v>Praha 16</c:v>
                </c:pt>
                <c:pt idx="14">
                  <c:v>Praha-Lipence</c:v>
                </c:pt>
                <c:pt idx="15">
                  <c:v>Praha-Zbraslav</c:v>
                </c:pt>
                <c:pt idx="16">
                  <c:v>Praha 11</c:v>
                </c:pt>
                <c:pt idx="17">
                  <c:v>Praha 14</c:v>
                </c:pt>
                <c:pt idx="18">
                  <c:v>Praha 2</c:v>
                </c:pt>
                <c:pt idx="19">
                  <c:v>Praha 5</c:v>
                </c:pt>
                <c:pt idx="20">
                  <c:v>Praha 10</c:v>
                </c:pt>
                <c:pt idx="21">
                  <c:v>Praha 13</c:v>
                </c:pt>
                <c:pt idx="22">
                  <c:v>Praha 12</c:v>
                </c:pt>
                <c:pt idx="23">
                  <c:v>Praha 4</c:v>
                </c:pt>
                <c:pt idx="24">
                  <c:v>Praha 6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-2</c:v>
                </c:pt>
                <c:pt idx="17">
                  <c:v>-2</c:v>
                </c:pt>
                <c:pt idx="18">
                  <c:v>-2</c:v>
                </c:pt>
                <c:pt idx="19">
                  <c:v>-2</c:v>
                </c:pt>
                <c:pt idx="20">
                  <c:v>-3</c:v>
                </c:pt>
                <c:pt idx="21">
                  <c:v>-3</c:v>
                </c:pt>
                <c:pt idx="22">
                  <c:v>-4</c:v>
                </c:pt>
                <c:pt idx="23">
                  <c:v>-4</c:v>
                </c:pt>
                <c:pt idx="2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AF96-4F47-A139-D00AFF331A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765344"/>
        <c:axId val="411764952"/>
      </c:barChart>
      <c:catAx>
        <c:axId val="41176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64952"/>
        <c:crosses val="autoZero"/>
        <c:auto val="1"/>
        <c:lblAlgn val="ctr"/>
        <c:lblOffset val="100"/>
        <c:tickLblSkip val="1"/>
        <c:noMultiLvlLbl val="0"/>
      </c:catAx>
      <c:valAx>
        <c:axId val="4117649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124-4FFE-A5E9-AED45251B86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24-4FFE-A5E9-AED45251B86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24-4FFE-A5E9-AED45251B86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24-4FFE-A5E9-AED45251B86D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124-4FFE-A5E9-AED45251B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Hlavní město Praha</c:v>
                </c:pt>
                <c:pt idx="1">
                  <c:v>Olomoucký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Pardubický kraj</c:v>
                </c:pt>
                <c:pt idx="5">
                  <c:v>Středočeský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Královéhradecký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5">
                  <c:v>≤ 2000</c:v>
                </c:pt>
                <c:pt idx="16">
                  <c:v>2 001-5 000</c:v>
                </c:pt>
                <c:pt idx="17">
                  <c:v>5 001-10 000</c:v>
                </c:pt>
                <c:pt idx="18">
                  <c:v>10 001-50 000</c:v>
                </c:pt>
                <c:pt idx="19">
                  <c:v>50 001-100 000</c:v>
                </c:pt>
                <c:pt idx="20">
                  <c:v>&gt; 100 000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-5</c:v>
                </c:pt>
                <c:pt idx="1">
                  <c:v>-13</c:v>
                </c:pt>
                <c:pt idx="2">
                  <c:v>-16</c:v>
                </c:pt>
                <c:pt idx="3">
                  <c:v>-19</c:v>
                </c:pt>
                <c:pt idx="4">
                  <c:v>-23</c:v>
                </c:pt>
                <c:pt idx="5">
                  <c:v>-24</c:v>
                </c:pt>
                <c:pt idx="6">
                  <c:v>-26</c:v>
                </c:pt>
                <c:pt idx="7">
                  <c:v>-27</c:v>
                </c:pt>
                <c:pt idx="8">
                  <c:v>-28</c:v>
                </c:pt>
                <c:pt idx="9">
                  <c:v>-34</c:v>
                </c:pt>
                <c:pt idx="10">
                  <c:v>-35</c:v>
                </c:pt>
                <c:pt idx="11">
                  <c:v>-43</c:v>
                </c:pt>
                <c:pt idx="12">
                  <c:v>-57</c:v>
                </c:pt>
                <c:pt idx="13">
                  <c:v>-74</c:v>
                </c:pt>
                <c:pt idx="15">
                  <c:v>-122</c:v>
                </c:pt>
                <c:pt idx="16">
                  <c:v>-88</c:v>
                </c:pt>
                <c:pt idx="17">
                  <c:v>-48</c:v>
                </c:pt>
                <c:pt idx="18">
                  <c:v>-114</c:v>
                </c:pt>
                <c:pt idx="19">
                  <c:v>-23</c:v>
                </c:pt>
                <c:pt idx="20">
                  <c:v>-27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4-4FFE-A5E9-AED45251B8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765344"/>
        <c:axId val="411764952"/>
      </c:barChart>
      <c:catAx>
        <c:axId val="41176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64952"/>
        <c:crosses val="autoZero"/>
        <c:auto val="1"/>
        <c:lblAlgn val="ctr"/>
        <c:lblOffset val="100"/>
        <c:noMultiLvlLbl val="0"/>
      </c:catAx>
      <c:valAx>
        <c:axId val="4117649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9-404C-98AC-2A2A343F70E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29-404C-98AC-2A2A343F70E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29-404C-98AC-2A2A343F70E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29-404C-98AC-2A2A343F70E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29-404C-98AC-2A2A343F70E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29-404C-98AC-2A2A343F70E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429-404C-98AC-2A2A343F70E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429-404C-98AC-2A2A343F70E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429-404C-98AC-2A2A343F70E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429-404C-98AC-2A2A343F70E4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429-404C-98AC-2A2A343F70E4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429-404C-98AC-2A2A343F70E4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429-404C-98AC-2A2A343F70E4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429-404C-98AC-2A2A343F70E4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429-404C-98AC-2A2A343F70E4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429-404C-98AC-2A2A343F70E4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429-404C-98AC-2A2A343F70E4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429-404C-98AC-2A2A343F70E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429-404C-98AC-2A2A343F70E4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429-404C-98AC-2A2A343F7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Praha 6</c:v>
                </c:pt>
                <c:pt idx="1">
                  <c:v>Praha 7</c:v>
                </c:pt>
                <c:pt idx="2">
                  <c:v>Praha 18</c:v>
                </c:pt>
                <c:pt idx="3">
                  <c:v>Praha 3</c:v>
                </c:pt>
                <c:pt idx="4">
                  <c:v>Praha 5</c:v>
                </c:pt>
                <c:pt idx="5">
                  <c:v>Praha 2</c:v>
                </c:pt>
                <c:pt idx="6">
                  <c:v>Praha 1</c:v>
                </c:pt>
                <c:pt idx="7">
                  <c:v>Praha 12</c:v>
                </c:pt>
                <c:pt idx="8">
                  <c:v>Praha 15</c:v>
                </c:pt>
                <c:pt idx="9">
                  <c:v>Praha 19</c:v>
                </c:pt>
                <c:pt idx="10">
                  <c:v>Praha-Ďáblice</c:v>
                </c:pt>
                <c:pt idx="11">
                  <c:v>Praha-Zbraslav</c:v>
                </c:pt>
                <c:pt idx="12">
                  <c:v>Praha 14</c:v>
                </c:pt>
                <c:pt idx="13">
                  <c:v>Praha 20</c:v>
                </c:pt>
                <c:pt idx="14">
                  <c:v>Praha 21</c:v>
                </c:pt>
                <c:pt idx="15">
                  <c:v>Praha-Dolní Měcholupy</c:v>
                </c:pt>
                <c:pt idx="16">
                  <c:v>Praha 13</c:v>
                </c:pt>
                <c:pt idx="17">
                  <c:v>Praha 16</c:v>
                </c:pt>
                <c:pt idx="18">
                  <c:v>Praha 17</c:v>
                </c:pt>
                <c:pt idx="19">
                  <c:v>Praha 9</c:v>
                </c:pt>
                <c:pt idx="20">
                  <c:v>Praha-Šeberov</c:v>
                </c:pt>
                <c:pt idx="21">
                  <c:v>Praha-Dolní Počernice</c:v>
                </c:pt>
                <c:pt idx="22">
                  <c:v>Praha 11</c:v>
                </c:pt>
                <c:pt idx="23">
                  <c:v>Praha-Libuš</c:v>
                </c:pt>
                <c:pt idx="24">
                  <c:v>Praha-Petrovice</c:v>
                </c:pt>
                <c:pt idx="25">
                  <c:v>Praha 10</c:v>
                </c:pt>
                <c:pt idx="26">
                  <c:v>Praha 4</c:v>
                </c:pt>
                <c:pt idx="27">
                  <c:v>Praha 8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-2</c:v>
                </c:pt>
                <c:pt idx="23">
                  <c:v>-3</c:v>
                </c:pt>
                <c:pt idx="24">
                  <c:v>-3</c:v>
                </c:pt>
                <c:pt idx="25">
                  <c:v>-6</c:v>
                </c:pt>
                <c:pt idx="26">
                  <c:v>-9</c:v>
                </c:pt>
                <c:pt idx="27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429-404C-98AC-2A2A343F70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Sheet1!$A$2:$A$29</c:f>
              <c:strCache>
                <c:ptCount val="28"/>
                <c:pt idx="0">
                  <c:v>Praha 6</c:v>
                </c:pt>
                <c:pt idx="1">
                  <c:v>Praha 7</c:v>
                </c:pt>
                <c:pt idx="2">
                  <c:v>Praha 18</c:v>
                </c:pt>
                <c:pt idx="3">
                  <c:v>Praha 3</c:v>
                </c:pt>
                <c:pt idx="4">
                  <c:v>Praha 5</c:v>
                </c:pt>
                <c:pt idx="5">
                  <c:v>Praha 2</c:v>
                </c:pt>
                <c:pt idx="6">
                  <c:v>Praha 1</c:v>
                </c:pt>
                <c:pt idx="7">
                  <c:v>Praha 12</c:v>
                </c:pt>
                <c:pt idx="8">
                  <c:v>Praha 15</c:v>
                </c:pt>
                <c:pt idx="9">
                  <c:v>Praha 19</c:v>
                </c:pt>
                <c:pt idx="10">
                  <c:v>Praha-Ďáblice</c:v>
                </c:pt>
                <c:pt idx="11">
                  <c:v>Praha-Zbraslav</c:v>
                </c:pt>
                <c:pt idx="12">
                  <c:v>Praha 14</c:v>
                </c:pt>
                <c:pt idx="13">
                  <c:v>Praha 20</c:v>
                </c:pt>
                <c:pt idx="14">
                  <c:v>Praha 21</c:v>
                </c:pt>
                <c:pt idx="15">
                  <c:v>Praha-Dolní Měcholupy</c:v>
                </c:pt>
                <c:pt idx="16">
                  <c:v>Praha 13</c:v>
                </c:pt>
                <c:pt idx="17">
                  <c:v>Praha 16</c:v>
                </c:pt>
                <c:pt idx="18">
                  <c:v>Praha 17</c:v>
                </c:pt>
                <c:pt idx="19">
                  <c:v>Praha 9</c:v>
                </c:pt>
                <c:pt idx="20">
                  <c:v>Praha-Šeberov</c:v>
                </c:pt>
                <c:pt idx="21">
                  <c:v>Praha-Dolní Počernice</c:v>
                </c:pt>
                <c:pt idx="22">
                  <c:v>Praha 11</c:v>
                </c:pt>
                <c:pt idx="23">
                  <c:v>Praha-Libuš</c:v>
                </c:pt>
                <c:pt idx="24">
                  <c:v>Praha-Petrovice</c:v>
                </c:pt>
                <c:pt idx="25">
                  <c:v>Praha 10</c:v>
                </c:pt>
                <c:pt idx="26">
                  <c:v>Praha 4</c:v>
                </c:pt>
                <c:pt idx="27">
                  <c:v>Praha 8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8429-404C-98AC-2A2A343F70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Sheet1!$A$2:$A$29</c:f>
              <c:strCache>
                <c:ptCount val="28"/>
                <c:pt idx="0">
                  <c:v>Praha 6</c:v>
                </c:pt>
                <c:pt idx="1">
                  <c:v>Praha 7</c:v>
                </c:pt>
                <c:pt idx="2">
                  <c:v>Praha 18</c:v>
                </c:pt>
                <c:pt idx="3">
                  <c:v>Praha 3</c:v>
                </c:pt>
                <c:pt idx="4">
                  <c:v>Praha 5</c:v>
                </c:pt>
                <c:pt idx="5">
                  <c:v>Praha 2</c:v>
                </c:pt>
                <c:pt idx="6">
                  <c:v>Praha 1</c:v>
                </c:pt>
                <c:pt idx="7">
                  <c:v>Praha 12</c:v>
                </c:pt>
                <c:pt idx="8">
                  <c:v>Praha 15</c:v>
                </c:pt>
                <c:pt idx="9">
                  <c:v>Praha 19</c:v>
                </c:pt>
                <c:pt idx="10">
                  <c:v>Praha-Ďáblice</c:v>
                </c:pt>
                <c:pt idx="11">
                  <c:v>Praha-Zbraslav</c:v>
                </c:pt>
                <c:pt idx="12">
                  <c:v>Praha 14</c:v>
                </c:pt>
                <c:pt idx="13">
                  <c:v>Praha 20</c:v>
                </c:pt>
                <c:pt idx="14">
                  <c:v>Praha 21</c:v>
                </c:pt>
                <c:pt idx="15">
                  <c:v>Praha-Dolní Měcholupy</c:v>
                </c:pt>
                <c:pt idx="16">
                  <c:v>Praha 13</c:v>
                </c:pt>
                <c:pt idx="17">
                  <c:v>Praha 16</c:v>
                </c:pt>
                <c:pt idx="18">
                  <c:v>Praha 17</c:v>
                </c:pt>
                <c:pt idx="19">
                  <c:v>Praha 9</c:v>
                </c:pt>
                <c:pt idx="20">
                  <c:v>Praha-Šeberov</c:v>
                </c:pt>
                <c:pt idx="21">
                  <c:v>Praha-Dolní Počernice</c:v>
                </c:pt>
                <c:pt idx="22">
                  <c:v>Praha 11</c:v>
                </c:pt>
                <c:pt idx="23">
                  <c:v>Praha-Libuš</c:v>
                </c:pt>
                <c:pt idx="24">
                  <c:v>Praha-Petrovice</c:v>
                </c:pt>
                <c:pt idx="25">
                  <c:v>Praha 10</c:v>
                </c:pt>
                <c:pt idx="26">
                  <c:v>Praha 4</c:v>
                </c:pt>
                <c:pt idx="27">
                  <c:v>Praha 8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28"/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-2</c:v>
                </c:pt>
                <c:pt idx="23">
                  <c:v>-3</c:v>
                </c:pt>
                <c:pt idx="24">
                  <c:v>-3</c:v>
                </c:pt>
                <c:pt idx="25">
                  <c:v>-6</c:v>
                </c:pt>
                <c:pt idx="26">
                  <c:v>-9</c:v>
                </c:pt>
                <c:pt idx="27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8429-404C-98AC-2A2A343F70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1669192"/>
        <c:axId val="411666448"/>
      </c:barChart>
      <c:catAx>
        <c:axId val="411669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66448"/>
        <c:crosses val="autoZero"/>
        <c:auto val="1"/>
        <c:lblAlgn val="ctr"/>
        <c:lblOffset val="100"/>
        <c:tickLblSkip val="1"/>
        <c:noMultiLvlLbl val="0"/>
      </c:catAx>
      <c:valAx>
        <c:axId val="4116664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6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13-4F6C-99DE-47B40F86DD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13-4F6C-99DE-47B40F86DD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7</c:v>
                </c:pt>
                <c:pt idx="9">
                  <c:v>8</c:v>
                </c:pt>
                <c:pt idx="10">
                  <c:v>11</c:v>
                </c:pt>
                <c:pt idx="11">
                  <c:v>12</c:v>
                </c:pt>
                <c:pt idx="12">
                  <c:v>9</c:v>
                </c:pt>
                <c:pt idx="1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13-4F6C-99DE-47B40F86DD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64</c:v>
                </c:pt>
                <c:pt idx="1">
                  <c:v>39</c:v>
                </c:pt>
                <c:pt idx="2">
                  <c:v>57</c:v>
                </c:pt>
                <c:pt idx="3">
                  <c:v>50</c:v>
                </c:pt>
                <c:pt idx="4">
                  <c:v>63</c:v>
                </c:pt>
                <c:pt idx="5">
                  <c:v>52</c:v>
                </c:pt>
                <c:pt idx="6">
                  <c:v>60</c:v>
                </c:pt>
                <c:pt idx="7">
                  <c:v>59</c:v>
                </c:pt>
                <c:pt idx="8">
                  <c:v>70</c:v>
                </c:pt>
                <c:pt idx="9">
                  <c:v>69</c:v>
                </c:pt>
                <c:pt idx="10">
                  <c:v>69</c:v>
                </c:pt>
                <c:pt idx="11">
                  <c:v>79</c:v>
                </c:pt>
                <c:pt idx="12">
                  <c:v>83</c:v>
                </c:pt>
                <c:pt idx="13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E-47D3-8B0B-C1871B01A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92964713311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E2-4C02-B122-42B72C52A2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E2-4C02-B122-42B72C52A2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6</c:v>
                </c:pt>
                <c:pt idx="11">
                  <c:v>1</c:v>
                </c:pt>
                <c:pt idx="12">
                  <c:v>0</c:v>
                </c:pt>
                <c:pt idx="1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E2-4C02-B122-42B72C52A2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40</c:v>
                </c:pt>
                <c:pt idx="1">
                  <c:v>32</c:v>
                </c:pt>
                <c:pt idx="2">
                  <c:v>33</c:v>
                </c:pt>
                <c:pt idx="3">
                  <c:v>28</c:v>
                </c:pt>
                <c:pt idx="4">
                  <c:v>33</c:v>
                </c:pt>
                <c:pt idx="5">
                  <c:v>40</c:v>
                </c:pt>
                <c:pt idx="6">
                  <c:v>29</c:v>
                </c:pt>
                <c:pt idx="7">
                  <c:v>28</c:v>
                </c:pt>
                <c:pt idx="8">
                  <c:v>31</c:v>
                </c:pt>
                <c:pt idx="9">
                  <c:v>30</c:v>
                </c:pt>
                <c:pt idx="10">
                  <c:v>29</c:v>
                </c:pt>
                <c:pt idx="11">
                  <c:v>34</c:v>
                </c:pt>
                <c:pt idx="12">
                  <c:v>33</c:v>
                </c:pt>
                <c:pt idx="13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B-451A-8A8A-3D0169EA5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4677909524889039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E-4B89-AE38-E2D3279779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4E-4B89-AE38-E2D3279779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6</c:v>
                </c:pt>
                <c:pt idx="6">
                  <c:v>9</c:v>
                </c:pt>
                <c:pt idx="7">
                  <c:v>13</c:v>
                </c:pt>
                <c:pt idx="8">
                  <c:v>16</c:v>
                </c:pt>
                <c:pt idx="9">
                  <c:v>8</c:v>
                </c:pt>
                <c:pt idx="10">
                  <c:v>10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4E-4B89-AE38-E2D3279779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41</c:v>
                </c:pt>
                <c:pt idx="1">
                  <c:v>26</c:v>
                </c:pt>
                <c:pt idx="2">
                  <c:v>30</c:v>
                </c:pt>
                <c:pt idx="3">
                  <c:v>23</c:v>
                </c:pt>
                <c:pt idx="4">
                  <c:v>30</c:v>
                </c:pt>
                <c:pt idx="5">
                  <c:v>39</c:v>
                </c:pt>
                <c:pt idx="6">
                  <c:v>31</c:v>
                </c:pt>
                <c:pt idx="7">
                  <c:v>45</c:v>
                </c:pt>
                <c:pt idx="8">
                  <c:v>44</c:v>
                </c:pt>
                <c:pt idx="9">
                  <c:v>37</c:v>
                </c:pt>
                <c:pt idx="10">
                  <c:v>38</c:v>
                </c:pt>
                <c:pt idx="11">
                  <c:v>28</c:v>
                </c:pt>
                <c:pt idx="12">
                  <c:v>44</c:v>
                </c:pt>
                <c:pt idx="13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1D-408F-B83B-5C4075EE4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92964713311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EE-4CAD-8E37-74024D3C5A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EE-4CAD-8E37-74024D3C5A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14</c:v>
                </c:pt>
                <c:pt idx="10">
                  <c:v>10</c:v>
                </c:pt>
                <c:pt idx="11">
                  <c:v>13</c:v>
                </c:pt>
                <c:pt idx="12">
                  <c:v>12</c:v>
                </c:pt>
                <c:pt idx="1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EE-4CAD-8E37-74024D3C5A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129</c:v>
                </c:pt>
                <c:pt idx="1">
                  <c:v>123</c:v>
                </c:pt>
                <c:pt idx="2">
                  <c:v>125</c:v>
                </c:pt>
                <c:pt idx="3">
                  <c:v>116</c:v>
                </c:pt>
                <c:pt idx="4">
                  <c:v>98</c:v>
                </c:pt>
                <c:pt idx="5">
                  <c:v>132</c:v>
                </c:pt>
                <c:pt idx="6">
                  <c:v>121</c:v>
                </c:pt>
                <c:pt idx="7">
                  <c:v>116</c:v>
                </c:pt>
                <c:pt idx="8">
                  <c:v>124</c:v>
                </c:pt>
                <c:pt idx="9">
                  <c:v>124</c:v>
                </c:pt>
                <c:pt idx="10">
                  <c:v>109</c:v>
                </c:pt>
                <c:pt idx="11">
                  <c:v>123</c:v>
                </c:pt>
                <c:pt idx="12">
                  <c:v>158</c:v>
                </c:pt>
                <c:pt idx="13">
                  <c:v>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A-4A81-8B71-9F368B201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79383264623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EC-4E9F-828D-56F611DB69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EC-4E9F-828D-56F611DB69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12</c:v>
                </c:pt>
                <c:pt idx="1">
                  <c:v>19</c:v>
                </c:pt>
                <c:pt idx="2">
                  <c:v>22</c:v>
                </c:pt>
                <c:pt idx="3">
                  <c:v>24</c:v>
                </c:pt>
                <c:pt idx="4">
                  <c:v>34</c:v>
                </c:pt>
                <c:pt idx="5">
                  <c:v>32</c:v>
                </c:pt>
                <c:pt idx="6">
                  <c:v>21</c:v>
                </c:pt>
                <c:pt idx="7">
                  <c:v>43</c:v>
                </c:pt>
                <c:pt idx="8">
                  <c:v>56</c:v>
                </c:pt>
                <c:pt idx="9">
                  <c:v>53</c:v>
                </c:pt>
                <c:pt idx="10">
                  <c:v>51</c:v>
                </c:pt>
                <c:pt idx="11">
                  <c:v>66</c:v>
                </c:pt>
                <c:pt idx="12">
                  <c:v>78</c:v>
                </c:pt>
                <c:pt idx="13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EC-4E9F-828D-56F611DB69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166</c:v>
                </c:pt>
                <c:pt idx="1">
                  <c:v>168</c:v>
                </c:pt>
                <c:pt idx="2">
                  <c:v>149</c:v>
                </c:pt>
                <c:pt idx="3">
                  <c:v>150</c:v>
                </c:pt>
                <c:pt idx="4">
                  <c:v>162</c:v>
                </c:pt>
                <c:pt idx="5">
                  <c:v>163</c:v>
                </c:pt>
                <c:pt idx="6">
                  <c:v>175</c:v>
                </c:pt>
                <c:pt idx="7">
                  <c:v>237</c:v>
                </c:pt>
                <c:pt idx="8">
                  <c:v>296</c:v>
                </c:pt>
                <c:pt idx="9">
                  <c:v>335</c:v>
                </c:pt>
                <c:pt idx="10">
                  <c:v>328</c:v>
                </c:pt>
                <c:pt idx="11">
                  <c:v>402</c:v>
                </c:pt>
                <c:pt idx="12">
                  <c:v>543</c:v>
                </c:pt>
                <c:pt idx="13">
                  <c:v>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A6-427D-AE59-7C76F7660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92964713311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26</c:v>
                </c:pt>
                <c:pt idx="1">
                  <c:v>18</c:v>
                </c:pt>
                <c:pt idx="2">
                  <c:v>12</c:v>
                </c:pt>
                <c:pt idx="3">
                  <c:v>20</c:v>
                </c:pt>
                <c:pt idx="4">
                  <c:v>19</c:v>
                </c:pt>
                <c:pt idx="5">
                  <c:v>13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7</c:v>
                </c:pt>
                <c:pt idx="10">
                  <c:v>8</c:v>
                </c:pt>
                <c:pt idx="11">
                  <c:v>3</c:v>
                </c:pt>
                <c:pt idx="12">
                  <c:v>6</c:v>
                </c:pt>
                <c:pt idx="1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83-4DAF-AFB6-4A71410B49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68</c:v>
                </c:pt>
                <c:pt idx="1">
                  <c:v>76</c:v>
                </c:pt>
                <c:pt idx="2">
                  <c:v>79</c:v>
                </c:pt>
                <c:pt idx="3">
                  <c:v>101</c:v>
                </c:pt>
                <c:pt idx="4">
                  <c:v>90</c:v>
                </c:pt>
                <c:pt idx="5">
                  <c:v>115</c:v>
                </c:pt>
                <c:pt idx="6">
                  <c:v>98</c:v>
                </c:pt>
                <c:pt idx="7">
                  <c:v>89</c:v>
                </c:pt>
                <c:pt idx="8">
                  <c:v>66</c:v>
                </c:pt>
                <c:pt idx="9">
                  <c:v>72</c:v>
                </c:pt>
                <c:pt idx="10">
                  <c:v>66</c:v>
                </c:pt>
                <c:pt idx="11">
                  <c:v>50</c:v>
                </c:pt>
                <c:pt idx="12">
                  <c:v>56</c:v>
                </c:pt>
                <c:pt idx="13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83-4DAF-AFB6-4A71410B49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195</c:v>
                </c:pt>
                <c:pt idx="1">
                  <c:v>217</c:v>
                </c:pt>
                <c:pt idx="2">
                  <c:v>241</c:v>
                </c:pt>
                <c:pt idx="3">
                  <c:v>232</c:v>
                </c:pt>
                <c:pt idx="4">
                  <c:v>252</c:v>
                </c:pt>
                <c:pt idx="5">
                  <c:v>269</c:v>
                </c:pt>
                <c:pt idx="6">
                  <c:v>267</c:v>
                </c:pt>
                <c:pt idx="7">
                  <c:v>267</c:v>
                </c:pt>
                <c:pt idx="8">
                  <c:v>318</c:v>
                </c:pt>
                <c:pt idx="9">
                  <c:v>344</c:v>
                </c:pt>
                <c:pt idx="10">
                  <c:v>305</c:v>
                </c:pt>
                <c:pt idx="11">
                  <c:v>390</c:v>
                </c:pt>
                <c:pt idx="12">
                  <c:v>499</c:v>
                </c:pt>
                <c:pt idx="13">
                  <c:v>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83-4DAF-AFB6-4A71410B49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809</c:v>
                </c:pt>
                <c:pt idx="1">
                  <c:v>828</c:v>
                </c:pt>
                <c:pt idx="2">
                  <c:v>794</c:v>
                </c:pt>
                <c:pt idx="3">
                  <c:v>796</c:v>
                </c:pt>
                <c:pt idx="4">
                  <c:v>763</c:v>
                </c:pt>
                <c:pt idx="5">
                  <c:v>856</c:v>
                </c:pt>
                <c:pt idx="6">
                  <c:v>876</c:v>
                </c:pt>
                <c:pt idx="7">
                  <c:v>990</c:v>
                </c:pt>
                <c:pt idx="8">
                  <c:v>1094</c:v>
                </c:pt>
                <c:pt idx="9">
                  <c:v>1224</c:v>
                </c:pt>
                <c:pt idx="10">
                  <c:v>1237</c:v>
                </c:pt>
                <c:pt idx="11">
                  <c:v>1575</c:v>
                </c:pt>
                <c:pt idx="12">
                  <c:v>2027</c:v>
                </c:pt>
                <c:pt idx="13">
                  <c:v>2232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2A-47FB-8CCC-FF302B29C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79383264623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13-4F6C-99DE-47B40F86DD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13-4F6C-99DE-47B40F86DD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14</c:v>
                </c:pt>
                <c:pt idx="5">
                  <c:v>8</c:v>
                </c:pt>
                <c:pt idx="6">
                  <c:v>13</c:v>
                </c:pt>
                <c:pt idx="7">
                  <c:v>26</c:v>
                </c:pt>
                <c:pt idx="8">
                  <c:v>31</c:v>
                </c:pt>
                <c:pt idx="9">
                  <c:v>28</c:v>
                </c:pt>
                <c:pt idx="10">
                  <c:v>13</c:v>
                </c:pt>
                <c:pt idx="11">
                  <c:v>29</c:v>
                </c:pt>
                <c:pt idx="12">
                  <c:v>32</c:v>
                </c:pt>
                <c:pt idx="13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13-4F6C-99DE-47B40F86DD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154</c:v>
                </c:pt>
                <c:pt idx="1">
                  <c:v>170</c:v>
                </c:pt>
                <c:pt idx="2">
                  <c:v>140</c:v>
                </c:pt>
                <c:pt idx="3">
                  <c:v>132</c:v>
                </c:pt>
                <c:pt idx="4">
                  <c:v>135</c:v>
                </c:pt>
                <c:pt idx="5">
                  <c:v>142</c:v>
                </c:pt>
                <c:pt idx="6">
                  <c:v>156</c:v>
                </c:pt>
                <c:pt idx="7">
                  <c:v>196</c:v>
                </c:pt>
                <c:pt idx="8">
                  <c:v>229</c:v>
                </c:pt>
                <c:pt idx="9">
                  <c:v>259</c:v>
                </c:pt>
                <c:pt idx="10">
                  <c:v>231</c:v>
                </c:pt>
                <c:pt idx="11">
                  <c:v>268</c:v>
                </c:pt>
                <c:pt idx="12">
                  <c:v>332</c:v>
                </c:pt>
                <c:pt idx="13">
                  <c:v>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13-4248-BF44-B2CEDE440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92964713311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E3-4F04-95E8-F4196C1D282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E3-4F04-95E8-F4196C1D282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DE3-4F04-95E8-F4196C1D282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DE3-4F04-95E8-F4196C1D282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DE3-4F04-95E8-F4196C1D282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DE3-4F04-95E8-F4196C1D282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DE3-4F04-95E8-F4196C1D282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DE3-4F04-95E8-F4196C1D28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33</c:v>
                </c:pt>
                <c:pt idx="1">
                  <c:v>20</c:v>
                </c:pt>
                <c:pt idx="2">
                  <c:v>26</c:v>
                </c:pt>
                <c:pt idx="3">
                  <c:v>24</c:v>
                </c:pt>
                <c:pt idx="4">
                  <c:v>34</c:v>
                </c:pt>
                <c:pt idx="5">
                  <c:v>29</c:v>
                </c:pt>
                <c:pt idx="6">
                  <c:v>31</c:v>
                </c:pt>
                <c:pt idx="7">
                  <c:v>32</c:v>
                </c:pt>
                <c:pt idx="8">
                  <c:v>29</c:v>
                </c:pt>
                <c:pt idx="9" formatCode="General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E3-4F04-95E8-F4196C1D282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List1!$C$2:$C$11</c:f>
              <c:numCache>
                <c:formatCode>0</c:formatCode>
                <c:ptCount val="10"/>
                <c:pt idx="0">
                  <c:v>71</c:v>
                </c:pt>
                <c:pt idx="1">
                  <c:v>92</c:v>
                </c:pt>
                <c:pt idx="2">
                  <c:v>74</c:v>
                </c:pt>
                <c:pt idx="3">
                  <c:v>89</c:v>
                </c:pt>
                <c:pt idx="4">
                  <c:v>87</c:v>
                </c:pt>
                <c:pt idx="5">
                  <c:v>58</c:v>
                </c:pt>
                <c:pt idx="6">
                  <c:v>64</c:v>
                </c:pt>
                <c:pt idx="7">
                  <c:v>88</c:v>
                </c:pt>
                <c:pt idx="8">
                  <c:v>58</c:v>
                </c:pt>
                <c:pt idx="9" formatCode="General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E3-4F04-95E8-F4196C1D2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1256704"/>
        <c:axId val="71561984"/>
      </c:barChart>
      <c:catAx>
        <c:axId val="712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71561984"/>
        <c:crosses val="autoZero"/>
        <c:auto val="1"/>
        <c:lblAlgn val="ctr"/>
        <c:lblOffset val="100"/>
        <c:noMultiLvlLbl val="0"/>
      </c:catAx>
      <c:valAx>
        <c:axId val="71561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1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E2-4C02-B122-42B72C52A2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  <c:pt idx="4">
                  <c:v>8</c:v>
                </c:pt>
                <c:pt idx="5">
                  <c:v>13</c:v>
                </c:pt>
                <c:pt idx="6">
                  <c:v>11</c:v>
                </c:pt>
                <c:pt idx="7">
                  <c:v>15</c:v>
                </c:pt>
                <c:pt idx="8">
                  <c:v>9</c:v>
                </c:pt>
                <c:pt idx="9">
                  <c:v>15</c:v>
                </c:pt>
                <c:pt idx="10">
                  <c:v>17</c:v>
                </c:pt>
                <c:pt idx="11">
                  <c:v>13</c:v>
                </c:pt>
                <c:pt idx="12">
                  <c:v>16</c:v>
                </c:pt>
                <c:pt idx="1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E2-4C02-B122-42B72C52A2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17</c:v>
                </c:pt>
                <c:pt idx="1">
                  <c:v>27</c:v>
                </c:pt>
                <c:pt idx="2">
                  <c:v>31</c:v>
                </c:pt>
                <c:pt idx="3">
                  <c:v>23</c:v>
                </c:pt>
                <c:pt idx="4">
                  <c:v>42</c:v>
                </c:pt>
                <c:pt idx="5">
                  <c:v>42</c:v>
                </c:pt>
                <c:pt idx="6">
                  <c:v>53</c:v>
                </c:pt>
                <c:pt idx="7">
                  <c:v>59</c:v>
                </c:pt>
                <c:pt idx="8">
                  <c:v>70</c:v>
                </c:pt>
                <c:pt idx="9">
                  <c:v>61</c:v>
                </c:pt>
                <c:pt idx="10">
                  <c:v>55</c:v>
                </c:pt>
                <c:pt idx="11">
                  <c:v>64</c:v>
                </c:pt>
                <c:pt idx="12">
                  <c:v>72</c:v>
                </c:pt>
                <c:pt idx="1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E2-4C02-B122-42B72C52A2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51</c:v>
                </c:pt>
                <c:pt idx="1">
                  <c:v>59</c:v>
                </c:pt>
                <c:pt idx="2">
                  <c:v>55</c:v>
                </c:pt>
                <c:pt idx="3">
                  <c:v>56</c:v>
                </c:pt>
                <c:pt idx="4">
                  <c:v>63</c:v>
                </c:pt>
                <c:pt idx="5">
                  <c:v>65</c:v>
                </c:pt>
                <c:pt idx="6">
                  <c:v>80</c:v>
                </c:pt>
                <c:pt idx="7">
                  <c:v>90</c:v>
                </c:pt>
                <c:pt idx="8">
                  <c:v>82</c:v>
                </c:pt>
                <c:pt idx="9">
                  <c:v>100</c:v>
                </c:pt>
                <c:pt idx="10">
                  <c:v>127</c:v>
                </c:pt>
                <c:pt idx="11">
                  <c:v>144</c:v>
                </c:pt>
                <c:pt idx="12">
                  <c:v>169</c:v>
                </c:pt>
                <c:pt idx="13">
                  <c:v>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B9-49F4-90A6-39026A14B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79383264623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E-4B89-AE38-E2D3279779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4E-4B89-AE38-E2D3279779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9</c:v>
                </c:pt>
                <c:pt idx="1">
                  <c:v>4</c:v>
                </c:pt>
                <c:pt idx="2">
                  <c:v>8</c:v>
                </c:pt>
                <c:pt idx="3">
                  <c:v>4</c:v>
                </c:pt>
                <c:pt idx="4">
                  <c:v>11</c:v>
                </c:pt>
                <c:pt idx="5">
                  <c:v>6</c:v>
                </c:pt>
                <c:pt idx="6">
                  <c:v>10</c:v>
                </c:pt>
                <c:pt idx="7">
                  <c:v>16</c:v>
                </c:pt>
                <c:pt idx="8">
                  <c:v>29</c:v>
                </c:pt>
                <c:pt idx="9">
                  <c:v>23</c:v>
                </c:pt>
                <c:pt idx="10">
                  <c:v>20</c:v>
                </c:pt>
                <c:pt idx="11">
                  <c:v>23</c:v>
                </c:pt>
                <c:pt idx="12">
                  <c:v>18</c:v>
                </c:pt>
                <c:pt idx="13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4E-4B89-AE38-E2D3279779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35</c:v>
                </c:pt>
                <c:pt idx="1">
                  <c:v>36</c:v>
                </c:pt>
                <c:pt idx="2">
                  <c:v>34</c:v>
                </c:pt>
                <c:pt idx="3">
                  <c:v>35</c:v>
                </c:pt>
                <c:pt idx="4">
                  <c:v>47</c:v>
                </c:pt>
                <c:pt idx="5">
                  <c:v>56</c:v>
                </c:pt>
                <c:pt idx="6">
                  <c:v>57</c:v>
                </c:pt>
                <c:pt idx="7">
                  <c:v>44</c:v>
                </c:pt>
                <c:pt idx="8">
                  <c:v>61</c:v>
                </c:pt>
                <c:pt idx="9">
                  <c:v>82</c:v>
                </c:pt>
                <c:pt idx="10">
                  <c:v>104</c:v>
                </c:pt>
                <c:pt idx="11">
                  <c:v>135</c:v>
                </c:pt>
                <c:pt idx="12">
                  <c:v>198</c:v>
                </c:pt>
                <c:pt idx="13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7B-41C4-8BE3-1E8C0CAF7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92964713311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</c:v>
                </c:pt>
                <c:pt idx="1">
                  <c:v>6</c:v>
                </c:pt>
                <c:pt idx="2">
                  <c:v>11</c:v>
                </c:pt>
                <c:pt idx="3">
                  <c:v>8</c:v>
                </c:pt>
                <c:pt idx="4">
                  <c:v>12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EE-4CAD-8E37-74024D3C5A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  <c:pt idx="5">
                  <c:v>16</c:v>
                </c:pt>
                <c:pt idx="6">
                  <c:v>11</c:v>
                </c:pt>
                <c:pt idx="7">
                  <c:v>12</c:v>
                </c:pt>
                <c:pt idx="8">
                  <c:v>8</c:v>
                </c:pt>
                <c:pt idx="9">
                  <c:v>10</c:v>
                </c:pt>
                <c:pt idx="10">
                  <c:v>13</c:v>
                </c:pt>
                <c:pt idx="11">
                  <c:v>6</c:v>
                </c:pt>
                <c:pt idx="12">
                  <c:v>9</c:v>
                </c:pt>
                <c:pt idx="1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EE-4CAD-8E37-74024D3C5A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24</c:v>
                </c:pt>
                <c:pt idx="1">
                  <c:v>31</c:v>
                </c:pt>
                <c:pt idx="2">
                  <c:v>41</c:v>
                </c:pt>
                <c:pt idx="3">
                  <c:v>39</c:v>
                </c:pt>
                <c:pt idx="4">
                  <c:v>42</c:v>
                </c:pt>
                <c:pt idx="5">
                  <c:v>48</c:v>
                </c:pt>
                <c:pt idx="6">
                  <c:v>46</c:v>
                </c:pt>
                <c:pt idx="7">
                  <c:v>55</c:v>
                </c:pt>
                <c:pt idx="8">
                  <c:v>71</c:v>
                </c:pt>
                <c:pt idx="9">
                  <c:v>65</c:v>
                </c:pt>
                <c:pt idx="10">
                  <c:v>77</c:v>
                </c:pt>
                <c:pt idx="11">
                  <c:v>115</c:v>
                </c:pt>
                <c:pt idx="12">
                  <c:v>105</c:v>
                </c:pt>
                <c:pt idx="13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EE-4CAD-8E37-74024D3C5A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197</c:v>
                </c:pt>
                <c:pt idx="1">
                  <c:v>182</c:v>
                </c:pt>
                <c:pt idx="2">
                  <c:v>164</c:v>
                </c:pt>
                <c:pt idx="3">
                  <c:v>159</c:v>
                </c:pt>
                <c:pt idx="4">
                  <c:v>176</c:v>
                </c:pt>
                <c:pt idx="5">
                  <c:v>172</c:v>
                </c:pt>
                <c:pt idx="6">
                  <c:v>177</c:v>
                </c:pt>
                <c:pt idx="7">
                  <c:v>177</c:v>
                </c:pt>
                <c:pt idx="8">
                  <c:v>185</c:v>
                </c:pt>
                <c:pt idx="9">
                  <c:v>224</c:v>
                </c:pt>
                <c:pt idx="10">
                  <c:v>188</c:v>
                </c:pt>
                <c:pt idx="11">
                  <c:v>281</c:v>
                </c:pt>
                <c:pt idx="12">
                  <c:v>321</c:v>
                </c:pt>
                <c:pt idx="13">
                  <c:v>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9-4525-B502-BBB323979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79383264623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5873107172338E-2"/>
          <c:y val="3.9247139343385737E-2"/>
          <c:w val="0.89141998119028387"/>
          <c:h val="0.65288659095527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0 –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33</c:v>
                </c:pt>
                <c:pt idx="1">
                  <c:v>48</c:v>
                </c:pt>
                <c:pt idx="2">
                  <c:v>73</c:v>
                </c:pt>
                <c:pt idx="3">
                  <c:v>60</c:v>
                </c:pt>
                <c:pt idx="4">
                  <c:v>46</c:v>
                </c:pt>
                <c:pt idx="5">
                  <c:v>49</c:v>
                </c:pt>
                <c:pt idx="6">
                  <c:v>49</c:v>
                </c:pt>
                <c:pt idx="7">
                  <c:v>72</c:v>
                </c:pt>
                <c:pt idx="8">
                  <c:v>87</c:v>
                </c:pt>
                <c:pt idx="9">
                  <c:v>98</c:v>
                </c:pt>
                <c:pt idx="10">
                  <c:v>87</c:v>
                </c:pt>
                <c:pt idx="11">
                  <c:v>87</c:v>
                </c:pt>
                <c:pt idx="12">
                  <c:v>89</c:v>
                </c:pt>
                <c:pt idx="13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76-4090-B1DE-4FD8A6E77D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5 –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83</c:v>
                </c:pt>
                <c:pt idx="1">
                  <c:v>100</c:v>
                </c:pt>
                <c:pt idx="2">
                  <c:v>125</c:v>
                </c:pt>
                <c:pt idx="3">
                  <c:v>197</c:v>
                </c:pt>
                <c:pt idx="4">
                  <c:v>210</c:v>
                </c:pt>
                <c:pt idx="5">
                  <c:v>210</c:v>
                </c:pt>
                <c:pt idx="6">
                  <c:v>217</c:v>
                </c:pt>
                <c:pt idx="7">
                  <c:v>253</c:v>
                </c:pt>
                <c:pt idx="8">
                  <c:v>228</c:v>
                </c:pt>
                <c:pt idx="9">
                  <c:v>270</c:v>
                </c:pt>
                <c:pt idx="10">
                  <c:v>277</c:v>
                </c:pt>
                <c:pt idx="11">
                  <c:v>282</c:v>
                </c:pt>
                <c:pt idx="12">
                  <c:v>277</c:v>
                </c:pt>
                <c:pt idx="13">
                  <c:v>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76-4090-B1DE-4FD8A6E77D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10 – 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94</c:v>
                </c:pt>
                <c:pt idx="1">
                  <c:v>104</c:v>
                </c:pt>
                <c:pt idx="2">
                  <c:v>128</c:v>
                </c:pt>
                <c:pt idx="3">
                  <c:v>126</c:v>
                </c:pt>
                <c:pt idx="4">
                  <c:v>150</c:v>
                </c:pt>
                <c:pt idx="5">
                  <c:v>175</c:v>
                </c:pt>
                <c:pt idx="6">
                  <c:v>189</c:v>
                </c:pt>
                <c:pt idx="7">
                  <c:v>225</c:v>
                </c:pt>
                <c:pt idx="8">
                  <c:v>271</c:v>
                </c:pt>
                <c:pt idx="9">
                  <c:v>283</c:v>
                </c:pt>
                <c:pt idx="10">
                  <c:v>273</c:v>
                </c:pt>
                <c:pt idx="11">
                  <c:v>273</c:v>
                </c:pt>
                <c:pt idx="12">
                  <c:v>315</c:v>
                </c:pt>
                <c:pt idx="13">
                  <c:v>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76-4090-B1DE-4FD8A6E77D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15 – 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57</c:v>
                </c:pt>
                <c:pt idx="1">
                  <c:v>55</c:v>
                </c:pt>
                <c:pt idx="2">
                  <c:v>81</c:v>
                </c:pt>
                <c:pt idx="3">
                  <c:v>98</c:v>
                </c:pt>
                <c:pt idx="4">
                  <c:v>102</c:v>
                </c:pt>
                <c:pt idx="5">
                  <c:v>123</c:v>
                </c:pt>
                <c:pt idx="6">
                  <c:v>137</c:v>
                </c:pt>
                <c:pt idx="7">
                  <c:v>143</c:v>
                </c:pt>
                <c:pt idx="8">
                  <c:v>145</c:v>
                </c:pt>
                <c:pt idx="9">
                  <c:v>179</c:v>
                </c:pt>
                <c:pt idx="10">
                  <c:v>206</c:v>
                </c:pt>
                <c:pt idx="11">
                  <c:v>230</c:v>
                </c:pt>
                <c:pt idx="12">
                  <c:v>270</c:v>
                </c:pt>
                <c:pt idx="13">
                  <c:v>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76-4090-B1DE-4FD8A6E77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38112"/>
        <c:axId val="450840464"/>
      </c:lineChart>
      <c:catAx>
        <c:axId val="4508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40464"/>
        <c:crosses val="autoZero"/>
        <c:auto val="1"/>
        <c:lblAlgn val="ctr"/>
        <c:lblOffset val="100"/>
        <c:noMultiLvlLbl val="0"/>
      </c:catAx>
      <c:valAx>
        <c:axId val="45084046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93520616735377"/>
          <c:y val="0.88671208776873589"/>
          <c:w val="0.86506479383264623"/>
          <c:h val="0.113287714351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33A-4F2D-B7A3-6FBCA35899E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33A-4F2D-B7A3-6FBCA35899E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33A-4F2D-B7A3-6FBCA35899E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33A-4F2D-B7A3-6FBCA35899E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33A-4F2D-B7A3-6FBCA35899E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33A-4F2D-B7A3-6FBCA35899E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33A-4F2D-B7A3-6FBCA35899E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33A-4F2D-B7A3-6FBCA3589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  <c:pt idx="9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3A-4F2D-B7A3-6FBCA35899E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List1!$C$2:$C$11</c:f>
              <c:numCache>
                <c:formatCode>0</c:formatCode>
                <c:ptCount val="10"/>
                <c:pt idx="0">
                  <c:v>25</c:v>
                </c:pt>
                <c:pt idx="1">
                  <c:v>17</c:v>
                </c:pt>
                <c:pt idx="2">
                  <c:v>30</c:v>
                </c:pt>
                <c:pt idx="3">
                  <c:v>25</c:v>
                </c:pt>
                <c:pt idx="4">
                  <c:v>26</c:v>
                </c:pt>
                <c:pt idx="5">
                  <c:v>30</c:v>
                </c:pt>
                <c:pt idx="6">
                  <c:v>32</c:v>
                </c:pt>
                <c:pt idx="7">
                  <c:v>42</c:v>
                </c:pt>
                <c:pt idx="8">
                  <c:v>38</c:v>
                </c:pt>
                <c:pt idx="9" formatCode="General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3A-4F2D-B7A3-6FBCA3589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1256704"/>
        <c:axId val="71561984"/>
      </c:barChart>
      <c:catAx>
        <c:axId val="712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71561984"/>
        <c:crosses val="autoZero"/>
        <c:auto val="1"/>
        <c:lblAlgn val="ctr"/>
        <c:lblOffset val="100"/>
        <c:noMultiLvlLbl val="0"/>
      </c:catAx>
      <c:valAx>
        <c:axId val="71561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1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39A-4F21-B6B4-918FF7907D74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39A-4F21-B6B4-918FF7907D7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439A-4F21-B6B4-918FF7907D7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439A-4F21-B6B4-918FF7907D74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439A-4F21-B6B4-918FF7907D74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439A-4F21-B6B4-918FF7907D74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439A-4F21-B6B4-918FF7907D74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439A-4F21-B6B4-918FF7907D74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439A-4F21-B6B4-918FF7907D74}"/>
              </c:ext>
            </c:extLst>
          </c:dPt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30</c:v>
                </c:pt>
                <c:pt idx="1">
                  <c:v>19</c:v>
                </c:pt>
                <c:pt idx="2">
                  <c:v>34</c:v>
                </c:pt>
                <c:pt idx="3">
                  <c:v>30</c:v>
                </c:pt>
                <c:pt idx="4">
                  <c:v>27</c:v>
                </c:pt>
                <c:pt idx="5">
                  <c:v>35</c:v>
                </c:pt>
                <c:pt idx="6">
                  <c:v>38</c:v>
                </c:pt>
                <c:pt idx="7">
                  <c:v>46</c:v>
                </c:pt>
                <c:pt idx="8">
                  <c:v>41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39A-4F21-B6B4-918FF7907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452096"/>
        <c:axId val="46471040"/>
      </c:barChart>
      <c:catAx>
        <c:axId val="464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46471040"/>
        <c:crosses val="autoZero"/>
        <c:auto val="1"/>
        <c:lblAlgn val="ctr"/>
        <c:lblOffset val="100"/>
        <c:tickLblSkip val="1"/>
        <c:noMultiLvlLbl val="0"/>
      </c:catAx>
      <c:valAx>
        <c:axId val="4647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64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7CE-4C38-BCAE-62AD60025E67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7CE-4C38-BCAE-62AD60025E67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7CE-4C38-BCAE-62AD60025E67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8DF2-41DC-8B9A-A041C3B3DBDE}"/>
              </c:ext>
            </c:extLst>
          </c:dPt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454</c:v>
                </c:pt>
                <c:pt idx="1">
                  <c:v>277</c:v>
                </c:pt>
                <c:pt idx="2">
                  <c:v>201</c:v>
                </c:pt>
                <c:pt idx="3">
                  <c:v>122</c:v>
                </c:pt>
                <c:pt idx="4">
                  <c:v>120</c:v>
                </c:pt>
                <c:pt idx="5">
                  <c:v>103</c:v>
                </c:pt>
                <c:pt idx="6">
                  <c:v>74</c:v>
                </c:pt>
                <c:pt idx="7">
                  <c:v>134</c:v>
                </c:pt>
                <c:pt idx="8">
                  <c:v>155</c:v>
                </c:pt>
                <c:pt idx="9" formatCode="General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7CE-4C38-BCAE-62AD60025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452096"/>
        <c:axId val="46471040"/>
      </c:barChart>
      <c:catAx>
        <c:axId val="464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46471040"/>
        <c:crosses val="autoZero"/>
        <c:auto val="1"/>
        <c:lblAlgn val="ctr"/>
        <c:lblOffset val="100"/>
        <c:tickLblSkip val="1"/>
        <c:noMultiLvlLbl val="0"/>
      </c:catAx>
      <c:valAx>
        <c:axId val="4647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64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BB-455D-8A0B-B59E9956B44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BB-455D-8A0B-B59E9956B44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BB-455D-8A0B-B59E9956B44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BB-455D-8A0B-B59E9956B44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BB-455D-8A0B-B59E9956B44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8BB-455D-8A0B-B59E9956B44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8BB-455D-8A0B-B59E9956B44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BB-455D-8A0B-B59E9956B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141</c:v>
                </c:pt>
                <c:pt idx="1">
                  <c:v>97</c:v>
                </c:pt>
                <c:pt idx="2">
                  <c:v>79</c:v>
                </c:pt>
                <c:pt idx="3">
                  <c:v>55</c:v>
                </c:pt>
                <c:pt idx="4">
                  <c:v>39</c:v>
                </c:pt>
                <c:pt idx="5">
                  <c:v>37</c:v>
                </c:pt>
                <c:pt idx="6">
                  <c:v>24</c:v>
                </c:pt>
                <c:pt idx="7">
                  <c:v>37</c:v>
                </c:pt>
                <c:pt idx="8">
                  <c:v>55</c:v>
                </c:pt>
                <c:pt idx="9" formatCode="General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BB-455D-8A0B-B59E9956B44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 a více</c:v>
                </c:pt>
              </c:strCache>
            </c:strRef>
          </c:cat>
          <c:val>
            <c:numRef>
              <c:f>List1!$C$2:$C$11</c:f>
              <c:numCache>
                <c:formatCode>0</c:formatCode>
                <c:ptCount val="10"/>
                <c:pt idx="0">
                  <c:v>313</c:v>
                </c:pt>
                <c:pt idx="1">
                  <c:v>180</c:v>
                </c:pt>
                <c:pt idx="2">
                  <c:v>122</c:v>
                </c:pt>
                <c:pt idx="3">
                  <c:v>67</c:v>
                </c:pt>
                <c:pt idx="4">
                  <c:v>81</c:v>
                </c:pt>
                <c:pt idx="5">
                  <c:v>66</c:v>
                </c:pt>
                <c:pt idx="6">
                  <c:v>50</c:v>
                </c:pt>
                <c:pt idx="7">
                  <c:v>97</c:v>
                </c:pt>
                <c:pt idx="8">
                  <c:v>100</c:v>
                </c:pt>
                <c:pt idx="9" formatCode="General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BB-455D-8A0B-B59E9956B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1256704"/>
        <c:axId val="71561984"/>
      </c:barChart>
      <c:catAx>
        <c:axId val="712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71561984"/>
        <c:crosses val="autoZero"/>
        <c:auto val="1"/>
        <c:lblAlgn val="ctr"/>
        <c:lblOffset val="100"/>
        <c:noMultiLvlLbl val="0"/>
      </c:catAx>
      <c:valAx>
        <c:axId val="71561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1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7CE-4C38-BCAE-62AD60025E67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7CE-4C38-BCAE-62AD60025E67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7CE-4C38-BCAE-62AD60025E67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825B-499E-A9A8-DA819C9BCE9D}"/>
              </c:ext>
            </c:extLst>
          </c:dPt>
          <c:cat>
            <c:strRef>
              <c:f>List1!$A$2:$A$11</c:f>
              <c:strCache>
                <c:ptCount val="10"/>
                <c:pt idx="0">
                  <c:v>do 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 a více</c:v>
                </c:pt>
                <c:pt idx="9">
                  <c:v>75 a více</c:v>
                </c:pt>
              </c:strCache>
            </c:strRef>
          </c:cat>
          <c:val>
            <c:numRef>
              <c:f>List1!$B$2:$B$11</c:f>
              <c:numCache>
                <c:formatCode>0</c:formatCode>
                <c:ptCount val="10"/>
                <c:pt idx="0">
                  <c:v>33</c:v>
                </c:pt>
                <c:pt idx="1">
                  <c:v>40</c:v>
                </c:pt>
                <c:pt idx="2">
                  <c:v>43</c:v>
                </c:pt>
                <c:pt idx="3">
                  <c:v>43</c:v>
                </c:pt>
                <c:pt idx="4">
                  <c:v>60</c:v>
                </c:pt>
                <c:pt idx="5">
                  <c:v>62</c:v>
                </c:pt>
                <c:pt idx="6">
                  <c:v>34</c:v>
                </c:pt>
                <c:pt idx="7">
                  <c:v>35</c:v>
                </c:pt>
                <c:pt idx="8">
                  <c:v>68</c:v>
                </c:pt>
                <c:pt idx="9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7CE-4C38-BCAE-62AD60025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452096"/>
        <c:axId val="46471040"/>
      </c:barChart>
      <c:catAx>
        <c:axId val="464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46471040"/>
        <c:crosses val="autoZero"/>
        <c:auto val="1"/>
        <c:lblAlgn val="ctr"/>
        <c:lblOffset val="100"/>
        <c:tickLblSkip val="1"/>
        <c:noMultiLvlLbl val="0"/>
      </c:catAx>
      <c:valAx>
        <c:axId val="4647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64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77FF30F-9876-E589-BB71-928667D9E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0F1123A-26F1-6112-AB2B-2E5F5D4D1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60238-FB28-41D6-A234-F34A73D773EE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F5319F-1D27-1059-288D-8342283B2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D3F933-2357-303F-2CF2-AB25AF4614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B5DCD-479C-4AB3-97BF-5E624917A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5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8A3F-F877-4C3C-A911-51F55369D9E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7A491-A754-42F7-BC38-F4283EE3D6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02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458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HK120240528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AFE47-15C5-410B-93B7-C2AE9E709F7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99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74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HZ20240603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5447F-DF00-4630-9204-54C26BD929B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27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HZ20240603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5447F-DF00-4630-9204-54C26BD929B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74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HZ1230412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52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HZ1230412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5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89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20240607JJ3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FAF74-7B26-4960-B3A2-9434BAEC7F0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28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20240607JJ3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FAF74-7B26-4960-B3A2-9434BAEC7F0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8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20240607JJ3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FAF74-7B26-4960-B3A2-9434BAEC7F0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11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VB090624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FAF74-7B26-4960-B3A2-9434BAEC7F0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51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HZ20240603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447F-DF00-4630-9204-54C26BD929B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03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HZ20240603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447F-DF00-4630-9204-54C26BD929B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0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25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20240607JJ3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FAF74-7B26-4960-B3A2-9434BAEC7F0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30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cid:image003.jpg@01CF6DFE.8D73A1C0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cid:image003.jpg@01CF6DFE.8D73A1C0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emf"/><Relationship Id="rId10" Type="http://schemas.openxmlformats.org/officeDocument/2006/relationships/image" Target="../media/image6.png"/><Relationship Id="rId4" Type="http://schemas.openxmlformats.org/officeDocument/2006/relationships/image" Target="../media/image8.emf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cid:image003.jpg@01CF6DFE.8D73A1C0" TargetMode="Externa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27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28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Městská část Praha 4</a:t>
            </a:r>
          </a:p>
        </p:txBody>
      </p:sp>
      <p:sp>
        <p:nvSpPr>
          <p:cNvPr id="35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5137" y="4992722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631083A4-652D-1553-920E-7783D0472618}"/>
              </a:ext>
            </a:extLst>
          </p:cNvPr>
          <p:cNvGrpSpPr/>
          <p:nvPr userDrawn="1"/>
        </p:nvGrpSpPr>
        <p:grpSpPr>
          <a:xfrm>
            <a:off x="9381600" y="3790800"/>
            <a:ext cx="1270751" cy="2016807"/>
            <a:chOff x="9573906" y="3839890"/>
            <a:chExt cx="1270751" cy="2016807"/>
          </a:xfrm>
        </p:grpSpPr>
        <p:sp>
          <p:nvSpPr>
            <p:cNvPr id="50" name="Rovnoramenný trojúhelník 4">
              <a:extLst>
                <a:ext uri="{FF2B5EF4-FFF2-40B4-BE49-F238E27FC236}">
                  <a16:creationId xmlns:a16="http://schemas.microsoft.com/office/drawing/2014/main" id="{B83AB2B9-3079-2692-DC6E-D88430F6F6AE}"/>
                </a:ext>
              </a:extLst>
            </p:cNvPr>
            <p:cNvSpPr/>
            <p:nvPr userDrawn="1"/>
          </p:nvSpPr>
          <p:spPr>
            <a:xfrm rot="1106797">
              <a:off x="9882197" y="3839890"/>
              <a:ext cx="962460" cy="1369198"/>
            </a:xfrm>
            <a:prstGeom prst="triangle">
              <a:avLst>
                <a:gd name="adj" fmla="val 58782"/>
              </a:avLst>
            </a:prstGeom>
            <a:solidFill>
              <a:srgbClr val="FFC000">
                <a:alpha val="44000"/>
              </a:srgbClr>
            </a:solidFill>
            <a:ln w="15875">
              <a:solidFill>
                <a:srgbClr val="2E5980"/>
              </a:solidFill>
            </a:ln>
            <a:effectLst>
              <a:outerShdw blurRad="50800" dist="50800" dir="5400000" algn="ctr" rotWithShape="0">
                <a:srgbClr val="2E598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FE5FC520-ECD2-B6EE-E590-7008E91FC620}"/>
                </a:ext>
              </a:extLst>
            </p:cNvPr>
            <p:cNvGrpSpPr/>
            <p:nvPr userDrawn="1"/>
          </p:nvGrpSpPr>
          <p:grpSpPr>
            <a:xfrm>
              <a:off x="9573906" y="4827097"/>
              <a:ext cx="1029600" cy="1029600"/>
              <a:chOff x="9573906" y="4827097"/>
              <a:chExt cx="1029600" cy="1029600"/>
            </a:xfrm>
          </p:grpSpPr>
          <p:sp>
            <p:nvSpPr>
              <p:cNvPr id="52" name="Ovál 22">
                <a:extLst>
                  <a:ext uri="{FF2B5EF4-FFF2-40B4-BE49-F238E27FC236}">
                    <a16:creationId xmlns:a16="http://schemas.microsoft.com/office/drawing/2014/main" id="{8709C7FE-25A8-FF08-CB6E-C4566900FADB}"/>
                  </a:ext>
                </a:extLst>
              </p:cNvPr>
              <p:cNvSpPr/>
              <p:nvPr userDrawn="1"/>
            </p:nvSpPr>
            <p:spPr>
              <a:xfrm>
                <a:off x="9573906" y="4827097"/>
                <a:ext cx="1029600" cy="10296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71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Ovál 23">
                <a:extLst>
                  <a:ext uri="{FF2B5EF4-FFF2-40B4-BE49-F238E27FC236}">
                    <a16:creationId xmlns:a16="http://schemas.microsoft.com/office/drawing/2014/main" id="{1AEE8359-FC5E-D1F6-C211-46C6B6ED6E80}"/>
                  </a:ext>
                </a:extLst>
              </p:cNvPr>
              <p:cNvSpPr/>
              <p:nvPr userDrawn="1"/>
            </p:nvSpPr>
            <p:spPr>
              <a:xfrm>
                <a:off x="9643042" y="4896233"/>
                <a:ext cx="891327" cy="891327"/>
              </a:xfrm>
              <a:prstGeom prst="ellipse">
                <a:avLst/>
              </a:prstGeom>
              <a:solidFill>
                <a:srgbClr val="D71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2F6E1DCB-3D4A-17BE-B2C2-7EC4784FBF4A}"/>
              </a:ext>
            </a:extLst>
          </p:cNvPr>
          <p:cNvSpPr>
            <a:spLocks noChangeAspect="1"/>
          </p:cNvSpPr>
          <p:nvPr userDrawn="1"/>
        </p:nvSpPr>
        <p:spPr>
          <a:xfrm>
            <a:off x="9588549" y="5047944"/>
            <a:ext cx="615700" cy="489724"/>
          </a:xfrm>
          <a:custGeom>
            <a:avLst/>
            <a:gdLst>
              <a:gd name="connsiteX0" fmla="*/ 306896 w 335184"/>
              <a:gd name="connsiteY0" fmla="*/ 184880 h 266604"/>
              <a:gd name="connsiteX1" fmla="*/ 307372 w 335184"/>
              <a:gd name="connsiteY1" fmla="*/ 188023 h 266604"/>
              <a:gd name="connsiteX2" fmla="*/ 302609 w 335184"/>
              <a:gd name="connsiteY2" fmla="*/ 188595 h 266604"/>
              <a:gd name="connsiteX3" fmla="*/ 303371 w 335184"/>
              <a:gd name="connsiteY3" fmla="*/ 194881 h 266604"/>
              <a:gd name="connsiteX4" fmla="*/ 300609 w 335184"/>
              <a:gd name="connsiteY4" fmla="*/ 198501 h 266604"/>
              <a:gd name="connsiteX5" fmla="*/ 295084 w 335184"/>
              <a:gd name="connsiteY5" fmla="*/ 192786 h 266604"/>
              <a:gd name="connsiteX6" fmla="*/ 293751 w 335184"/>
              <a:gd name="connsiteY6" fmla="*/ 194500 h 266604"/>
              <a:gd name="connsiteX7" fmla="*/ 292703 w 335184"/>
              <a:gd name="connsiteY7" fmla="*/ 199453 h 266604"/>
              <a:gd name="connsiteX8" fmla="*/ 290798 w 335184"/>
              <a:gd name="connsiteY8" fmla="*/ 196501 h 266604"/>
              <a:gd name="connsiteX9" fmla="*/ 289179 w 335184"/>
              <a:gd name="connsiteY9" fmla="*/ 196691 h 266604"/>
              <a:gd name="connsiteX10" fmla="*/ 293370 w 335184"/>
              <a:gd name="connsiteY10" fmla="*/ 204216 h 266604"/>
              <a:gd name="connsiteX11" fmla="*/ 289179 w 335184"/>
              <a:gd name="connsiteY11" fmla="*/ 209550 h 266604"/>
              <a:gd name="connsiteX12" fmla="*/ 284131 w 335184"/>
              <a:gd name="connsiteY12" fmla="*/ 206978 h 266604"/>
              <a:gd name="connsiteX13" fmla="*/ 279368 w 335184"/>
              <a:gd name="connsiteY13" fmla="*/ 207550 h 266604"/>
              <a:gd name="connsiteX14" fmla="*/ 274225 w 335184"/>
              <a:gd name="connsiteY14" fmla="*/ 205073 h 266604"/>
              <a:gd name="connsiteX15" fmla="*/ 274415 w 335184"/>
              <a:gd name="connsiteY15" fmla="*/ 206597 h 266604"/>
              <a:gd name="connsiteX16" fmla="*/ 272605 w 335184"/>
              <a:gd name="connsiteY16" fmla="*/ 205264 h 266604"/>
              <a:gd name="connsiteX17" fmla="*/ 271272 w 335184"/>
              <a:gd name="connsiteY17" fmla="*/ 206978 h 266604"/>
              <a:gd name="connsiteX18" fmla="*/ 269081 w 335184"/>
              <a:gd name="connsiteY18" fmla="*/ 202501 h 266604"/>
              <a:gd name="connsiteX19" fmla="*/ 269462 w 335184"/>
              <a:gd name="connsiteY19" fmla="*/ 205645 h 266604"/>
              <a:gd name="connsiteX20" fmla="*/ 265938 w 335184"/>
              <a:gd name="connsiteY20" fmla="*/ 202882 h 266604"/>
              <a:gd name="connsiteX21" fmla="*/ 265557 w 335184"/>
              <a:gd name="connsiteY21" fmla="*/ 199739 h 266604"/>
              <a:gd name="connsiteX22" fmla="*/ 264128 w 335184"/>
              <a:gd name="connsiteY22" fmla="*/ 201549 h 266604"/>
              <a:gd name="connsiteX23" fmla="*/ 261366 w 335184"/>
              <a:gd name="connsiteY23" fmla="*/ 192214 h 266604"/>
              <a:gd name="connsiteX24" fmla="*/ 256794 w 335184"/>
              <a:gd name="connsiteY24" fmla="*/ 194405 h 266604"/>
              <a:gd name="connsiteX25" fmla="*/ 256604 w 335184"/>
              <a:gd name="connsiteY25" fmla="*/ 192881 h 266604"/>
              <a:gd name="connsiteX26" fmla="*/ 254889 w 335184"/>
              <a:gd name="connsiteY26" fmla="*/ 191452 h 266604"/>
              <a:gd name="connsiteX27" fmla="*/ 251936 w 335184"/>
              <a:gd name="connsiteY27" fmla="*/ 193453 h 266604"/>
              <a:gd name="connsiteX28" fmla="*/ 251460 w 335184"/>
              <a:gd name="connsiteY28" fmla="*/ 190309 h 266604"/>
              <a:gd name="connsiteX29" fmla="*/ 251270 w 335184"/>
              <a:gd name="connsiteY29" fmla="*/ 188690 h 266604"/>
              <a:gd name="connsiteX30" fmla="*/ 248317 w 335184"/>
              <a:gd name="connsiteY30" fmla="*/ 190690 h 266604"/>
              <a:gd name="connsiteX31" fmla="*/ 249079 w 335184"/>
              <a:gd name="connsiteY31" fmla="*/ 184213 h 266604"/>
              <a:gd name="connsiteX32" fmla="*/ 244602 w 335184"/>
              <a:gd name="connsiteY32" fmla="*/ 186404 h 266604"/>
              <a:gd name="connsiteX33" fmla="*/ 243364 w 335184"/>
              <a:gd name="connsiteY33" fmla="*/ 189738 h 266604"/>
              <a:gd name="connsiteX34" fmla="*/ 243364 w 335184"/>
              <a:gd name="connsiteY34" fmla="*/ 189738 h 266604"/>
              <a:gd name="connsiteX35" fmla="*/ 240411 w 335184"/>
              <a:gd name="connsiteY35" fmla="*/ 191738 h 266604"/>
              <a:gd name="connsiteX36" fmla="*/ 237458 w 335184"/>
              <a:gd name="connsiteY36" fmla="*/ 193643 h 266604"/>
              <a:gd name="connsiteX37" fmla="*/ 238887 w 335184"/>
              <a:gd name="connsiteY37" fmla="*/ 191929 h 266604"/>
              <a:gd name="connsiteX38" fmla="*/ 235744 w 335184"/>
              <a:gd name="connsiteY38" fmla="*/ 192310 h 266604"/>
              <a:gd name="connsiteX39" fmla="*/ 235267 w 335184"/>
              <a:gd name="connsiteY39" fmla="*/ 189166 h 266604"/>
              <a:gd name="connsiteX40" fmla="*/ 233744 w 335184"/>
              <a:gd name="connsiteY40" fmla="*/ 189357 h 266604"/>
              <a:gd name="connsiteX41" fmla="*/ 228791 w 335184"/>
              <a:gd name="connsiteY41" fmla="*/ 188404 h 266604"/>
              <a:gd name="connsiteX42" fmla="*/ 228981 w 335184"/>
              <a:gd name="connsiteY42" fmla="*/ 189928 h 266604"/>
              <a:gd name="connsiteX43" fmla="*/ 226219 w 335184"/>
              <a:gd name="connsiteY43" fmla="*/ 193548 h 266604"/>
              <a:gd name="connsiteX44" fmla="*/ 221551 w 335184"/>
              <a:gd name="connsiteY44" fmla="*/ 194119 h 266604"/>
              <a:gd name="connsiteX45" fmla="*/ 214408 w 335184"/>
              <a:gd name="connsiteY45" fmla="*/ 188595 h 266604"/>
              <a:gd name="connsiteX46" fmla="*/ 211455 w 335184"/>
              <a:gd name="connsiteY46" fmla="*/ 190595 h 266604"/>
              <a:gd name="connsiteX47" fmla="*/ 205359 w 335184"/>
              <a:gd name="connsiteY47" fmla="*/ 192976 h 266604"/>
              <a:gd name="connsiteX48" fmla="*/ 211265 w 335184"/>
              <a:gd name="connsiteY48" fmla="*/ 201835 h 266604"/>
              <a:gd name="connsiteX49" fmla="*/ 203740 w 335184"/>
              <a:gd name="connsiteY49" fmla="*/ 206026 h 266604"/>
              <a:gd name="connsiteX50" fmla="*/ 204216 w 335184"/>
              <a:gd name="connsiteY50" fmla="*/ 209169 h 266604"/>
              <a:gd name="connsiteX51" fmla="*/ 202406 w 335184"/>
              <a:gd name="connsiteY51" fmla="*/ 207740 h 266604"/>
              <a:gd name="connsiteX52" fmla="*/ 200978 w 335184"/>
              <a:gd name="connsiteY52" fmla="*/ 209550 h 266604"/>
              <a:gd name="connsiteX53" fmla="*/ 199644 w 335184"/>
              <a:gd name="connsiteY53" fmla="*/ 211360 h 266604"/>
              <a:gd name="connsiteX54" fmla="*/ 196501 w 335184"/>
              <a:gd name="connsiteY54" fmla="*/ 211741 h 266604"/>
              <a:gd name="connsiteX55" fmla="*/ 195644 w 335184"/>
              <a:gd name="connsiteY55" fmla="*/ 205454 h 266604"/>
              <a:gd name="connsiteX56" fmla="*/ 180308 w 335184"/>
              <a:gd name="connsiteY56" fmla="*/ 210598 h 266604"/>
              <a:gd name="connsiteX57" fmla="*/ 181070 w 335184"/>
              <a:gd name="connsiteY57" fmla="*/ 216884 h 266604"/>
              <a:gd name="connsiteX58" fmla="*/ 182690 w 335184"/>
              <a:gd name="connsiteY58" fmla="*/ 216694 h 266604"/>
              <a:gd name="connsiteX59" fmla="*/ 182880 w 335184"/>
              <a:gd name="connsiteY59" fmla="*/ 218313 h 266604"/>
              <a:gd name="connsiteX60" fmla="*/ 171831 w 335184"/>
              <a:gd name="connsiteY60" fmla="*/ 219646 h 266604"/>
              <a:gd name="connsiteX61" fmla="*/ 172403 w 335184"/>
              <a:gd name="connsiteY61" fmla="*/ 224409 h 266604"/>
              <a:gd name="connsiteX62" fmla="*/ 167354 w 335184"/>
              <a:gd name="connsiteY62" fmla="*/ 221837 h 266604"/>
              <a:gd name="connsiteX63" fmla="*/ 166973 w 335184"/>
              <a:gd name="connsiteY63" fmla="*/ 231553 h 266604"/>
              <a:gd name="connsiteX64" fmla="*/ 164211 w 335184"/>
              <a:gd name="connsiteY64" fmla="*/ 235077 h 266604"/>
              <a:gd name="connsiteX65" fmla="*/ 159258 w 335184"/>
              <a:gd name="connsiteY65" fmla="*/ 234125 h 266604"/>
              <a:gd name="connsiteX66" fmla="*/ 155924 w 335184"/>
              <a:gd name="connsiteY66" fmla="*/ 232981 h 266604"/>
              <a:gd name="connsiteX67" fmla="*/ 152495 w 335184"/>
              <a:gd name="connsiteY67" fmla="*/ 231743 h 266604"/>
              <a:gd name="connsiteX68" fmla="*/ 148400 w 335184"/>
              <a:gd name="connsiteY68" fmla="*/ 237077 h 266604"/>
              <a:gd name="connsiteX69" fmla="*/ 137732 w 335184"/>
              <a:gd name="connsiteY69" fmla="*/ 241649 h 266604"/>
              <a:gd name="connsiteX70" fmla="*/ 133064 w 335184"/>
              <a:gd name="connsiteY70" fmla="*/ 242316 h 266604"/>
              <a:gd name="connsiteX71" fmla="*/ 122111 w 335184"/>
              <a:gd name="connsiteY71" fmla="*/ 232410 h 266604"/>
              <a:gd name="connsiteX72" fmla="*/ 120777 w 335184"/>
              <a:gd name="connsiteY72" fmla="*/ 234220 h 266604"/>
              <a:gd name="connsiteX73" fmla="*/ 116872 w 335184"/>
              <a:gd name="connsiteY73" fmla="*/ 253937 h 266604"/>
              <a:gd name="connsiteX74" fmla="*/ 117634 w 335184"/>
              <a:gd name="connsiteY74" fmla="*/ 260223 h 266604"/>
              <a:gd name="connsiteX75" fmla="*/ 118110 w 335184"/>
              <a:gd name="connsiteY75" fmla="*/ 263462 h 266604"/>
              <a:gd name="connsiteX76" fmla="*/ 118491 w 335184"/>
              <a:gd name="connsiteY76" fmla="*/ 266605 h 266604"/>
              <a:gd name="connsiteX77" fmla="*/ 115157 w 335184"/>
              <a:gd name="connsiteY77" fmla="*/ 265367 h 266604"/>
              <a:gd name="connsiteX78" fmla="*/ 112776 w 335184"/>
              <a:gd name="connsiteY78" fmla="*/ 259271 h 266604"/>
              <a:gd name="connsiteX79" fmla="*/ 107823 w 335184"/>
              <a:gd name="connsiteY79" fmla="*/ 258318 h 266604"/>
              <a:gd name="connsiteX80" fmla="*/ 101917 w 335184"/>
              <a:gd name="connsiteY80" fmla="*/ 262318 h 266604"/>
              <a:gd name="connsiteX81" fmla="*/ 101727 w 335184"/>
              <a:gd name="connsiteY81" fmla="*/ 260699 h 266604"/>
              <a:gd name="connsiteX82" fmla="*/ 101251 w 335184"/>
              <a:gd name="connsiteY82" fmla="*/ 257556 h 266604"/>
              <a:gd name="connsiteX83" fmla="*/ 97917 w 335184"/>
              <a:gd name="connsiteY83" fmla="*/ 256413 h 266604"/>
              <a:gd name="connsiteX84" fmla="*/ 92012 w 335184"/>
              <a:gd name="connsiteY84" fmla="*/ 260318 h 266604"/>
              <a:gd name="connsiteX85" fmla="*/ 91821 w 335184"/>
              <a:gd name="connsiteY85" fmla="*/ 258794 h 266604"/>
              <a:gd name="connsiteX86" fmla="*/ 77438 w 335184"/>
              <a:gd name="connsiteY86" fmla="*/ 258985 h 266604"/>
              <a:gd name="connsiteX87" fmla="*/ 75247 w 335184"/>
              <a:gd name="connsiteY87" fmla="*/ 254413 h 266604"/>
              <a:gd name="connsiteX88" fmla="*/ 69913 w 335184"/>
              <a:gd name="connsiteY88" fmla="*/ 250317 h 266604"/>
              <a:gd name="connsiteX89" fmla="*/ 67913 w 335184"/>
              <a:gd name="connsiteY89" fmla="*/ 247364 h 266604"/>
              <a:gd name="connsiteX90" fmla="*/ 71628 w 335184"/>
              <a:gd name="connsiteY90" fmla="*/ 238887 h 266604"/>
              <a:gd name="connsiteX91" fmla="*/ 74581 w 335184"/>
              <a:gd name="connsiteY91" fmla="*/ 236887 h 266604"/>
              <a:gd name="connsiteX92" fmla="*/ 79724 w 335184"/>
              <a:gd name="connsiteY92" fmla="*/ 239459 h 266604"/>
              <a:gd name="connsiteX93" fmla="*/ 83629 w 335184"/>
              <a:gd name="connsiteY93" fmla="*/ 232505 h 266604"/>
              <a:gd name="connsiteX94" fmla="*/ 83439 w 335184"/>
              <a:gd name="connsiteY94" fmla="*/ 230981 h 266604"/>
              <a:gd name="connsiteX95" fmla="*/ 81725 w 335184"/>
              <a:gd name="connsiteY95" fmla="*/ 229552 h 266604"/>
              <a:gd name="connsiteX96" fmla="*/ 72390 w 335184"/>
              <a:gd name="connsiteY96" fmla="*/ 232315 h 266604"/>
              <a:gd name="connsiteX97" fmla="*/ 70866 w 335184"/>
              <a:gd name="connsiteY97" fmla="*/ 232600 h 266604"/>
              <a:gd name="connsiteX98" fmla="*/ 70675 w 335184"/>
              <a:gd name="connsiteY98" fmla="*/ 230981 h 266604"/>
              <a:gd name="connsiteX99" fmla="*/ 79153 w 335184"/>
              <a:gd name="connsiteY99" fmla="*/ 221837 h 266604"/>
              <a:gd name="connsiteX100" fmla="*/ 78486 w 335184"/>
              <a:gd name="connsiteY100" fmla="*/ 217170 h 266604"/>
              <a:gd name="connsiteX101" fmla="*/ 74962 w 335184"/>
              <a:gd name="connsiteY101" fmla="*/ 214408 h 266604"/>
              <a:gd name="connsiteX102" fmla="*/ 81058 w 335184"/>
              <a:gd name="connsiteY102" fmla="*/ 212026 h 266604"/>
              <a:gd name="connsiteX103" fmla="*/ 75724 w 335184"/>
              <a:gd name="connsiteY103" fmla="*/ 207836 h 266604"/>
              <a:gd name="connsiteX104" fmla="*/ 74104 w 335184"/>
              <a:gd name="connsiteY104" fmla="*/ 208121 h 266604"/>
              <a:gd name="connsiteX105" fmla="*/ 63532 w 335184"/>
              <a:gd name="connsiteY105" fmla="*/ 212693 h 266604"/>
              <a:gd name="connsiteX106" fmla="*/ 61150 w 335184"/>
              <a:gd name="connsiteY106" fmla="*/ 206502 h 266604"/>
              <a:gd name="connsiteX107" fmla="*/ 57912 w 335184"/>
              <a:gd name="connsiteY107" fmla="*/ 206978 h 266604"/>
              <a:gd name="connsiteX108" fmla="*/ 56007 w 335184"/>
              <a:gd name="connsiteY108" fmla="*/ 204025 h 266604"/>
              <a:gd name="connsiteX109" fmla="*/ 52578 w 335184"/>
              <a:gd name="connsiteY109" fmla="*/ 202787 h 266604"/>
              <a:gd name="connsiteX110" fmla="*/ 52388 w 335184"/>
              <a:gd name="connsiteY110" fmla="*/ 201263 h 266604"/>
              <a:gd name="connsiteX111" fmla="*/ 48673 w 335184"/>
              <a:gd name="connsiteY111" fmla="*/ 196882 h 266604"/>
              <a:gd name="connsiteX112" fmla="*/ 51625 w 335184"/>
              <a:gd name="connsiteY112" fmla="*/ 194881 h 266604"/>
              <a:gd name="connsiteX113" fmla="*/ 52007 w 335184"/>
              <a:gd name="connsiteY113" fmla="*/ 185261 h 266604"/>
              <a:gd name="connsiteX114" fmla="*/ 59055 w 335184"/>
              <a:gd name="connsiteY114" fmla="*/ 190786 h 266604"/>
              <a:gd name="connsiteX115" fmla="*/ 63437 w 335184"/>
              <a:gd name="connsiteY115" fmla="*/ 174212 h 266604"/>
              <a:gd name="connsiteX116" fmla="*/ 63246 w 335184"/>
              <a:gd name="connsiteY116" fmla="*/ 172593 h 266604"/>
              <a:gd name="connsiteX117" fmla="*/ 50387 w 335184"/>
              <a:gd name="connsiteY117" fmla="*/ 172593 h 266604"/>
              <a:gd name="connsiteX118" fmla="*/ 43244 w 335184"/>
              <a:gd name="connsiteY118" fmla="*/ 167068 h 266604"/>
              <a:gd name="connsiteX119" fmla="*/ 39719 w 335184"/>
              <a:gd name="connsiteY119" fmla="*/ 164401 h 266604"/>
              <a:gd name="connsiteX120" fmla="*/ 30194 w 335184"/>
              <a:gd name="connsiteY120" fmla="*/ 152781 h 266604"/>
              <a:gd name="connsiteX121" fmla="*/ 30004 w 335184"/>
              <a:gd name="connsiteY121" fmla="*/ 151162 h 266604"/>
              <a:gd name="connsiteX122" fmla="*/ 30766 w 335184"/>
              <a:gd name="connsiteY122" fmla="*/ 144685 h 266604"/>
              <a:gd name="connsiteX123" fmla="*/ 29242 w 335184"/>
              <a:gd name="connsiteY123" fmla="*/ 144875 h 266604"/>
              <a:gd name="connsiteX124" fmla="*/ 31909 w 335184"/>
              <a:gd name="connsiteY124" fmla="*/ 141256 h 266604"/>
              <a:gd name="connsiteX125" fmla="*/ 31528 w 335184"/>
              <a:gd name="connsiteY125" fmla="*/ 138113 h 266604"/>
              <a:gd name="connsiteX126" fmla="*/ 26765 w 335184"/>
              <a:gd name="connsiteY126" fmla="*/ 138779 h 266604"/>
              <a:gd name="connsiteX127" fmla="*/ 26384 w 335184"/>
              <a:gd name="connsiteY127" fmla="*/ 135541 h 266604"/>
              <a:gd name="connsiteX128" fmla="*/ 23241 w 335184"/>
              <a:gd name="connsiteY128" fmla="*/ 136017 h 266604"/>
              <a:gd name="connsiteX129" fmla="*/ 21241 w 335184"/>
              <a:gd name="connsiteY129" fmla="*/ 133064 h 266604"/>
              <a:gd name="connsiteX130" fmla="*/ 16383 w 335184"/>
              <a:gd name="connsiteY130" fmla="*/ 132016 h 266604"/>
              <a:gd name="connsiteX131" fmla="*/ 15716 w 335184"/>
              <a:gd name="connsiteY131" fmla="*/ 127349 h 266604"/>
              <a:gd name="connsiteX132" fmla="*/ 18859 w 335184"/>
              <a:gd name="connsiteY132" fmla="*/ 126873 h 266604"/>
              <a:gd name="connsiteX133" fmla="*/ 23432 w 335184"/>
              <a:gd name="connsiteY133" fmla="*/ 124777 h 266604"/>
              <a:gd name="connsiteX134" fmla="*/ 22384 w 335184"/>
              <a:gd name="connsiteY134" fmla="*/ 116872 h 266604"/>
              <a:gd name="connsiteX135" fmla="*/ 33433 w 335184"/>
              <a:gd name="connsiteY135" fmla="*/ 115443 h 266604"/>
              <a:gd name="connsiteX136" fmla="*/ 37052 w 335184"/>
              <a:gd name="connsiteY136" fmla="*/ 118205 h 266604"/>
              <a:gd name="connsiteX137" fmla="*/ 38195 w 335184"/>
              <a:gd name="connsiteY137" fmla="*/ 114871 h 266604"/>
              <a:gd name="connsiteX138" fmla="*/ 44672 w 335184"/>
              <a:gd name="connsiteY138" fmla="*/ 115633 h 266604"/>
              <a:gd name="connsiteX139" fmla="*/ 44482 w 335184"/>
              <a:gd name="connsiteY139" fmla="*/ 114014 h 266604"/>
              <a:gd name="connsiteX140" fmla="*/ 44291 w 335184"/>
              <a:gd name="connsiteY140" fmla="*/ 112490 h 266604"/>
              <a:gd name="connsiteX141" fmla="*/ 44101 w 335184"/>
              <a:gd name="connsiteY141" fmla="*/ 110871 h 266604"/>
              <a:gd name="connsiteX142" fmla="*/ 40767 w 335184"/>
              <a:gd name="connsiteY142" fmla="*/ 109728 h 266604"/>
              <a:gd name="connsiteX143" fmla="*/ 41910 w 335184"/>
              <a:gd name="connsiteY143" fmla="*/ 106299 h 266604"/>
              <a:gd name="connsiteX144" fmla="*/ 34004 w 335184"/>
              <a:gd name="connsiteY144" fmla="*/ 107347 h 266604"/>
              <a:gd name="connsiteX145" fmla="*/ 33052 w 335184"/>
              <a:gd name="connsiteY145" fmla="*/ 99441 h 266604"/>
              <a:gd name="connsiteX146" fmla="*/ 30099 w 335184"/>
              <a:gd name="connsiteY146" fmla="*/ 101441 h 266604"/>
              <a:gd name="connsiteX147" fmla="*/ 24955 w 335184"/>
              <a:gd name="connsiteY147" fmla="*/ 98869 h 266604"/>
              <a:gd name="connsiteX148" fmla="*/ 23717 w 335184"/>
              <a:gd name="connsiteY148" fmla="*/ 89440 h 266604"/>
              <a:gd name="connsiteX149" fmla="*/ 20193 w 335184"/>
              <a:gd name="connsiteY149" fmla="*/ 86677 h 266604"/>
              <a:gd name="connsiteX150" fmla="*/ 23146 w 335184"/>
              <a:gd name="connsiteY150" fmla="*/ 84677 h 266604"/>
              <a:gd name="connsiteX151" fmla="*/ 19145 w 335184"/>
              <a:gd name="connsiteY151" fmla="*/ 78772 h 266604"/>
              <a:gd name="connsiteX152" fmla="*/ 13049 w 335184"/>
              <a:gd name="connsiteY152" fmla="*/ 81153 h 266604"/>
              <a:gd name="connsiteX153" fmla="*/ 8572 w 335184"/>
              <a:gd name="connsiteY153" fmla="*/ 83344 h 266604"/>
              <a:gd name="connsiteX154" fmla="*/ 4953 w 335184"/>
              <a:gd name="connsiteY154" fmla="*/ 80581 h 266604"/>
              <a:gd name="connsiteX155" fmla="*/ 667 w 335184"/>
              <a:gd name="connsiteY155" fmla="*/ 84296 h 266604"/>
              <a:gd name="connsiteX156" fmla="*/ 191 w 335184"/>
              <a:gd name="connsiteY156" fmla="*/ 81153 h 266604"/>
              <a:gd name="connsiteX157" fmla="*/ 0 w 335184"/>
              <a:gd name="connsiteY157" fmla="*/ 79629 h 266604"/>
              <a:gd name="connsiteX158" fmla="*/ 9334 w 335184"/>
              <a:gd name="connsiteY158" fmla="*/ 76771 h 266604"/>
              <a:gd name="connsiteX159" fmla="*/ 8668 w 335184"/>
              <a:gd name="connsiteY159" fmla="*/ 72104 h 266604"/>
              <a:gd name="connsiteX160" fmla="*/ 10096 w 335184"/>
              <a:gd name="connsiteY160" fmla="*/ 70294 h 266604"/>
              <a:gd name="connsiteX161" fmla="*/ 11811 w 335184"/>
              <a:gd name="connsiteY161" fmla="*/ 71723 h 266604"/>
              <a:gd name="connsiteX162" fmla="*/ 13621 w 335184"/>
              <a:gd name="connsiteY162" fmla="*/ 73057 h 266604"/>
              <a:gd name="connsiteX163" fmla="*/ 21336 w 335184"/>
              <a:gd name="connsiteY163" fmla="*/ 70485 h 266604"/>
              <a:gd name="connsiteX164" fmla="*/ 21146 w 335184"/>
              <a:gd name="connsiteY164" fmla="*/ 68866 h 266604"/>
              <a:gd name="connsiteX165" fmla="*/ 22479 w 335184"/>
              <a:gd name="connsiteY165" fmla="*/ 67151 h 266604"/>
              <a:gd name="connsiteX166" fmla="*/ 22670 w 335184"/>
              <a:gd name="connsiteY166" fmla="*/ 68675 h 266604"/>
              <a:gd name="connsiteX167" fmla="*/ 31813 w 335184"/>
              <a:gd name="connsiteY167" fmla="*/ 64294 h 266604"/>
              <a:gd name="connsiteX168" fmla="*/ 37909 w 335184"/>
              <a:gd name="connsiteY168" fmla="*/ 61913 h 266604"/>
              <a:gd name="connsiteX169" fmla="*/ 41815 w 335184"/>
              <a:gd name="connsiteY169" fmla="*/ 67818 h 266604"/>
              <a:gd name="connsiteX170" fmla="*/ 43244 w 335184"/>
              <a:gd name="connsiteY170" fmla="*/ 66103 h 266604"/>
              <a:gd name="connsiteX171" fmla="*/ 50483 w 335184"/>
              <a:gd name="connsiteY171" fmla="*/ 60388 h 266604"/>
              <a:gd name="connsiteX172" fmla="*/ 48292 w 335184"/>
              <a:gd name="connsiteY172" fmla="*/ 55816 h 266604"/>
              <a:gd name="connsiteX173" fmla="*/ 52864 w 335184"/>
              <a:gd name="connsiteY173" fmla="*/ 53626 h 266604"/>
              <a:gd name="connsiteX174" fmla="*/ 52483 w 335184"/>
              <a:gd name="connsiteY174" fmla="*/ 50482 h 266604"/>
              <a:gd name="connsiteX175" fmla="*/ 57436 w 335184"/>
              <a:gd name="connsiteY175" fmla="*/ 51435 h 266604"/>
              <a:gd name="connsiteX176" fmla="*/ 59150 w 335184"/>
              <a:gd name="connsiteY176" fmla="*/ 52864 h 266604"/>
              <a:gd name="connsiteX177" fmla="*/ 62294 w 335184"/>
              <a:gd name="connsiteY177" fmla="*/ 52388 h 266604"/>
              <a:gd name="connsiteX178" fmla="*/ 62960 w 335184"/>
              <a:gd name="connsiteY178" fmla="*/ 57150 h 266604"/>
              <a:gd name="connsiteX179" fmla="*/ 65342 w 335184"/>
              <a:gd name="connsiteY179" fmla="*/ 63246 h 266604"/>
              <a:gd name="connsiteX180" fmla="*/ 65913 w 335184"/>
              <a:gd name="connsiteY180" fmla="*/ 68008 h 266604"/>
              <a:gd name="connsiteX181" fmla="*/ 72009 w 335184"/>
              <a:gd name="connsiteY181" fmla="*/ 65627 h 266604"/>
              <a:gd name="connsiteX182" fmla="*/ 90011 w 335184"/>
              <a:gd name="connsiteY182" fmla="*/ 68104 h 266604"/>
              <a:gd name="connsiteX183" fmla="*/ 94679 w 335184"/>
              <a:gd name="connsiteY183" fmla="*/ 67532 h 266604"/>
              <a:gd name="connsiteX184" fmla="*/ 90392 w 335184"/>
              <a:gd name="connsiteY184" fmla="*/ 58483 h 266604"/>
              <a:gd name="connsiteX185" fmla="*/ 92678 w 335184"/>
              <a:gd name="connsiteY185" fmla="*/ 51721 h 266604"/>
              <a:gd name="connsiteX186" fmla="*/ 91154 w 335184"/>
              <a:gd name="connsiteY186" fmla="*/ 51911 h 266604"/>
              <a:gd name="connsiteX187" fmla="*/ 90964 w 335184"/>
              <a:gd name="connsiteY187" fmla="*/ 50387 h 266604"/>
              <a:gd name="connsiteX188" fmla="*/ 90107 w 335184"/>
              <a:gd name="connsiteY188" fmla="*/ 44101 h 266604"/>
              <a:gd name="connsiteX189" fmla="*/ 91535 w 335184"/>
              <a:gd name="connsiteY189" fmla="*/ 42291 h 266604"/>
              <a:gd name="connsiteX190" fmla="*/ 91059 w 335184"/>
              <a:gd name="connsiteY190" fmla="*/ 39148 h 266604"/>
              <a:gd name="connsiteX191" fmla="*/ 96393 w 335184"/>
              <a:gd name="connsiteY191" fmla="*/ 30480 h 266604"/>
              <a:gd name="connsiteX192" fmla="*/ 102965 w 335184"/>
              <a:gd name="connsiteY192" fmla="*/ 31242 h 266604"/>
              <a:gd name="connsiteX193" fmla="*/ 108013 w 335184"/>
              <a:gd name="connsiteY193" fmla="*/ 33814 h 266604"/>
              <a:gd name="connsiteX194" fmla="*/ 111252 w 335184"/>
              <a:gd name="connsiteY194" fmla="*/ 33338 h 266604"/>
              <a:gd name="connsiteX195" fmla="*/ 116776 w 335184"/>
              <a:gd name="connsiteY195" fmla="*/ 39052 h 266604"/>
              <a:gd name="connsiteX196" fmla="*/ 121253 w 335184"/>
              <a:gd name="connsiteY196" fmla="*/ 36862 h 266604"/>
              <a:gd name="connsiteX197" fmla="*/ 122301 w 335184"/>
              <a:gd name="connsiteY197" fmla="*/ 32004 h 266604"/>
              <a:gd name="connsiteX198" fmla="*/ 125635 w 335184"/>
              <a:gd name="connsiteY198" fmla="*/ 33147 h 266604"/>
              <a:gd name="connsiteX199" fmla="*/ 136493 w 335184"/>
              <a:gd name="connsiteY199" fmla="*/ 30194 h 266604"/>
              <a:gd name="connsiteX200" fmla="*/ 136493 w 335184"/>
              <a:gd name="connsiteY200" fmla="*/ 30194 h 266604"/>
              <a:gd name="connsiteX201" fmla="*/ 135826 w 335184"/>
              <a:gd name="connsiteY201" fmla="*/ 25432 h 266604"/>
              <a:gd name="connsiteX202" fmla="*/ 140779 w 335184"/>
              <a:gd name="connsiteY202" fmla="*/ 26384 h 266604"/>
              <a:gd name="connsiteX203" fmla="*/ 140017 w 335184"/>
              <a:gd name="connsiteY203" fmla="*/ 20098 h 266604"/>
              <a:gd name="connsiteX204" fmla="*/ 149828 w 335184"/>
              <a:gd name="connsiteY204" fmla="*/ 22003 h 266604"/>
              <a:gd name="connsiteX205" fmla="*/ 162496 w 335184"/>
              <a:gd name="connsiteY205" fmla="*/ 20383 h 266604"/>
              <a:gd name="connsiteX206" fmla="*/ 167259 w 335184"/>
              <a:gd name="connsiteY206" fmla="*/ 19812 h 266604"/>
              <a:gd name="connsiteX207" fmla="*/ 166402 w 335184"/>
              <a:gd name="connsiteY207" fmla="*/ 13525 h 266604"/>
              <a:gd name="connsiteX208" fmla="*/ 168021 w 335184"/>
              <a:gd name="connsiteY208" fmla="*/ 13335 h 266604"/>
              <a:gd name="connsiteX209" fmla="*/ 167354 w 335184"/>
              <a:gd name="connsiteY209" fmla="*/ 8572 h 266604"/>
              <a:gd name="connsiteX210" fmla="*/ 176879 w 335184"/>
              <a:gd name="connsiteY210" fmla="*/ 7334 h 266604"/>
              <a:gd name="connsiteX211" fmla="*/ 176498 w 335184"/>
              <a:gd name="connsiteY211" fmla="*/ 4191 h 266604"/>
              <a:gd name="connsiteX212" fmla="*/ 189452 w 335184"/>
              <a:gd name="connsiteY212" fmla="*/ 5715 h 266604"/>
              <a:gd name="connsiteX213" fmla="*/ 196025 w 335184"/>
              <a:gd name="connsiteY213" fmla="*/ 6572 h 266604"/>
              <a:gd name="connsiteX214" fmla="*/ 197167 w 335184"/>
              <a:gd name="connsiteY214" fmla="*/ 3143 h 266604"/>
              <a:gd name="connsiteX215" fmla="*/ 203645 w 335184"/>
              <a:gd name="connsiteY215" fmla="*/ 3905 h 266604"/>
              <a:gd name="connsiteX216" fmla="*/ 209645 w 335184"/>
              <a:gd name="connsiteY216" fmla="*/ 0 h 266604"/>
              <a:gd name="connsiteX217" fmla="*/ 214503 w 335184"/>
              <a:gd name="connsiteY217" fmla="*/ 952 h 266604"/>
              <a:gd name="connsiteX218" fmla="*/ 214408 w 335184"/>
              <a:gd name="connsiteY218" fmla="*/ 12192 h 266604"/>
              <a:gd name="connsiteX219" fmla="*/ 212788 w 335184"/>
              <a:gd name="connsiteY219" fmla="*/ 12382 h 266604"/>
              <a:gd name="connsiteX220" fmla="*/ 213550 w 335184"/>
              <a:gd name="connsiteY220" fmla="*/ 18764 h 266604"/>
              <a:gd name="connsiteX221" fmla="*/ 217932 w 335184"/>
              <a:gd name="connsiteY221" fmla="*/ 14954 h 266604"/>
              <a:gd name="connsiteX222" fmla="*/ 219932 w 335184"/>
              <a:gd name="connsiteY222" fmla="*/ 17907 h 266604"/>
              <a:gd name="connsiteX223" fmla="*/ 222885 w 335184"/>
              <a:gd name="connsiteY223" fmla="*/ 15907 h 266604"/>
              <a:gd name="connsiteX224" fmla="*/ 224028 w 335184"/>
              <a:gd name="connsiteY224" fmla="*/ 12573 h 266604"/>
              <a:gd name="connsiteX225" fmla="*/ 227838 w 335184"/>
              <a:gd name="connsiteY225" fmla="*/ 16954 h 266604"/>
              <a:gd name="connsiteX226" fmla="*/ 232696 w 335184"/>
              <a:gd name="connsiteY226" fmla="*/ 17907 h 266604"/>
              <a:gd name="connsiteX227" fmla="*/ 235077 w 335184"/>
              <a:gd name="connsiteY227" fmla="*/ 24003 h 266604"/>
              <a:gd name="connsiteX228" fmla="*/ 233744 w 335184"/>
              <a:gd name="connsiteY228" fmla="*/ 25813 h 266604"/>
              <a:gd name="connsiteX229" fmla="*/ 234505 w 335184"/>
              <a:gd name="connsiteY229" fmla="*/ 32099 h 266604"/>
              <a:gd name="connsiteX230" fmla="*/ 237458 w 335184"/>
              <a:gd name="connsiteY230" fmla="*/ 30099 h 266604"/>
              <a:gd name="connsiteX231" fmla="*/ 239268 w 335184"/>
              <a:gd name="connsiteY231" fmla="*/ 31432 h 266604"/>
              <a:gd name="connsiteX232" fmla="*/ 245745 w 335184"/>
              <a:gd name="connsiteY232" fmla="*/ 32290 h 266604"/>
              <a:gd name="connsiteX233" fmla="*/ 249936 w 335184"/>
              <a:gd name="connsiteY233" fmla="*/ 26956 h 266604"/>
              <a:gd name="connsiteX234" fmla="*/ 253079 w 335184"/>
              <a:gd name="connsiteY234" fmla="*/ 26479 h 266604"/>
              <a:gd name="connsiteX235" fmla="*/ 259556 w 335184"/>
              <a:gd name="connsiteY235" fmla="*/ 27241 h 266604"/>
              <a:gd name="connsiteX236" fmla="*/ 255651 w 335184"/>
              <a:gd name="connsiteY236" fmla="*/ 34195 h 266604"/>
              <a:gd name="connsiteX237" fmla="*/ 251079 w 335184"/>
              <a:gd name="connsiteY237" fmla="*/ 36385 h 266604"/>
              <a:gd name="connsiteX238" fmla="*/ 253270 w 335184"/>
              <a:gd name="connsiteY238" fmla="*/ 40957 h 266604"/>
              <a:gd name="connsiteX239" fmla="*/ 253460 w 335184"/>
              <a:gd name="connsiteY239" fmla="*/ 42481 h 266604"/>
              <a:gd name="connsiteX240" fmla="*/ 255937 w 335184"/>
              <a:gd name="connsiteY240" fmla="*/ 48577 h 266604"/>
              <a:gd name="connsiteX241" fmla="*/ 261461 w 335184"/>
              <a:gd name="connsiteY241" fmla="*/ 54292 h 266604"/>
              <a:gd name="connsiteX242" fmla="*/ 261461 w 335184"/>
              <a:gd name="connsiteY242" fmla="*/ 54292 h 266604"/>
              <a:gd name="connsiteX243" fmla="*/ 263366 w 335184"/>
              <a:gd name="connsiteY243" fmla="*/ 57245 h 266604"/>
              <a:gd name="connsiteX244" fmla="*/ 266795 w 335184"/>
              <a:gd name="connsiteY244" fmla="*/ 58483 h 266604"/>
              <a:gd name="connsiteX245" fmla="*/ 274415 w 335184"/>
              <a:gd name="connsiteY245" fmla="*/ 55912 h 266604"/>
              <a:gd name="connsiteX246" fmla="*/ 276225 w 335184"/>
              <a:gd name="connsiteY246" fmla="*/ 57245 h 266604"/>
              <a:gd name="connsiteX247" fmla="*/ 283940 w 335184"/>
              <a:gd name="connsiteY247" fmla="*/ 54673 h 266604"/>
              <a:gd name="connsiteX248" fmla="*/ 284702 w 335184"/>
              <a:gd name="connsiteY248" fmla="*/ 60960 h 266604"/>
              <a:gd name="connsiteX249" fmla="*/ 301085 w 335184"/>
              <a:gd name="connsiteY249" fmla="*/ 63722 h 266604"/>
              <a:gd name="connsiteX250" fmla="*/ 300133 w 335184"/>
              <a:gd name="connsiteY250" fmla="*/ 81439 h 266604"/>
              <a:gd name="connsiteX251" fmla="*/ 305467 w 335184"/>
              <a:gd name="connsiteY251" fmla="*/ 85630 h 266604"/>
              <a:gd name="connsiteX252" fmla="*/ 308420 w 335184"/>
              <a:gd name="connsiteY252" fmla="*/ 83629 h 266604"/>
              <a:gd name="connsiteX253" fmla="*/ 313563 w 335184"/>
              <a:gd name="connsiteY253" fmla="*/ 86201 h 266604"/>
              <a:gd name="connsiteX254" fmla="*/ 323659 w 335184"/>
              <a:gd name="connsiteY254" fmla="*/ 89725 h 266604"/>
              <a:gd name="connsiteX255" fmla="*/ 322326 w 335184"/>
              <a:gd name="connsiteY255" fmla="*/ 91440 h 266604"/>
              <a:gd name="connsiteX256" fmla="*/ 322707 w 335184"/>
              <a:gd name="connsiteY256" fmla="*/ 94583 h 266604"/>
              <a:gd name="connsiteX257" fmla="*/ 322707 w 335184"/>
              <a:gd name="connsiteY257" fmla="*/ 94583 h 266604"/>
              <a:gd name="connsiteX258" fmla="*/ 332804 w 335184"/>
              <a:gd name="connsiteY258" fmla="*/ 98203 h 266604"/>
              <a:gd name="connsiteX259" fmla="*/ 335185 w 335184"/>
              <a:gd name="connsiteY259" fmla="*/ 104299 h 266604"/>
              <a:gd name="connsiteX260" fmla="*/ 329279 w 335184"/>
              <a:gd name="connsiteY260" fmla="*/ 121063 h 266604"/>
              <a:gd name="connsiteX261" fmla="*/ 321374 w 335184"/>
              <a:gd name="connsiteY261" fmla="*/ 122015 h 266604"/>
              <a:gd name="connsiteX262" fmla="*/ 321564 w 335184"/>
              <a:gd name="connsiteY262" fmla="*/ 123634 h 266604"/>
              <a:gd name="connsiteX263" fmla="*/ 309563 w 335184"/>
              <a:gd name="connsiteY263" fmla="*/ 130016 h 266604"/>
              <a:gd name="connsiteX264" fmla="*/ 301657 w 335184"/>
              <a:gd name="connsiteY264" fmla="*/ 130969 h 266604"/>
              <a:gd name="connsiteX265" fmla="*/ 300323 w 335184"/>
              <a:gd name="connsiteY265" fmla="*/ 132778 h 266604"/>
              <a:gd name="connsiteX266" fmla="*/ 300323 w 335184"/>
              <a:gd name="connsiteY266" fmla="*/ 132778 h 266604"/>
              <a:gd name="connsiteX267" fmla="*/ 295561 w 335184"/>
              <a:gd name="connsiteY267" fmla="*/ 133350 h 266604"/>
              <a:gd name="connsiteX268" fmla="*/ 295751 w 335184"/>
              <a:gd name="connsiteY268" fmla="*/ 134969 h 266604"/>
              <a:gd name="connsiteX269" fmla="*/ 290798 w 335184"/>
              <a:gd name="connsiteY269" fmla="*/ 133921 h 266604"/>
              <a:gd name="connsiteX270" fmla="*/ 292799 w 335184"/>
              <a:gd name="connsiteY270" fmla="*/ 136874 h 266604"/>
              <a:gd name="connsiteX271" fmla="*/ 289846 w 335184"/>
              <a:gd name="connsiteY271" fmla="*/ 138874 h 266604"/>
              <a:gd name="connsiteX272" fmla="*/ 288226 w 335184"/>
              <a:gd name="connsiteY272" fmla="*/ 139065 h 266604"/>
              <a:gd name="connsiteX273" fmla="*/ 287655 w 335184"/>
              <a:gd name="connsiteY273" fmla="*/ 147161 h 266604"/>
              <a:gd name="connsiteX274" fmla="*/ 290513 w 335184"/>
              <a:gd name="connsiteY274" fmla="*/ 156496 h 266604"/>
              <a:gd name="connsiteX275" fmla="*/ 294989 w 335184"/>
              <a:gd name="connsiteY275" fmla="*/ 154305 h 266604"/>
              <a:gd name="connsiteX276" fmla="*/ 297371 w 335184"/>
              <a:gd name="connsiteY276" fmla="*/ 147542 h 266604"/>
              <a:gd name="connsiteX277" fmla="*/ 302705 w 335184"/>
              <a:gd name="connsiteY277" fmla="*/ 151733 h 266604"/>
              <a:gd name="connsiteX278" fmla="*/ 306896 w 335184"/>
              <a:gd name="connsiteY278" fmla="*/ 159163 h 266604"/>
              <a:gd name="connsiteX279" fmla="*/ 300514 w 335184"/>
              <a:gd name="connsiteY279" fmla="*/ 160020 h 266604"/>
              <a:gd name="connsiteX280" fmla="*/ 299752 w 335184"/>
              <a:gd name="connsiteY280" fmla="*/ 166497 h 266604"/>
              <a:gd name="connsiteX281" fmla="*/ 303943 w 335184"/>
              <a:gd name="connsiteY281" fmla="*/ 174022 h 266604"/>
              <a:gd name="connsiteX282" fmla="*/ 308134 w 335184"/>
              <a:gd name="connsiteY282" fmla="*/ 181451 h 266604"/>
              <a:gd name="connsiteX283" fmla="*/ 306896 w 335184"/>
              <a:gd name="connsiteY283" fmla="*/ 184880 h 266604"/>
              <a:gd name="connsiteX284" fmla="*/ 306896 w 335184"/>
              <a:gd name="connsiteY284" fmla="*/ 184880 h 266604"/>
              <a:gd name="connsiteX285" fmla="*/ 306896 w 335184"/>
              <a:gd name="connsiteY285" fmla="*/ 184880 h 26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335184" h="266604">
                <a:moveTo>
                  <a:pt x="306896" y="184880"/>
                </a:moveTo>
                <a:lnTo>
                  <a:pt x="307372" y="188023"/>
                </a:lnTo>
                <a:lnTo>
                  <a:pt x="302609" y="188595"/>
                </a:lnTo>
                <a:lnTo>
                  <a:pt x="303371" y="194881"/>
                </a:lnTo>
                <a:lnTo>
                  <a:pt x="300609" y="198501"/>
                </a:lnTo>
                <a:lnTo>
                  <a:pt x="295084" y="192786"/>
                </a:lnTo>
                <a:lnTo>
                  <a:pt x="293751" y="194500"/>
                </a:lnTo>
                <a:lnTo>
                  <a:pt x="292703" y="199453"/>
                </a:lnTo>
                <a:lnTo>
                  <a:pt x="290798" y="196501"/>
                </a:lnTo>
                <a:lnTo>
                  <a:pt x="289179" y="196691"/>
                </a:lnTo>
                <a:lnTo>
                  <a:pt x="293370" y="204216"/>
                </a:lnTo>
                <a:lnTo>
                  <a:pt x="289179" y="209550"/>
                </a:lnTo>
                <a:lnTo>
                  <a:pt x="284131" y="206978"/>
                </a:lnTo>
                <a:lnTo>
                  <a:pt x="279368" y="207550"/>
                </a:lnTo>
                <a:lnTo>
                  <a:pt x="274225" y="205073"/>
                </a:lnTo>
                <a:lnTo>
                  <a:pt x="274415" y="206597"/>
                </a:lnTo>
                <a:lnTo>
                  <a:pt x="272605" y="205264"/>
                </a:lnTo>
                <a:lnTo>
                  <a:pt x="271272" y="206978"/>
                </a:lnTo>
                <a:lnTo>
                  <a:pt x="269081" y="202501"/>
                </a:lnTo>
                <a:lnTo>
                  <a:pt x="269462" y="205645"/>
                </a:lnTo>
                <a:lnTo>
                  <a:pt x="265938" y="202882"/>
                </a:lnTo>
                <a:lnTo>
                  <a:pt x="265557" y="199739"/>
                </a:lnTo>
                <a:lnTo>
                  <a:pt x="264128" y="201549"/>
                </a:lnTo>
                <a:lnTo>
                  <a:pt x="261366" y="192214"/>
                </a:lnTo>
                <a:lnTo>
                  <a:pt x="256794" y="194405"/>
                </a:lnTo>
                <a:lnTo>
                  <a:pt x="256604" y="192881"/>
                </a:lnTo>
                <a:lnTo>
                  <a:pt x="254889" y="191452"/>
                </a:lnTo>
                <a:lnTo>
                  <a:pt x="251936" y="193453"/>
                </a:lnTo>
                <a:lnTo>
                  <a:pt x="251460" y="190309"/>
                </a:lnTo>
                <a:lnTo>
                  <a:pt x="251270" y="188690"/>
                </a:lnTo>
                <a:lnTo>
                  <a:pt x="248317" y="190690"/>
                </a:lnTo>
                <a:lnTo>
                  <a:pt x="249079" y="184213"/>
                </a:lnTo>
                <a:lnTo>
                  <a:pt x="244602" y="186404"/>
                </a:lnTo>
                <a:lnTo>
                  <a:pt x="243364" y="189738"/>
                </a:lnTo>
                <a:lnTo>
                  <a:pt x="243364" y="189738"/>
                </a:lnTo>
                <a:lnTo>
                  <a:pt x="240411" y="191738"/>
                </a:lnTo>
                <a:lnTo>
                  <a:pt x="237458" y="193643"/>
                </a:lnTo>
                <a:lnTo>
                  <a:pt x="238887" y="191929"/>
                </a:lnTo>
                <a:lnTo>
                  <a:pt x="235744" y="192310"/>
                </a:lnTo>
                <a:lnTo>
                  <a:pt x="235267" y="189166"/>
                </a:lnTo>
                <a:lnTo>
                  <a:pt x="233744" y="189357"/>
                </a:lnTo>
                <a:lnTo>
                  <a:pt x="228791" y="188404"/>
                </a:lnTo>
                <a:lnTo>
                  <a:pt x="228981" y="189928"/>
                </a:lnTo>
                <a:lnTo>
                  <a:pt x="226219" y="193548"/>
                </a:lnTo>
                <a:lnTo>
                  <a:pt x="221551" y="194119"/>
                </a:lnTo>
                <a:lnTo>
                  <a:pt x="214408" y="188595"/>
                </a:lnTo>
                <a:lnTo>
                  <a:pt x="211455" y="190595"/>
                </a:lnTo>
                <a:lnTo>
                  <a:pt x="205359" y="192976"/>
                </a:lnTo>
                <a:lnTo>
                  <a:pt x="211265" y="201835"/>
                </a:lnTo>
                <a:lnTo>
                  <a:pt x="203740" y="206026"/>
                </a:lnTo>
                <a:lnTo>
                  <a:pt x="204216" y="209169"/>
                </a:lnTo>
                <a:lnTo>
                  <a:pt x="202406" y="207740"/>
                </a:lnTo>
                <a:lnTo>
                  <a:pt x="200978" y="209550"/>
                </a:lnTo>
                <a:lnTo>
                  <a:pt x="199644" y="211360"/>
                </a:lnTo>
                <a:lnTo>
                  <a:pt x="196501" y="211741"/>
                </a:lnTo>
                <a:lnTo>
                  <a:pt x="195644" y="205454"/>
                </a:lnTo>
                <a:lnTo>
                  <a:pt x="180308" y="210598"/>
                </a:lnTo>
                <a:lnTo>
                  <a:pt x="181070" y="216884"/>
                </a:lnTo>
                <a:lnTo>
                  <a:pt x="182690" y="216694"/>
                </a:lnTo>
                <a:lnTo>
                  <a:pt x="182880" y="218313"/>
                </a:lnTo>
                <a:lnTo>
                  <a:pt x="171831" y="219646"/>
                </a:lnTo>
                <a:lnTo>
                  <a:pt x="172403" y="224409"/>
                </a:lnTo>
                <a:lnTo>
                  <a:pt x="167354" y="221837"/>
                </a:lnTo>
                <a:lnTo>
                  <a:pt x="166973" y="231553"/>
                </a:lnTo>
                <a:lnTo>
                  <a:pt x="164211" y="235077"/>
                </a:lnTo>
                <a:lnTo>
                  <a:pt x="159258" y="234125"/>
                </a:lnTo>
                <a:lnTo>
                  <a:pt x="155924" y="232981"/>
                </a:lnTo>
                <a:lnTo>
                  <a:pt x="152495" y="231743"/>
                </a:lnTo>
                <a:lnTo>
                  <a:pt x="148400" y="237077"/>
                </a:lnTo>
                <a:lnTo>
                  <a:pt x="137732" y="241649"/>
                </a:lnTo>
                <a:lnTo>
                  <a:pt x="133064" y="242316"/>
                </a:lnTo>
                <a:lnTo>
                  <a:pt x="122111" y="232410"/>
                </a:lnTo>
                <a:lnTo>
                  <a:pt x="120777" y="234220"/>
                </a:lnTo>
                <a:lnTo>
                  <a:pt x="116872" y="253937"/>
                </a:lnTo>
                <a:lnTo>
                  <a:pt x="117634" y="260223"/>
                </a:lnTo>
                <a:lnTo>
                  <a:pt x="118110" y="263462"/>
                </a:lnTo>
                <a:lnTo>
                  <a:pt x="118491" y="266605"/>
                </a:lnTo>
                <a:lnTo>
                  <a:pt x="115157" y="265367"/>
                </a:lnTo>
                <a:lnTo>
                  <a:pt x="112776" y="259271"/>
                </a:lnTo>
                <a:lnTo>
                  <a:pt x="107823" y="258318"/>
                </a:lnTo>
                <a:lnTo>
                  <a:pt x="101917" y="262318"/>
                </a:lnTo>
                <a:lnTo>
                  <a:pt x="101727" y="260699"/>
                </a:lnTo>
                <a:lnTo>
                  <a:pt x="101251" y="257556"/>
                </a:lnTo>
                <a:lnTo>
                  <a:pt x="97917" y="256413"/>
                </a:lnTo>
                <a:lnTo>
                  <a:pt x="92012" y="260318"/>
                </a:lnTo>
                <a:lnTo>
                  <a:pt x="91821" y="258794"/>
                </a:lnTo>
                <a:lnTo>
                  <a:pt x="77438" y="258985"/>
                </a:lnTo>
                <a:lnTo>
                  <a:pt x="75247" y="254413"/>
                </a:lnTo>
                <a:lnTo>
                  <a:pt x="69913" y="250317"/>
                </a:lnTo>
                <a:lnTo>
                  <a:pt x="67913" y="247364"/>
                </a:lnTo>
                <a:lnTo>
                  <a:pt x="71628" y="238887"/>
                </a:lnTo>
                <a:lnTo>
                  <a:pt x="74581" y="236887"/>
                </a:lnTo>
                <a:lnTo>
                  <a:pt x="79724" y="239459"/>
                </a:lnTo>
                <a:lnTo>
                  <a:pt x="83629" y="232505"/>
                </a:lnTo>
                <a:lnTo>
                  <a:pt x="83439" y="230981"/>
                </a:lnTo>
                <a:lnTo>
                  <a:pt x="81725" y="229552"/>
                </a:lnTo>
                <a:lnTo>
                  <a:pt x="72390" y="232315"/>
                </a:lnTo>
                <a:lnTo>
                  <a:pt x="70866" y="232600"/>
                </a:lnTo>
                <a:lnTo>
                  <a:pt x="70675" y="230981"/>
                </a:lnTo>
                <a:lnTo>
                  <a:pt x="79153" y="221837"/>
                </a:lnTo>
                <a:lnTo>
                  <a:pt x="78486" y="217170"/>
                </a:lnTo>
                <a:lnTo>
                  <a:pt x="74962" y="214408"/>
                </a:lnTo>
                <a:lnTo>
                  <a:pt x="81058" y="212026"/>
                </a:lnTo>
                <a:lnTo>
                  <a:pt x="75724" y="207836"/>
                </a:lnTo>
                <a:lnTo>
                  <a:pt x="74104" y="208121"/>
                </a:lnTo>
                <a:lnTo>
                  <a:pt x="63532" y="212693"/>
                </a:lnTo>
                <a:lnTo>
                  <a:pt x="61150" y="206502"/>
                </a:lnTo>
                <a:lnTo>
                  <a:pt x="57912" y="206978"/>
                </a:lnTo>
                <a:lnTo>
                  <a:pt x="56007" y="204025"/>
                </a:lnTo>
                <a:lnTo>
                  <a:pt x="52578" y="202787"/>
                </a:lnTo>
                <a:lnTo>
                  <a:pt x="52388" y="201263"/>
                </a:lnTo>
                <a:lnTo>
                  <a:pt x="48673" y="196882"/>
                </a:lnTo>
                <a:lnTo>
                  <a:pt x="51625" y="194881"/>
                </a:lnTo>
                <a:lnTo>
                  <a:pt x="52007" y="185261"/>
                </a:lnTo>
                <a:lnTo>
                  <a:pt x="59055" y="190786"/>
                </a:lnTo>
                <a:lnTo>
                  <a:pt x="63437" y="174212"/>
                </a:lnTo>
                <a:lnTo>
                  <a:pt x="63246" y="172593"/>
                </a:lnTo>
                <a:lnTo>
                  <a:pt x="50387" y="172593"/>
                </a:lnTo>
                <a:lnTo>
                  <a:pt x="43244" y="167068"/>
                </a:lnTo>
                <a:lnTo>
                  <a:pt x="39719" y="164401"/>
                </a:lnTo>
                <a:lnTo>
                  <a:pt x="30194" y="152781"/>
                </a:lnTo>
                <a:lnTo>
                  <a:pt x="30004" y="151162"/>
                </a:lnTo>
                <a:lnTo>
                  <a:pt x="30766" y="144685"/>
                </a:lnTo>
                <a:lnTo>
                  <a:pt x="29242" y="144875"/>
                </a:lnTo>
                <a:lnTo>
                  <a:pt x="31909" y="141256"/>
                </a:lnTo>
                <a:lnTo>
                  <a:pt x="31528" y="138113"/>
                </a:lnTo>
                <a:lnTo>
                  <a:pt x="26765" y="138779"/>
                </a:lnTo>
                <a:lnTo>
                  <a:pt x="26384" y="135541"/>
                </a:lnTo>
                <a:lnTo>
                  <a:pt x="23241" y="136017"/>
                </a:lnTo>
                <a:lnTo>
                  <a:pt x="21241" y="133064"/>
                </a:lnTo>
                <a:lnTo>
                  <a:pt x="16383" y="132016"/>
                </a:lnTo>
                <a:lnTo>
                  <a:pt x="15716" y="127349"/>
                </a:lnTo>
                <a:lnTo>
                  <a:pt x="18859" y="126873"/>
                </a:lnTo>
                <a:lnTo>
                  <a:pt x="23432" y="124777"/>
                </a:lnTo>
                <a:lnTo>
                  <a:pt x="22384" y="116872"/>
                </a:lnTo>
                <a:lnTo>
                  <a:pt x="33433" y="115443"/>
                </a:lnTo>
                <a:lnTo>
                  <a:pt x="37052" y="118205"/>
                </a:lnTo>
                <a:lnTo>
                  <a:pt x="38195" y="114871"/>
                </a:lnTo>
                <a:lnTo>
                  <a:pt x="44672" y="115633"/>
                </a:lnTo>
                <a:lnTo>
                  <a:pt x="44482" y="114014"/>
                </a:lnTo>
                <a:lnTo>
                  <a:pt x="44291" y="112490"/>
                </a:lnTo>
                <a:lnTo>
                  <a:pt x="44101" y="110871"/>
                </a:lnTo>
                <a:lnTo>
                  <a:pt x="40767" y="109728"/>
                </a:lnTo>
                <a:lnTo>
                  <a:pt x="41910" y="106299"/>
                </a:lnTo>
                <a:lnTo>
                  <a:pt x="34004" y="107347"/>
                </a:lnTo>
                <a:lnTo>
                  <a:pt x="33052" y="99441"/>
                </a:lnTo>
                <a:lnTo>
                  <a:pt x="30099" y="101441"/>
                </a:lnTo>
                <a:lnTo>
                  <a:pt x="24955" y="98869"/>
                </a:lnTo>
                <a:lnTo>
                  <a:pt x="23717" y="89440"/>
                </a:lnTo>
                <a:lnTo>
                  <a:pt x="20193" y="86677"/>
                </a:lnTo>
                <a:lnTo>
                  <a:pt x="23146" y="84677"/>
                </a:lnTo>
                <a:lnTo>
                  <a:pt x="19145" y="78772"/>
                </a:lnTo>
                <a:lnTo>
                  <a:pt x="13049" y="81153"/>
                </a:lnTo>
                <a:lnTo>
                  <a:pt x="8572" y="83344"/>
                </a:lnTo>
                <a:lnTo>
                  <a:pt x="4953" y="80581"/>
                </a:lnTo>
                <a:lnTo>
                  <a:pt x="667" y="84296"/>
                </a:lnTo>
                <a:lnTo>
                  <a:pt x="191" y="81153"/>
                </a:lnTo>
                <a:lnTo>
                  <a:pt x="0" y="79629"/>
                </a:lnTo>
                <a:lnTo>
                  <a:pt x="9334" y="76771"/>
                </a:lnTo>
                <a:lnTo>
                  <a:pt x="8668" y="72104"/>
                </a:lnTo>
                <a:lnTo>
                  <a:pt x="10096" y="70294"/>
                </a:lnTo>
                <a:lnTo>
                  <a:pt x="11811" y="71723"/>
                </a:lnTo>
                <a:lnTo>
                  <a:pt x="13621" y="73057"/>
                </a:lnTo>
                <a:lnTo>
                  <a:pt x="21336" y="70485"/>
                </a:lnTo>
                <a:lnTo>
                  <a:pt x="21146" y="68866"/>
                </a:lnTo>
                <a:lnTo>
                  <a:pt x="22479" y="67151"/>
                </a:lnTo>
                <a:lnTo>
                  <a:pt x="22670" y="68675"/>
                </a:lnTo>
                <a:lnTo>
                  <a:pt x="31813" y="64294"/>
                </a:lnTo>
                <a:lnTo>
                  <a:pt x="37909" y="61913"/>
                </a:lnTo>
                <a:lnTo>
                  <a:pt x="41815" y="67818"/>
                </a:lnTo>
                <a:lnTo>
                  <a:pt x="43244" y="66103"/>
                </a:lnTo>
                <a:lnTo>
                  <a:pt x="50483" y="60388"/>
                </a:lnTo>
                <a:lnTo>
                  <a:pt x="48292" y="55816"/>
                </a:lnTo>
                <a:lnTo>
                  <a:pt x="52864" y="53626"/>
                </a:lnTo>
                <a:lnTo>
                  <a:pt x="52483" y="50482"/>
                </a:lnTo>
                <a:lnTo>
                  <a:pt x="57436" y="51435"/>
                </a:lnTo>
                <a:lnTo>
                  <a:pt x="59150" y="52864"/>
                </a:lnTo>
                <a:lnTo>
                  <a:pt x="62294" y="52388"/>
                </a:lnTo>
                <a:lnTo>
                  <a:pt x="62960" y="57150"/>
                </a:lnTo>
                <a:lnTo>
                  <a:pt x="65342" y="63246"/>
                </a:lnTo>
                <a:lnTo>
                  <a:pt x="65913" y="68008"/>
                </a:lnTo>
                <a:lnTo>
                  <a:pt x="72009" y="65627"/>
                </a:lnTo>
                <a:lnTo>
                  <a:pt x="90011" y="68104"/>
                </a:lnTo>
                <a:lnTo>
                  <a:pt x="94679" y="67532"/>
                </a:lnTo>
                <a:lnTo>
                  <a:pt x="90392" y="58483"/>
                </a:lnTo>
                <a:lnTo>
                  <a:pt x="92678" y="51721"/>
                </a:lnTo>
                <a:lnTo>
                  <a:pt x="91154" y="51911"/>
                </a:lnTo>
                <a:lnTo>
                  <a:pt x="90964" y="50387"/>
                </a:lnTo>
                <a:lnTo>
                  <a:pt x="90107" y="44101"/>
                </a:lnTo>
                <a:lnTo>
                  <a:pt x="91535" y="42291"/>
                </a:lnTo>
                <a:lnTo>
                  <a:pt x="91059" y="39148"/>
                </a:lnTo>
                <a:lnTo>
                  <a:pt x="96393" y="30480"/>
                </a:lnTo>
                <a:lnTo>
                  <a:pt x="102965" y="31242"/>
                </a:lnTo>
                <a:lnTo>
                  <a:pt x="108013" y="33814"/>
                </a:lnTo>
                <a:lnTo>
                  <a:pt x="111252" y="33338"/>
                </a:lnTo>
                <a:lnTo>
                  <a:pt x="116776" y="39052"/>
                </a:lnTo>
                <a:lnTo>
                  <a:pt x="121253" y="36862"/>
                </a:lnTo>
                <a:lnTo>
                  <a:pt x="122301" y="32004"/>
                </a:lnTo>
                <a:lnTo>
                  <a:pt x="125635" y="33147"/>
                </a:lnTo>
                <a:lnTo>
                  <a:pt x="136493" y="30194"/>
                </a:lnTo>
                <a:lnTo>
                  <a:pt x="136493" y="30194"/>
                </a:lnTo>
                <a:lnTo>
                  <a:pt x="135826" y="25432"/>
                </a:lnTo>
                <a:lnTo>
                  <a:pt x="140779" y="26384"/>
                </a:lnTo>
                <a:lnTo>
                  <a:pt x="140017" y="20098"/>
                </a:lnTo>
                <a:lnTo>
                  <a:pt x="149828" y="22003"/>
                </a:lnTo>
                <a:lnTo>
                  <a:pt x="162496" y="20383"/>
                </a:lnTo>
                <a:lnTo>
                  <a:pt x="167259" y="19812"/>
                </a:lnTo>
                <a:lnTo>
                  <a:pt x="166402" y="13525"/>
                </a:lnTo>
                <a:lnTo>
                  <a:pt x="168021" y="13335"/>
                </a:lnTo>
                <a:lnTo>
                  <a:pt x="167354" y="8572"/>
                </a:lnTo>
                <a:lnTo>
                  <a:pt x="176879" y="7334"/>
                </a:lnTo>
                <a:lnTo>
                  <a:pt x="176498" y="4191"/>
                </a:lnTo>
                <a:lnTo>
                  <a:pt x="189452" y="5715"/>
                </a:lnTo>
                <a:lnTo>
                  <a:pt x="196025" y="6572"/>
                </a:lnTo>
                <a:lnTo>
                  <a:pt x="197167" y="3143"/>
                </a:lnTo>
                <a:lnTo>
                  <a:pt x="203645" y="3905"/>
                </a:lnTo>
                <a:lnTo>
                  <a:pt x="209645" y="0"/>
                </a:lnTo>
                <a:lnTo>
                  <a:pt x="214503" y="952"/>
                </a:lnTo>
                <a:lnTo>
                  <a:pt x="214408" y="12192"/>
                </a:lnTo>
                <a:lnTo>
                  <a:pt x="212788" y="12382"/>
                </a:lnTo>
                <a:lnTo>
                  <a:pt x="213550" y="18764"/>
                </a:lnTo>
                <a:lnTo>
                  <a:pt x="217932" y="14954"/>
                </a:lnTo>
                <a:lnTo>
                  <a:pt x="219932" y="17907"/>
                </a:lnTo>
                <a:lnTo>
                  <a:pt x="222885" y="15907"/>
                </a:lnTo>
                <a:lnTo>
                  <a:pt x="224028" y="12573"/>
                </a:lnTo>
                <a:lnTo>
                  <a:pt x="227838" y="16954"/>
                </a:lnTo>
                <a:lnTo>
                  <a:pt x="232696" y="17907"/>
                </a:lnTo>
                <a:lnTo>
                  <a:pt x="235077" y="24003"/>
                </a:lnTo>
                <a:lnTo>
                  <a:pt x="233744" y="25813"/>
                </a:lnTo>
                <a:lnTo>
                  <a:pt x="234505" y="32099"/>
                </a:lnTo>
                <a:lnTo>
                  <a:pt x="237458" y="30099"/>
                </a:lnTo>
                <a:lnTo>
                  <a:pt x="239268" y="31432"/>
                </a:lnTo>
                <a:lnTo>
                  <a:pt x="245745" y="32290"/>
                </a:lnTo>
                <a:lnTo>
                  <a:pt x="249936" y="26956"/>
                </a:lnTo>
                <a:lnTo>
                  <a:pt x="253079" y="26479"/>
                </a:lnTo>
                <a:lnTo>
                  <a:pt x="259556" y="27241"/>
                </a:lnTo>
                <a:lnTo>
                  <a:pt x="255651" y="34195"/>
                </a:lnTo>
                <a:lnTo>
                  <a:pt x="251079" y="36385"/>
                </a:lnTo>
                <a:lnTo>
                  <a:pt x="253270" y="40957"/>
                </a:lnTo>
                <a:lnTo>
                  <a:pt x="253460" y="42481"/>
                </a:lnTo>
                <a:lnTo>
                  <a:pt x="255937" y="48577"/>
                </a:lnTo>
                <a:lnTo>
                  <a:pt x="261461" y="54292"/>
                </a:lnTo>
                <a:lnTo>
                  <a:pt x="261461" y="54292"/>
                </a:lnTo>
                <a:lnTo>
                  <a:pt x="263366" y="57245"/>
                </a:lnTo>
                <a:lnTo>
                  <a:pt x="266795" y="58483"/>
                </a:lnTo>
                <a:lnTo>
                  <a:pt x="274415" y="55912"/>
                </a:lnTo>
                <a:lnTo>
                  <a:pt x="276225" y="57245"/>
                </a:lnTo>
                <a:lnTo>
                  <a:pt x="283940" y="54673"/>
                </a:lnTo>
                <a:lnTo>
                  <a:pt x="284702" y="60960"/>
                </a:lnTo>
                <a:lnTo>
                  <a:pt x="301085" y="63722"/>
                </a:lnTo>
                <a:lnTo>
                  <a:pt x="300133" y="81439"/>
                </a:lnTo>
                <a:lnTo>
                  <a:pt x="305467" y="85630"/>
                </a:lnTo>
                <a:lnTo>
                  <a:pt x="308420" y="83629"/>
                </a:lnTo>
                <a:lnTo>
                  <a:pt x="313563" y="86201"/>
                </a:lnTo>
                <a:lnTo>
                  <a:pt x="323659" y="89725"/>
                </a:lnTo>
                <a:lnTo>
                  <a:pt x="322326" y="91440"/>
                </a:lnTo>
                <a:lnTo>
                  <a:pt x="322707" y="94583"/>
                </a:lnTo>
                <a:lnTo>
                  <a:pt x="322707" y="94583"/>
                </a:lnTo>
                <a:lnTo>
                  <a:pt x="332804" y="98203"/>
                </a:lnTo>
                <a:lnTo>
                  <a:pt x="335185" y="104299"/>
                </a:lnTo>
                <a:lnTo>
                  <a:pt x="329279" y="121063"/>
                </a:lnTo>
                <a:lnTo>
                  <a:pt x="321374" y="122015"/>
                </a:lnTo>
                <a:lnTo>
                  <a:pt x="321564" y="123634"/>
                </a:lnTo>
                <a:lnTo>
                  <a:pt x="309563" y="130016"/>
                </a:lnTo>
                <a:lnTo>
                  <a:pt x="301657" y="130969"/>
                </a:lnTo>
                <a:lnTo>
                  <a:pt x="300323" y="132778"/>
                </a:lnTo>
                <a:lnTo>
                  <a:pt x="300323" y="132778"/>
                </a:lnTo>
                <a:lnTo>
                  <a:pt x="295561" y="133350"/>
                </a:lnTo>
                <a:lnTo>
                  <a:pt x="295751" y="134969"/>
                </a:lnTo>
                <a:lnTo>
                  <a:pt x="290798" y="133921"/>
                </a:lnTo>
                <a:lnTo>
                  <a:pt x="292799" y="136874"/>
                </a:lnTo>
                <a:lnTo>
                  <a:pt x="289846" y="138874"/>
                </a:lnTo>
                <a:lnTo>
                  <a:pt x="288226" y="139065"/>
                </a:lnTo>
                <a:lnTo>
                  <a:pt x="287655" y="147161"/>
                </a:lnTo>
                <a:lnTo>
                  <a:pt x="290513" y="156496"/>
                </a:lnTo>
                <a:lnTo>
                  <a:pt x="294989" y="154305"/>
                </a:lnTo>
                <a:lnTo>
                  <a:pt x="297371" y="147542"/>
                </a:lnTo>
                <a:lnTo>
                  <a:pt x="302705" y="151733"/>
                </a:lnTo>
                <a:lnTo>
                  <a:pt x="306896" y="159163"/>
                </a:lnTo>
                <a:lnTo>
                  <a:pt x="300514" y="160020"/>
                </a:lnTo>
                <a:lnTo>
                  <a:pt x="299752" y="166497"/>
                </a:lnTo>
                <a:lnTo>
                  <a:pt x="303943" y="174022"/>
                </a:lnTo>
                <a:lnTo>
                  <a:pt x="308134" y="181451"/>
                </a:lnTo>
                <a:lnTo>
                  <a:pt x="306896" y="184880"/>
                </a:lnTo>
                <a:lnTo>
                  <a:pt x="306896" y="184880"/>
                </a:lnTo>
                <a:lnTo>
                  <a:pt x="306896" y="184880"/>
                </a:ln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004FD94-93C7-E15D-43F6-48DDE8DC1947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04890" y="1534911"/>
            <a:ext cx="5246408" cy="140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A16527A9-04F6-7870-B8CD-1A2C04B5B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r="27128" b="4865"/>
          <a:stretch/>
        </p:blipFill>
        <p:spPr>
          <a:xfrm>
            <a:off x="28000" y="4625000"/>
            <a:ext cx="1319753" cy="1176041"/>
          </a:xfrm>
          <a:prstGeom prst="rect">
            <a:avLst/>
          </a:prstGeom>
        </p:spPr>
      </p:pic>
      <p:pic>
        <p:nvPicPr>
          <p:cNvPr id="6" name="Obrázek 5" descr="cid:image001.jpg@01CED555.8CFAB4A0">
            <a:extLst>
              <a:ext uri="{FF2B5EF4-FFF2-40B4-BE49-F238E27FC236}">
                <a16:creationId xmlns:a16="http://schemas.microsoft.com/office/drawing/2014/main" id="{7BD8D818-C316-D6BF-0ED4-8C5471499CFD}"/>
              </a:ext>
            </a:extLst>
          </p:cNvPr>
          <p:cNvPicPr/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logo_mzcr">
            <a:extLst>
              <a:ext uri="{FF2B5EF4-FFF2-40B4-BE49-F238E27FC236}">
                <a16:creationId xmlns:a16="http://schemas.microsoft.com/office/drawing/2014/main" id="{59F9B702-1341-4112-5E08-0347946CED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63D6DAEE-DC8D-4041-DF6B-273B6ED531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2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ázek 193">
            <a:extLst>
              <a:ext uri="{FF2B5EF4-FFF2-40B4-BE49-F238E27FC236}">
                <a16:creationId xmlns:a16="http://schemas.microsoft.com/office/drawing/2014/main" id="{7028FA8A-4E11-48CC-8D75-F1D56BD16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277" y="1234929"/>
            <a:ext cx="11473666" cy="4852837"/>
          </a:xfrm>
          <a:prstGeom prst="rect">
            <a:avLst/>
          </a:prstGeom>
        </p:spPr>
      </p:pic>
      <p:sp>
        <p:nvSpPr>
          <p:cNvPr id="81" name="Obdélník 80">
            <a:extLst>
              <a:ext uri="{FF2B5EF4-FFF2-40B4-BE49-F238E27FC236}">
                <a16:creationId xmlns:a16="http://schemas.microsoft.com/office/drawing/2014/main" id="{40F2E09F-8544-4FF2-9F9A-AF0C8187713C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5FE9660D-2B4A-4896-A4BF-330209511296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pic>
        <p:nvPicPr>
          <p:cNvPr id="86" name="Obrázek 85">
            <a:extLst>
              <a:ext uri="{FF2B5EF4-FFF2-40B4-BE49-F238E27FC236}">
                <a16:creationId xmlns:a16="http://schemas.microsoft.com/office/drawing/2014/main" id="{0FCBE275-6212-4CD7-81E4-A8D7F2CA9E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" y="6186252"/>
            <a:ext cx="3763463" cy="324000"/>
          </a:xfrm>
          <a:prstGeom prst="rect">
            <a:avLst/>
          </a:prstGeom>
        </p:spPr>
      </p:pic>
      <p:sp>
        <p:nvSpPr>
          <p:cNvPr id="87" name="Volný tvar 6">
            <a:extLst>
              <a:ext uri="{FF2B5EF4-FFF2-40B4-BE49-F238E27FC236}">
                <a16:creationId xmlns:a16="http://schemas.microsoft.com/office/drawing/2014/main" id="{85C703E3-2B67-4C22-AC74-AE20B05EBAA9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Volný tvar 17">
            <a:extLst>
              <a:ext uri="{FF2B5EF4-FFF2-40B4-BE49-F238E27FC236}">
                <a16:creationId xmlns:a16="http://schemas.microsoft.com/office/drawing/2014/main" id="{2BD92B5F-BB92-4654-AEF1-C9A87A5248BF}"/>
              </a:ext>
            </a:extLst>
          </p:cNvPr>
          <p:cNvSpPr/>
          <p:nvPr userDrawn="1"/>
        </p:nvSpPr>
        <p:spPr>
          <a:xfrm rot="10800000">
            <a:off x="-1" y="4380806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Volný tvar 18">
            <a:extLst>
              <a:ext uri="{FF2B5EF4-FFF2-40B4-BE49-F238E27FC236}">
                <a16:creationId xmlns:a16="http://schemas.microsoft.com/office/drawing/2014/main" id="{C0623FAF-3EBE-4D32-9A7D-B3A292ACEE45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3CCCC">
              <a:alpha val="3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90" name="Volný tvar 19">
            <a:extLst>
              <a:ext uri="{FF2B5EF4-FFF2-40B4-BE49-F238E27FC236}">
                <a16:creationId xmlns:a16="http://schemas.microsoft.com/office/drawing/2014/main" id="{CF154488-7084-4B19-8834-F35893F3FCDA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24242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>
            <a:extLst>
              <a:ext uri="{FF2B5EF4-FFF2-40B4-BE49-F238E27FC236}">
                <a16:creationId xmlns:a16="http://schemas.microsoft.com/office/drawing/2014/main" id="{B832A41A-EB50-44F7-B334-F2DF1D43A948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F60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3" name="Obdélník 92">
            <a:extLst>
              <a:ext uri="{FF2B5EF4-FFF2-40B4-BE49-F238E27FC236}">
                <a16:creationId xmlns:a16="http://schemas.microsoft.com/office/drawing/2014/main" id="{541E5713-0979-4073-8195-8FDF98369170}"/>
              </a:ext>
            </a:extLst>
          </p:cNvPr>
          <p:cNvSpPr/>
          <p:nvPr userDrawn="1"/>
        </p:nvSpPr>
        <p:spPr>
          <a:xfrm>
            <a:off x="0" y="5861078"/>
            <a:ext cx="12192000" cy="45719"/>
          </a:xfrm>
          <a:prstGeom prst="rect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7" name="Volný tvar 6">
            <a:extLst>
              <a:ext uri="{FF2B5EF4-FFF2-40B4-BE49-F238E27FC236}">
                <a16:creationId xmlns:a16="http://schemas.microsoft.com/office/drawing/2014/main" id="{F101B372-16FE-412A-8851-DDC17B987951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Volný tvar 17">
            <a:extLst>
              <a:ext uri="{FF2B5EF4-FFF2-40B4-BE49-F238E27FC236}">
                <a16:creationId xmlns:a16="http://schemas.microsoft.com/office/drawing/2014/main" id="{84116201-11AF-45C9-812E-00D732D624D2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Volný tvar 18">
            <a:extLst>
              <a:ext uri="{FF2B5EF4-FFF2-40B4-BE49-F238E27FC236}">
                <a16:creationId xmlns:a16="http://schemas.microsoft.com/office/drawing/2014/main" id="{14FAE423-4E6B-4C0C-B3D6-E597049BF65F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100" name="Volný tvar 19">
            <a:extLst>
              <a:ext uri="{FF2B5EF4-FFF2-40B4-BE49-F238E27FC236}">
                <a16:creationId xmlns:a16="http://schemas.microsoft.com/office/drawing/2014/main" id="{7995864E-5F17-4EF1-8C3D-368F128AAC0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206406" y="323291"/>
            <a:ext cx="114301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2E5980"/>
                </a:solidFill>
              </a:rPr>
              <a:t>STRATEGICKÉ ANALÝZY POTŘEB REZORTU ZDRAVOTNICTVÍ</a:t>
            </a:r>
          </a:p>
        </p:txBody>
      </p:sp>
      <p:sp>
        <p:nvSpPr>
          <p:cNvPr id="102" name="Obdélník 101">
            <a:extLst>
              <a:ext uri="{FF2B5EF4-FFF2-40B4-BE49-F238E27FC236}">
                <a16:creationId xmlns:a16="http://schemas.microsoft.com/office/drawing/2014/main" id="{287E00CA-1E7B-4E51-8D15-DA48E2226502}"/>
              </a:ext>
            </a:extLst>
          </p:cNvPr>
          <p:cNvSpPr/>
          <p:nvPr userDrawn="1"/>
        </p:nvSpPr>
        <p:spPr>
          <a:xfrm>
            <a:off x="584088" y="5729492"/>
            <a:ext cx="3676008" cy="32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Zástupný symbol textu 4">
            <a:extLst>
              <a:ext uri="{FF2B5EF4-FFF2-40B4-BE49-F238E27FC236}">
                <a16:creationId xmlns:a16="http://schemas.microsoft.com/office/drawing/2014/main" id="{6733D971-AA31-4C2B-9864-62E324087CA3}"/>
              </a:ext>
            </a:extLst>
          </p:cNvPr>
          <p:cNvSpPr txBox="1">
            <a:spLocks/>
          </p:cNvSpPr>
          <p:nvPr userDrawn="1"/>
        </p:nvSpPr>
        <p:spPr>
          <a:xfrm>
            <a:off x="659276" y="5627645"/>
            <a:ext cx="4732855" cy="5072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D71440"/>
                </a:solidFill>
              </a:rPr>
              <a:t>Tisková konference, 20.6. 2024</a:t>
            </a:r>
          </a:p>
        </p:txBody>
      </p:sp>
      <p:pic>
        <p:nvPicPr>
          <p:cNvPr id="116" name="Picture 24">
            <a:extLst>
              <a:ext uri="{FF2B5EF4-FFF2-40B4-BE49-F238E27FC236}">
                <a16:creationId xmlns:a16="http://schemas.microsoft.com/office/drawing/2014/main" id="{5C9258A4-B5C3-4786-8A29-365C62CE39AF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340046" y="1342772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Obrázek 116">
            <a:extLst>
              <a:ext uri="{FF2B5EF4-FFF2-40B4-BE49-F238E27FC236}">
                <a16:creationId xmlns:a16="http://schemas.microsoft.com/office/drawing/2014/main" id="{26B2A134-C899-4F60-BA30-9405C93E7A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01" y="1259484"/>
            <a:ext cx="574173" cy="574173"/>
          </a:xfrm>
          <a:prstGeom prst="rect">
            <a:avLst/>
          </a:prstGeom>
        </p:spPr>
      </p:pic>
      <p:pic>
        <p:nvPicPr>
          <p:cNvPr id="24" name="Obrázek 23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119770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EEE644-BC03-4930-9406-A18BB3FDE8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3626" y="4199123"/>
            <a:ext cx="3200677" cy="2499577"/>
          </a:xfrm>
          <a:prstGeom prst="rect">
            <a:avLst/>
          </a:prstGeom>
        </p:spPr>
      </p:pic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599E2628-098A-6702-736C-CDA5BB2A0E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11" y="1322586"/>
            <a:ext cx="1252291" cy="487435"/>
          </a:xfrm>
          <a:prstGeom prst="rect">
            <a:avLst/>
          </a:prstGeom>
        </p:spPr>
      </p:pic>
      <p:pic>
        <p:nvPicPr>
          <p:cNvPr id="3" name="Obrázek 12">
            <a:extLst>
              <a:ext uri="{FF2B5EF4-FFF2-40B4-BE49-F238E27FC236}">
                <a16:creationId xmlns:a16="http://schemas.microsoft.com/office/drawing/2014/main" id="{0A191508-A489-9B4F-C09F-3BA5C8D46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27128"/>
          <a:stretch/>
        </p:blipFill>
        <p:spPr>
          <a:xfrm>
            <a:off x="206406" y="916241"/>
            <a:ext cx="928320" cy="93647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E7AE88-0F5A-4EE3-6F61-7C222D02B370}"/>
              </a:ext>
            </a:extLst>
          </p:cNvPr>
          <p:cNvSpPr txBox="1"/>
          <p:nvPr userDrawn="1"/>
        </p:nvSpPr>
        <p:spPr>
          <a:xfrm>
            <a:off x="1143143" y="887182"/>
            <a:ext cx="570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Kapacity vybraných ambulantních profesí v Praze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1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1679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3661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Jméno předkládajícího s tituly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449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s tituly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3538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s tituly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0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7240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2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73757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1852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14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7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41844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132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83D1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332000" cy="482022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EB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3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4670B7C4-AB27-54EF-2A40-00B6C625E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14" name="Logo MZ CR">
            <a:extLst>
              <a:ext uri="{FF2B5EF4-FFF2-40B4-BE49-F238E27FC236}">
                <a16:creationId xmlns:a16="http://schemas.microsoft.com/office/drawing/2014/main" id="{12DDB624-CABD-E570-8FEB-D9F0D46AD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9EE83AAC-A4B0-3DA3-A9CA-52C58CE177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A2CCA56-2A20-BB23-57BA-1FCF8FA571D9}"/>
              </a:ext>
            </a:extLst>
          </p:cNvPr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2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81BA1C60-FB7D-CE60-4DCE-1A1ADC10A8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50" y="129204"/>
            <a:ext cx="554190" cy="55419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10DB06F-E226-1255-3762-2DC971AC50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55796" y="174956"/>
            <a:ext cx="513695" cy="5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33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780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27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28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Městská část Praha 4</a:t>
            </a:r>
          </a:p>
        </p:txBody>
      </p:sp>
      <p:sp>
        <p:nvSpPr>
          <p:cNvPr id="35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5137" y="4992722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631083A4-652D-1553-920E-7783D0472618}"/>
              </a:ext>
            </a:extLst>
          </p:cNvPr>
          <p:cNvGrpSpPr/>
          <p:nvPr userDrawn="1"/>
        </p:nvGrpSpPr>
        <p:grpSpPr>
          <a:xfrm>
            <a:off x="9381600" y="3790800"/>
            <a:ext cx="1270751" cy="2016807"/>
            <a:chOff x="9573906" y="3839890"/>
            <a:chExt cx="1270751" cy="2016807"/>
          </a:xfrm>
        </p:grpSpPr>
        <p:sp>
          <p:nvSpPr>
            <p:cNvPr id="50" name="Rovnoramenný trojúhelník 4">
              <a:extLst>
                <a:ext uri="{FF2B5EF4-FFF2-40B4-BE49-F238E27FC236}">
                  <a16:creationId xmlns:a16="http://schemas.microsoft.com/office/drawing/2014/main" id="{B83AB2B9-3079-2692-DC6E-D88430F6F6AE}"/>
                </a:ext>
              </a:extLst>
            </p:cNvPr>
            <p:cNvSpPr/>
            <p:nvPr userDrawn="1"/>
          </p:nvSpPr>
          <p:spPr>
            <a:xfrm rot="1106797">
              <a:off x="9882197" y="3839890"/>
              <a:ext cx="962460" cy="1369198"/>
            </a:xfrm>
            <a:prstGeom prst="triangle">
              <a:avLst>
                <a:gd name="adj" fmla="val 58782"/>
              </a:avLst>
            </a:prstGeom>
            <a:solidFill>
              <a:srgbClr val="FFC000">
                <a:alpha val="44000"/>
              </a:srgbClr>
            </a:solidFill>
            <a:ln w="15875">
              <a:solidFill>
                <a:srgbClr val="2E5980"/>
              </a:solidFill>
            </a:ln>
            <a:effectLst>
              <a:outerShdw blurRad="50800" dist="50800" dir="5400000" algn="ctr" rotWithShape="0">
                <a:srgbClr val="2E598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FE5FC520-ECD2-B6EE-E590-7008E91FC620}"/>
                </a:ext>
              </a:extLst>
            </p:cNvPr>
            <p:cNvGrpSpPr/>
            <p:nvPr userDrawn="1"/>
          </p:nvGrpSpPr>
          <p:grpSpPr>
            <a:xfrm>
              <a:off x="9573906" y="4827097"/>
              <a:ext cx="1029600" cy="1029600"/>
              <a:chOff x="9573906" y="4827097"/>
              <a:chExt cx="1029600" cy="1029600"/>
            </a:xfrm>
          </p:grpSpPr>
          <p:sp>
            <p:nvSpPr>
              <p:cNvPr id="52" name="Ovál 22">
                <a:extLst>
                  <a:ext uri="{FF2B5EF4-FFF2-40B4-BE49-F238E27FC236}">
                    <a16:creationId xmlns:a16="http://schemas.microsoft.com/office/drawing/2014/main" id="{8709C7FE-25A8-FF08-CB6E-C4566900FADB}"/>
                  </a:ext>
                </a:extLst>
              </p:cNvPr>
              <p:cNvSpPr/>
              <p:nvPr userDrawn="1"/>
            </p:nvSpPr>
            <p:spPr>
              <a:xfrm>
                <a:off x="9573906" y="4827097"/>
                <a:ext cx="1029600" cy="10296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71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Ovál 23">
                <a:extLst>
                  <a:ext uri="{FF2B5EF4-FFF2-40B4-BE49-F238E27FC236}">
                    <a16:creationId xmlns:a16="http://schemas.microsoft.com/office/drawing/2014/main" id="{1AEE8359-FC5E-D1F6-C211-46C6B6ED6E80}"/>
                  </a:ext>
                </a:extLst>
              </p:cNvPr>
              <p:cNvSpPr/>
              <p:nvPr userDrawn="1"/>
            </p:nvSpPr>
            <p:spPr>
              <a:xfrm>
                <a:off x="9643042" y="4896233"/>
                <a:ext cx="891327" cy="891327"/>
              </a:xfrm>
              <a:prstGeom prst="ellipse">
                <a:avLst/>
              </a:prstGeom>
              <a:solidFill>
                <a:srgbClr val="D71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2F6E1DCB-3D4A-17BE-B2C2-7EC4784FBF4A}"/>
              </a:ext>
            </a:extLst>
          </p:cNvPr>
          <p:cNvSpPr>
            <a:spLocks noChangeAspect="1"/>
          </p:cNvSpPr>
          <p:nvPr userDrawn="1"/>
        </p:nvSpPr>
        <p:spPr>
          <a:xfrm>
            <a:off x="9588549" y="5047944"/>
            <a:ext cx="615700" cy="489724"/>
          </a:xfrm>
          <a:custGeom>
            <a:avLst/>
            <a:gdLst>
              <a:gd name="connsiteX0" fmla="*/ 306896 w 335184"/>
              <a:gd name="connsiteY0" fmla="*/ 184880 h 266604"/>
              <a:gd name="connsiteX1" fmla="*/ 307372 w 335184"/>
              <a:gd name="connsiteY1" fmla="*/ 188023 h 266604"/>
              <a:gd name="connsiteX2" fmla="*/ 302609 w 335184"/>
              <a:gd name="connsiteY2" fmla="*/ 188595 h 266604"/>
              <a:gd name="connsiteX3" fmla="*/ 303371 w 335184"/>
              <a:gd name="connsiteY3" fmla="*/ 194881 h 266604"/>
              <a:gd name="connsiteX4" fmla="*/ 300609 w 335184"/>
              <a:gd name="connsiteY4" fmla="*/ 198501 h 266604"/>
              <a:gd name="connsiteX5" fmla="*/ 295084 w 335184"/>
              <a:gd name="connsiteY5" fmla="*/ 192786 h 266604"/>
              <a:gd name="connsiteX6" fmla="*/ 293751 w 335184"/>
              <a:gd name="connsiteY6" fmla="*/ 194500 h 266604"/>
              <a:gd name="connsiteX7" fmla="*/ 292703 w 335184"/>
              <a:gd name="connsiteY7" fmla="*/ 199453 h 266604"/>
              <a:gd name="connsiteX8" fmla="*/ 290798 w 335184"/>
              <a:gd name="connsiteY8" fmla="*/ 196501 h 266604"/>
              <a:gd name="connsiteX9" fmla="*/ 289179 w 335184"/>
              <a:gd name="connsiteY9" fmla="*/ 196691 h 266604"/>
              <a:gd name="connsiteX10" fmla="*/ 293370 w 335184"/>
              <a:gd name="connsiteY10" fmla="*/ 204216 h 266604"/>
              <a:gd name="connsiteX11" fmla="*/ 289179 w 335184"/>
              <a:gd name="connsiteY11" fmla="*/ 209550 h 266604"/>
              <a:gd name="connsiteX12" fmla="*/ 284131 w 335184"/>
              <a:gd name="connsiteY12" fmla="*/ 206978 h 266604"/>
              <a:gd name="connsiteX13" fmla="*/ 279368 w 335184"/>
              <a:gd name="connsiteY13" fmla="*/ 207550 h 266604"/>
              <a:gd name="connsiteX14" fmla="*/ 274225 w 335184"/>
              <a:gd name="connsiteY14" fmla="*/ 205073 h 266604"/>
              <a:gd name="connsiteX15" fmla="*/ 274415 w 335184"/>
              <a:gd name="connsiteY15" fmla="*/ 206597 h 266604"/>
              <a:gd name="connsiteX16" fmla="*/ 272605 w 335184"/>
              <a:gd name="connsiteY16" fmla="*/ 205264 h 266604"/>
              <a:gd name="connsiteX17" fmla="*/ 271272 w 335184"/>
              <a:gd name="connsiteY17" fmla="*/ 206978 h 266604"/>
              <a:gd name="connsiteX18" fmla="*/ 269081 w 335184"/>
              <a:gd name="connsiteY18" fmla="*/ 202501 h 266604"/>
              <a:gd name="connsiteX19" fmla="*/ 269462 w 335184"/>
              <a:gd name="connsiteY19" fmla="*/ 205645 h 266604"/>
              <a:gd name="connsiteX20" fmla="*/ 265938 w 335184"/>
              <a:gd name="connsiteY20" fmla="*/ 202882 h 266604"/>
              <a:gd name="connsiteX21" fmla="*/ 265557 w 335184"/>
              <a:gd name="connsiteY21" fmla="*/ 199739 h 266604"/>
              <a:gd name="connsiteX22" fmla="*/ 264128 w 335184"/>
              <a:gd name="connsiteY22" fmla="*/ 201549 h 266604"/>
              <a:gd name="connsiteX23" fmla="*/ 261366 w 335184"/>
              <a:gd name="connsiteY23" fmla="*/ 192214 h 266604"/>
              <a:gd name="connsiteX24" fmla="*/ 256794 w 335184"/>
              <a:gd name="connsiteY24" fmla="*/ 194405 h 266604"/>
              <a:gd name="connsiteX25" fmla="*/ 256604 w 335184"/>
              <a:gd name="connsiteY25" fmla="*/ 192881 h 266604"/>
              <a:gd name="connsiteX26" fmla="*/ 254889 w 335184"/>
              <a:gd name="connsiteY26" fmla="*/ 191452 h 266604"/>
              <a:gd name="connsiteX27" fmla="*/ 251936 w 335184"/>
              <a:gd name="connsiteY27" fmla="*/ 193453 h 266604"/>
              <a:gd name="connsiteX28" fmla="*/ 251460 w 335184"/>
              <a:gd name="connsiteY28" fmla="*/ 190309 h 266604"/>
              <a:gd name="connsiteX29" fmla="*/ 251270 w 335184"/>
              <a:gd name="connsiteY29" fmla="*/ 188690 h 266604"/>
              <a:gd name="connsiteX30" fmla="*/ 248317 w 335184"/>
              <a:gd name="connsiteY30" fmla="*/ 190690 h 266604"/>
              <a:gd name="connsiteX31" fmla="*/ 249079 w 335184"/>
              <a:gd name="connsiteY31" fmla="*/ 184213 h 266604"/>
              <a:gd name="connsiteX32" fmla="*/ 244602 w 335184"/>
              <a:gd name="connsiteY32" fmla="*/ 186404 h 266604"/>
              <a:gd name="connsiteX33" fmla="*/ 243364 w 335184"/>
              <a:gd name="connsiteY33" fmla="*/ 189738 h 266604"/>
              <a:gd name="connsiteX34" fmla="*/ 243364 w 335184"/>
              <a:gd name="connsiteY34" fmla="*/ 189738 h 266604"/>
              <a:gd name="connsiteX35" fmla="*/ 240411 w 335184"/>
              <a:gd name="connsiteY35" fmla="*/ 191738 h 266604"/>
              <a:gd name="connsiteX36" fmla="*/ 237458 w 335184"/>
              <a:gd name="connsiteY36" fmla="*/ 193643 h 266604"/>
              <a:gd name="connsiteX37" fmla="*/ 238887 w 335184"/>
              <a:gd name="connsiteY37" fmla="*/ 191929 h 266604"/>
              <a:gd name="connsiteX38" fmla="*/ 235744 w 335184"/>
              <a:gd name="connsiteY38" fmla="*/ 192310 h 266604"/>
              <a:gd name="connsiteX39" fmla="*/ 235267 w 335184"/>
              <a:gd name="connsiteY39" fmla="*/ 189166 h 266604"/>
              <a:gd name="connsiteX40" fmla="*/ 233744 w 335184"/>
              <a:gd name="connsiteY40" fmla="*/ 189357 h 266604"/>
              <a:gd name="connsiteX41" fmla="*/ 228791 w 335184"/>
              <a:gd name="connsiteY41" fmla="*/ 188404 h 266604"/>
              <a:gd name="connsiteX42" fmla="*/ 228981 w 335184"/>
              <a:gd name="connsiteY42" fmla="*/ 189928 h 266604"/>
              <a:gd name="connsiteX43" fmla="*/ 226219 w 335184"/>
              <a:gd name="connsiteY43" fmla="*/ 193548 h 266604"/>
              <a:gd name="connsiteX44" fmla="*/ 221551 w 335184"/>
              <a:gd name="connsiteY44" fmla="*/ 194119 h 266604"/>
              <a:gd name="connsiteX45" fmla="*/ 214408 w 335184"/>
              <a:gd name="connsiteY45" fmla="*/ 188595 h 266604"/>
              <a:gd name="connsiteX46" fmla="*/ 211455 w 335184"/>
              <a:gd name="connsiteY46" fmla="*/ 190595 h 266604"/>
              <a:gd name="connsiteX47" fmla="*/ 205359 w 335184"/>
              <a:gd name="connsiteY47" fmla="*/ 192976 h 266604"/>
              <a:gd name="connsiteX48" fmla="*/ 211265 w 335184"/>
              <a:gd name="connsiteY48" fmla="*/ 201835 h 266604"/>
              <a:gd name="connsiteX49" fmla="*/ 203740 w 335184"/>
              <a:gd name="connsiteY49" fmla="*/ 206026 h 266604"/>
              <a:gd name="connsiteX50" fmla="*/ 204216 w 335184"/>
              <a:gd name="connsiteY50" fmla="*/ 209169 h 266604"/>
              <a:gd name="connsiteX51" fmla="*/ 202406 w 335184"/>
              <a:gd name="connsiteY51" fmla="*/ 207740 h 266604"/>
              <a:gd name="connsiteX52" fmla="*/ 200978 w 335184"/>
              <a:gd name="connsiteY52" fmla="*/ 209550 h 266604"/>
              <a:gd name="connsiteX53" fmla="*/ 199644 w 335184"/>
              <a:gd name="connsiteY53" fmla="*/ 211360 h 266604"/>
              <a:gd name="connsiteX54" fmla="*/ 196501 w 335184"/>
              <a:gd name="connsiteY54" fmla="*/ 211741 h 266604"/>
              <a:gd name="connsiteX55" fmla="*/ 195644 w 335184"/>
              <a:gd name="connsiteY55" fmla="*/ 205454 h 266604"/>
              <a:gd name="connsiteX56" fmla="*/ 180308 w 335184"/>
              <a:gd name="connsiteY56" fmla="*/ 210598 h 266604"/>
              <a:gd name="connsiteX57" fmla="*/ 181070 w 335184"/>
              <a:gd name="connsiteY57" fmla="*/ 216884 h 266604"/>
              <a:gd name="connsiteX58" fmla="*/ 182690 w 335184"/>
              <a:gd name="connsiteY58" fmla="*/ 216694 h 266604"/>
              <a:gd name="connsiteX59" fmla="*/ 182880 w 335184"/>
              <a:gd name="connsiteY59" fmla="*/ 218313 h 266604"/>
              <a:gd name="connsiteX60" fmla="*/ 171831 w 335184"/>
              <a:gd name="connsiteY60" fmla="*/ 219646 h 266604"/>
              <a:gd name="connsiteX61" fmla="*/ 172403 w 335184"/>
              <a:gd name="connsiteY61" fmla="*/ 224409 h 266604"/>
              <a:gd name="connsiteX62" fmla="*/ 167354 w 335184"/>
              <a:gd name="connsiteY62" fmla="*/ 221837 h 266604"/>
              <a:gd name="connsiteX63" fmla="*/ 166973 w 335184"/>
              <a:gd name="connsiteY63" fmla="*/ 231553 h 266604"/>
              <a:gd name="connsiteX64" fmla="*/ 164211 w 335184"/>
              <a:gd name="connsiteY64" fmla="*/ 235077 h 266604"/>
              <a:gd name="connsiteX65" fmla="*/ 159258 w 335184"/>
              <a:gd name="connsiteY65" fmla="*/ 234125 h 266604"/>
              <a:gd name="connsiteX66" fmla="*/ 155924 w 335184"/>
              <a:gd name="connsiteY66" fmla="*/ 232981 h 266604"/>
              <a:gd name="connsiteX67" fmla="*/ 152495 w 335184"/>
              <a:gd name="connsiteY67" fmla="*/ 231743 h 266604"/>
              <a:gd name="connsiteX68" fmla="*/ 148400 w 335184"/>
              <a:gd name="connsiteY68" fmla="*/ 237077 h 266604"/>
              <a:gd name="connsiteX69" fmla="*/ 137732 w 335184"/>
              <a:gd name="connsiteY69" fmla="*/ 241649 h 266604"/>
              <a:gd name="connsiteX70" fmla="*/ 133064 w 335184"/>
              <a:gd name="connsiteY70" fmla="*/ 242316 h 266604"/>
              <a:gd name="connsiteX71" fmla="*/ 122111 w 335184"/>
              <a:gd name="connsiteY71" fmla="*/ 232410 h 266604"/>
              <a:gd name="connsiteX72" fmla="*/ 120777 w 335184"/>
              <a:gd name="connsiteY72" fmla="*/ 234220 h 266604"/>
              <a:gd name="connsiteX73" fmla="*/ 116872 w 335184"/>
              <a:gd name="connsiteY73" fmla="*/ 253937 h 266604"/>
              <a:gd name="connsiteX74" fmla="*/ 117634 w 335184"/>
              <a:gd name="connsiteY74" fmla="*/ 260223 h 266604"/>
              <a:gd name="connsiteX75" fmla="*/ 118110 w 335184"/>
              <a:gd name="connsiteY75" fmla="*/ 263462 h 266604"/>
              <a:gd name="connsiteX76" fmla="*/ 118491 w 335184"/>
              <a:gd name="connsiteY76" fmla="*/ 266605 h 266604"/>
              <a:gd name="connsiteX77" fmla="*/ 115157 w 335184"/>
              <a:gd name="connsiteY77" fmla="*/ 265367 h 266604"/>
              <a:gd name="connsiteX78" fmla="*/ 112776 w 335184"/>
              <a:gd name="connsiteY78" fmla="*/ 259271 h 266604"/>
              <a:gd name="connsiteX79" fmla="*/ 107823 w 335184"/>
              <a:gd name="connsiteY79" fmla="*/ 258318 h 266604"/>
              <a:gd name="connsiteX80" fmla="*/ 101917 w 335184"/>
              <a:gd name="connsiteY80" fmla="*/ 262318 h 266604"/>
              <a:gd name="connsiteX81" fmla="*/ 101727 w 335184"/>
              <a:gd name="connsiteY81" fmla="*/ 260699 h 266604"/>
              <a:gd name="connsiteX82" fmla="*/ 101251 w 335184"/>
              <a:gd name="connsiteY82" fmla="*/ 257556 h 266604"/>
              <a:gd name="connsiteX83" fmla="*/ 97917 w 335184"/>
              <a:gd name="connsiteY83" fmla="*/ 256413 h 266604"/>
              <a:gd name="connsiteX84" fmla="*/ 92012 w 335184"/>
              <a:gd name="connsiteY84" fmla="*/ 260318 h 266604"/>
              <a:gd name="connsiteX85" fmla="*/ 91821 w 335184"/>
              <a:gd name="connsiteY85" fmla="*/ 258794 h 266604"/>
              <a:gd name="connsiteX86" fmla="*/ 77438 w 335184"/>
              <a:gd name="connsiteY86" fmla="*/ 258985 h 266604"/>
              <a:gd name="connsiteX87" fmla="*/ 75247 w 335184"/>
              <a:gd name="connsiteY87" fmla="*/ 254413 h 266604"/>
              <a:gd name="connsiteX88" fmla="*/ 69913 w 335184"/>
              <a:gd name="connsiteY88" fmla="*/ 250317 h 266604"/>
              <a:gd name="connsiteX89" fmla="*/ 67913 w 335184"/>
              <a:gd name="connsiteY89" fmla="*/ 247364 h 266604"/>
              <a:gd name="connsiteX90" fmla="*/ 71628 w 335184"/>
              <a:gd name="connsiteY90" fmla="*/ 238887 h 266604"/>
              <a:gd name="connsiteX91" fmla="*/ 74581 w 335184"/>
              <a:gd name="connsiteY91" fmla="*/ 236887 h 266604"/>
              <a:gd name="connsiteX92" fmla="*/ 79724 w 335184"/>
              <a:gd name="connsiteY92" fmla="*/ 239459 h 266604"/>
              <a:gd name="connsiteX93" fmla="*/ 83629 w 335184"/>
              <a:gd name="connsiteY93" fmla="*/ 232505 h 266604"/>
              <a:gd name="connsiteX94" fmla="*/ 83439 w 335184"/>
              <a:gd name="connsiteY94" fmla="*/ 230981 h 266604"/>
              <a:gd name="connsiteX95" fmla="*/ 81725 w 335184"/>
              <a:gd name="connsiteY95" fmla="*/ 229552 h 266604"/>
              <a:gd name="connsiteX96" fmla="*/ 72390 w 335184"/>
              <a:gd name="connsiteY96" fmla="*/ 232315 h 266604"/>
              <a:gd name="connsiteX97" fmla="*/ 70866 w 335184"/>
              <a:gd name="connsiteY97" fmla="*/ 232600 h 266604"/>
              <a:gd name="connsiteX98" fmla="*/ 70675 w 335184"/>
              <a:gd name="connsiteY98" fmla="*/ 230981 h 266604"/>
              <a:gd name="connsiteX99" fmla="*/ 79153 w 335184"/>
              <a:gd name="connsiteY99" fmla="*/ 221837 h 266604"/>
              <a:gd name="connsiteX100" fmla="*/ 78486 w 335184"/>
              <a:gd name="connsiteY100" fmla="*/ 217170 h 266604"/>
              <a:gd name="connsiteX101" fmla="*/ 74962 w 335184"/>
              <a:gd name="connsiteY101" fmla="*/ 214408 h 266604"/>
              <a:gd name="connsiteX102" fmla="*/ 81058 w 335184"/>
              <a:gd name="connsiteY102" fmla="*/ 212026 h 266604"/>
              <a:gd name="connsiteX103" fmla="*/ 75724 w 335184"/>
              <a:gd name="connsiteY103" fmla="*/ 207836 h 266604"/>
              <a:gd name="connsiteX104" fmla="*/ 74104 w 335184"/>
              <a:gd name="connsiteY104" fmla="*/ 208121 h 266604"/>
              <a:gd name="connsiteX105" fmla="*/ 63532 w 335184"/>
              <a:gd name="connsiteY105" fmla="*/ 212693 h 266604"/>
              <a:gd name="connsiteX106" fmla="*/ 61150 w 335184"/>
              <a:gd name="connsiteY106" fmla="*/ 206502 h 266604"/>
              <a:gd name="connsiteX107" fmla="*/ 57912 w 335184"/>
              <a:gd name="connsiteY107" fmla="*/ 206978 h 266604"/>
              <a:gd name="connsiteX108" fmla="*/ 56007 w 335184"/>
              <a:gd name="connsiteY108" fmla="*/ 204025 h 266604"/>
              <a:gd name="connsiteX109" fmla="*/ 52578 w 335184"/>
              <a:gd name="connsiteY109" fmla="*/ 202787 h 266604"/>
              <a:gd name="connsiteX110" fmla="*/ 52388 w 335184"/>
              <a:gd name="connsiteY110" fmla="*/ 201263 h 266604"/>
              <a:gd name="connsiteX111" fmla="*/ 48673 w 335184"/>
              <a:gd name="connsiteY111" fmla="*/ 196882 h 266604"/>
              <a:gd name="connsiteX112" fmla="*/ 51625 w 335184"/>
              <a:gd name="connsiteY112" fmla="*/ 194881 h 266604"/>
              <a:gd name="connsiteX113" fmla="*/ 52007 w 335184"/>
              <a:gd name="connsiteY113" fmla="*/ 185261 h 266604"/>
              <a:gd name="connsiteX114" fmla="*/ 59055 w 335184"/>
              <a:gd name="connsiteY114" fmla="*/ 190786 h 266604"/>
              <a:gd name="connsiteX115" fmla="*/ 63437 w 335184"/>
              <a:gd name="connsiteY115" fmla="*/ 174212 h 266604"/>
              <a:gd name="connsiteX116" fmla="*/ 63246 w 335184"/>
              <a:gd name="connsiteY116" fmla="*/ 172593 h 266604"/>
              <a:gd name="connsiteX117" fmla="*/ 50387 w 335184"/>
              <a:gd name="connsiteY117" fmla="*/ 172593 h 266604"/>
              <a:gd name="connsiteX118" fmla="*/ 43244 w 335184"/>
              <a:gd name="connsiteY118" fmla="*/ 167068 h 266604"/>
              <a:gd name="connsiteX119" fmla="*/ 39719 w 335184"/>
              <a:gd name="connsiteY119" fmla="*/ 164401 h 266604"/>
              <a:gd name="connsiteX120" fmla="*/ 30194 w 335184"/>
              <a:gd name="connsiteY120" fmla="*/ 152781 h 266604"/>
              <a:gd name="connsiteX121" fmla="*/ 30004 w 335184"/>
              <a:gd name="connsiteY121" fmla="*/ 151162 h 266604"/>
              <a:gd name="connsiteX122" fmla="*/ 30766 w 335184"/>
              <a:gd name="connsiteY122" fmla="*/ 144685 h 266604"/>
              <a:gd name="connsiteX123" fmla="*/ 29242 w 335184"/>
              <a:gd name="connsiteY123" fmla="*/ 144875 h 266604"/>
              <a:gd name="connsiteX124" fmla="*/ 31909 w 335184"/>
              <a:gd name="connsiteY124" fmla="*/ 141256 h 266604"/>
              <a:gd name="connsiteX125" fmla="*/ 31528 w 335184"/>
              <a:gd name="connsiteY125" fmla="*/ 138113 h 266604"/>
              <a:gd name="connsiteX126" fmla="*/ 26765 w 335184"/>
              <a:gd name="connsiteY126" fmla="*/ 138779 h 266604"/>
              <a:gd name="connsiteX127" fmla="*/ 26384 w 335184"/>
              <a:gd name="connsiteY127" fmla="*/ 135541 h 266604"/>
              <a:gd name="connsiteX128" fmla="*/ 23241 w 335184"/>
              <a:gd name="connsiteY128" fmla="*/ 136017 h 266604"/>
              <a:gd name="connsiteX129" fmla="*/ 21241 w 335184"/>
              <a:gd name="connsiteY129" fmla="*/ 133064 h 266604"/>
              <a:gd name="connsiteX130" fmla="*/ 16383 w 335184"/>
              <a:gd name="connsiteY130" fmla="*/ 132016 h 266604"/>
              <a:gd name="connsiteX131" fmla="*/ 15716 w 335184"/>
              <a:gd name="connsiteY131" fmla="*/ 127349 h 266604"/>
              <a:gd name="connsiteX132" fmla="*/ 18859 w 335184"/>
              <a:gd name="connsiteY132" fmla="*/ 126873 h 266604"/>
              <a:gd name="connsiteX133" fmla="*/ 23432 w 335184"/>
              <a:gd name="connsiteY133" fmla="*/ 124777 h 266604"/>
              <a:gd name="connsiteX134" fmla="*/ 22384 w 335184"/>
              <a:gd name="connsiteY134" fmla="*/ 116872 h 266604"/>
              <a:gd name="connsiteX135" fmla="*/ 33433 w 335184"/>
              <a:gd name="connsiteY135" fmla="*/ 115443 h 266604"/>
              <a:gd name="connsiteX136" fmla="*/ 37052 w 335184"/>
              <a:gd name="connsiteY136" fmla="*/ 118205 h 266604"/>
              <a:gd name="connsiteX137" fmla="*/ 38195 w 335184"/>
              <a:gd name="connsiteY137" fmla="*/ 114871 h 266604"/>
              <a:gd name="connsiteX138" fmla="*/ 44672 w 335184"/>
              <a:gd name="connsiteY138" fmla="*/ 115633 h 266604"/>
              <a:gd name="connsiteX139" fmla="*/ 44482 w 335184"/>
              <a:gd name="connsiteY139" fmla="*/ 114014 h 266604"/>
              <a:gd name="connsiteX140" fmla="*/ 44291 w 335184"/>
              <a:gd name="connsiteY140" fmla="*/ 112490 h 266604"/>
              <a:gd name="connsiteX141" fmla="*/ 44101 w 335184"/>
              <a:gd name="connsiteY141" fmla="*/ 110871 h 266604"/>
              <a:gd name="connsiteX142" fmla="*/ 40767 w 335184"/>
              <a:gd name="connsiteY142" fmla="*/ 109728 h 266604"/>
              <a:gd name="connsiteX143" fmla="*/ 41910 w 335184"/>
              <a:gd name="connsiteY143" fmla="*/ 106299 h 266604"/>
              <a:gd name="connsiteX144" fmla="*/ 34004 w 335184"/>
              <a:gd name="connsiteY144" fmla="*/ 107347 h 266604"/>
              <a:gd name="connsiteX145" fmla="*/ 33052 w 335184"/>
              <a:gd name="connsiteY145" fmla="*/ 99441 h 266604"/>
              <a:gd name="connsiteX146" fmla="*/ 30099 w 335184"/>
              <a:gd name="connsiteY146" fmla="*/ 101441 h 266604"/>
              <a:gd name="connsiteX147" fmla="*/ 24955 w 335184"/>
              <a:gd name="connsiteY147" fmla="*/ 98869 h 266604"/>
              <a:gd name="connsiteX148" fmla="*/ 23717 w 335184"/>
              <a:gd name="connsiteY148" fmla="*/ 89440 h 266604"/>
              <a:gd name="connsiteX149" fmla="*/ 20193 w 335184"/>
              <a:gd name="connsiteY149" fmla="*/ 86677 h 266604"/>
              <a:gd name="connsiteX150" fmla="*/ 23146 w 335184"/>
              <a:gd name="connsiteY150" fmla="*/ 84677 h 266604"/>
              <a:gd name="connsiteX151" fmla="*/ 19145 w 335184"/>
              <a:gd name="connsiteY151" fmla="*/ 78772 h 266604"/>
              <a:gd name="connsiteX152" fmla="*/ 13049 w 335184"/>
              <a:gd name="connsiteY152" fmla="*/ 81153 h 266604"/>
              <a:gd name="connsiteX153" fmla="*/ 8572 w 335184"/>
              <a:gd name="connsiteY153" fmla="*/ 83344 h 266604"/>
              <a:gd name="connsiteX154" fmla="*/ 4953 w 335184"/>
              <a:gd name="connsiteY154" fmla="*/ 80581 h 266604"/>
              <a:gd name="connsiteX155" fmla="*/ 667 w 335184"/>
              <a:gd name="connsiteY155" fmla="*/ 84296 h 266604"/>
              <a:gd name="connsiteX156" fmla="*/ 191 w 335184"/>
              <a:gd name="connsiteY156" fmla="*/ 81153 h 266604"/>
              <a:gd name="connsiteX157" fmla="*/ 0 w 335184"/>
              <a:gd name="connsiteY157" fmla="*/ 79629 h 266604"/>
              <a:gd name="connsiteX158" fmla="*/ 9334 w 335184"/>
              <a:gd name="connsiteY158" fmla="*/ 76771 h 266604"/>
              <a:gd name="connsiteX159" fmla="*/ 8668 w 335184"/>
              <a:gd name="connsiteY159" fmla="*/ 72104 h 266604"/>
              <a:gd name="connsiteX160" fmla="*/ 10096 w 335184"/>
              <a:gd name="connsiteY160" fmla="*/ 70294 h 266604"/>
              <a:gd name="connsiteX161" fmla="*/ 11811 w 335184"/>
              <a:gd name="connsiteY161" fmla="*/ 71723 h 266604"/>
              <a:gd name="connsiteX162" fmla="*/ 13621 w 335184"/>
              <a:gd name="connsiteY162" fmla="*/ 73057 h 266604"/>
              <a:gd name="connsiteX163" fmla="*/ 21336 w 335184"/>
              <a:gd name="connsiteY163" fmla="*/ 70485 h 266604"/>
              <a:gd name="connsiteX164" fmla="*/ 21146 w 335184"/>
              <a:gd name="connsiteY164" fmla="*/ 68866 h 266604"/>
              <a:gd name="connsiteX165" fmla="*/ 22479 w 335184"/>
              <a:gd name="connsiteY165" fmla="*/ 67151 h 266604"/>
              <a:gd name="connsiteX166" fmla="*/ 22670 w 335184"/>
              <a:gd name="connsiteY166" fmla="*/ 68675 h 266604"/>
              <a:gd name="connsiteX167" fmla="*/ 31813 w 335184"/>
              <a:gd name="connsiteY167" fmla="*/ 64294 h 266604"/>
              <a:gd name="connsiteX168" fmla="*/ 37909 w 335184"/>
              <a:gd name="connsiteY168" fmla="*/ 61913 h 266604"/>
              <a:gd name="connsiteX169" fmla="*/ 41815 w 335184"/>
              <a:gd name="connsiteY169" fmla="*/ 67818 h 266604"/>
              <a:gd name="connsiteX170" fmla="*/ 43244 w 335184"/>
              <a:gd name="connsiteY170" fmla="*/ 66103 h 266604"/>
              <a:gd name="connsiteX171" fmla="*/ 50483 w 335184"/>
              <a:gd name="connsiteY171" fmla="*/ 60388 h 266604"/>
              <a:gd name="connsiteX172" fmla="*/ 48292 w 335184"/>
              <a:gd name="connsiteY172" fmla="*/ 55816 h 266604"/>
              <a:gd name="connsiteX173" fmla="*/ 52864 w 335184"/>
              <a:gd name="connsiteY173" fmla="*/ 53626 h 266604"/>
              <a:gd name="connsiteX174" fmla="*/ 52483 w 335184"/>
              <a:gd name="connsiteY174" fmla="*/ 50482 h 266604"/>
              <a:gd name="connsiteX175" fmla="*/ 57436 w 335184"/>
              <a:gd name="connsiteY175" fmla="*/ 51435 h 266604"/>
              <a:gd name="connsiteX176" fmla="*/ 59150 w 335184"/>
              <a:gd name="connsiteY176" fmla="*/ 52864 h 266604"/>
              <a:gd name="connsiteX177" fmla="*/ 62294 w 335184"/>
              <a:gd name="connsiteY177" fmla="*/ 52388 h 266604"/>
              <a:gd name="connsiteX178" fmla="*/ 62960 w 335184"/>
              <a:gd name="connsiteY178" fmla="*/ 57150 h 266604"/>
              <a:gd name="connsiteX179" fmla="*/ 65342 w 335184"/>
              <a:gd name="connsiteY179" fmla="*/ 63246 h 266604"/>
              <a:gd name="connsiteX180" fmla="*/ 65913 w 335184"/>
              <a:gd name="connsiteY180" fmla="*/ 68008 h 266604"/>
              <a:gd name="connsiteX181" fmla="*/ 72009 w 335184"/>
              <a:gd name="connsiteY181" fmla="*/ 65627 h 266604"/>
              <a:gd name="connsiteX182" fmla="*/ 90011 w 335184"/>
              <a:gd name="connsiteY182" fmla="*/ 68104 h 266604"/>
              <a:gd name="connsiteX183" fmla="*/ 94679 w 335184"/>
              <a:gd name="connsiteY183" fmla="*/ 67532 h 266604"/>
              <a:gd name="connsiteX184" fmla="*/ 90392 w 335184"/>
              <a:gd name="connsiteY184" fmla="*/ 58483 h 266604"/>
              <a:gd name="connsiteX185" fmla="*/ 92678 w 335184"/>
              <a:gd name="connsiteY185" fmla="*/ 51721 h 266604"/>
              <a:gd name="connsiteX186" fmla="*/ 91154 w 335184"/>
              <a:gd name="connsiteY186" fmla="*/ 51911 h 266604"/>
              <a:gd name="connsiteX187" fmla="*/ 90964 w 335184"/>
              <a:gd name="connsiteY187" fmla="*/ 50387 h 266604"/>
              <a:gd name="connsiteX188" fmla="*/ 90107 w 335184"/>
              <a:gd name="connsiteY188" fmla="*/ 44101 h 266604"/>
              <a:gd name="connsiteX189" fmla="*/ 91535 w 335184"/>
              <a:gd name="connsiteY189" fmla="*/ 42291 h 266604"/>
              <a:gd name="connsiteX190" fmla="*/ 91059 w 335184"/>
              <a:gd name="connsiteY190" fmla="*/ 39148 h 266604"/>
              <a:gd name="connsiteX191" fmla="*/ 96393 w 335184"/>
              <a:gd name="connsiteY191" fmla="*/ 30480 h 266604"/>
              <a:gd name="connsiteX192" fmla="*/ 102965 w 335184"/>
              <a:gd name="connsiteY192" fmla="*/ 31242 h 266604"/>
              <a:gd name="connsiteX193" fmla="*/ 108013 w 335184"/>
              <a:gd name="connsiteY193" fmla="*/ 33814 h 266604"/>
              <a:gd name="connsiteX194" fmla="*/ 111252 w 335184"/>
              <a:gd name="connsiteY194" fmla="*/ 33338 h 266604"/>
              <a:gd name="connsiteX195" fmla="*/ 116776 w 335184"/>
              <a:gd name="connsiteY195" fmla="*/ 39052 h 266604"/>
              <a:gd name="connsiteX196" fmla="*/ 121253 w 335184"/>
              <a:gd name="connsiteY196" fmla="*/ 36862 h 266604"/>
              <a:gd name="connsiteX197" fmla="*/ 122301 w 335184"/>
              <a:gd name="connsiteY197" fmla="*/ 32004 h 266604"/>
              <a:gd name="connsiteX198" fmla="*/ 125635 w 335184"/>
              <a:gd name="connsiteY198" fmla="*/ 33147 h 266604"/>
              <a:gd name="connsiteX199" fmla="*/ 136493 w 335184"/>
              <a:gd name="connsiteY199" fmla="*/ 30194 h 266604"/>
              <a:gd name="connsiteX200" fmla="*/ 136493 w 335184"/>
              <a:gd name="connsiteY200" fmla="*/ 30194 h 266604"/>
              <a:gd name="connsiteX201" fmla="*/ 135826 w 335184"/>
              <a:gd name="connsiteY201" fmla="*/ 25432 h 266604"/>
              <a:gd name="connsiteX202" fmla="*/ 140779 w 335184"/>
              <a:gd name="connsiteY202" fmla="*/ 26384 h 266604"/>
              <a:gd name="connsiteX203" fmla="*/ 140017 w 335184"/>
              <a:gd name="connsiteY203" fmla="*/ 20098 h 266604"/>
              <a:gd name="connsiteX204" fmla="*/ 149828 w 335184"/>
              <a:gd name="connsiteY204" fmla="*/ 22003 h 266604"/>
              <a:gd name="connsiteX205" fmla="*/ 162496 w 335184"/>
              <a:gd name="connsiteY205" fmla="*/ 20383 h 266604"/>
              <a:gd name="connsiteX206" fmla="*/ 167259 w 335184"/>
              <a:gd name="connsiteY206" fmla="*/ 19812 h 266604"/>
              <a:gd name="connsiteX207" fmla="*/ 166402 w 335184"/>
              <a:gd name="connsiteY207" fmla="*/ 13525 h 266604"/>
              <a:gd name="connsiteX208" fmla="*/ 168021 w 335184"/>
              <a:gd name="connsiteY208" fmla="*/ 13335 h 266604"/>
              <a:gd name="connsiteX209" fmla="*/ 167354 w 335184"/>
              <a:gd name="connsiteY209" fmla="*/ 8572 h 266604"/>
              <a:gd name="connsiteX210" fmla="*/ 176879 w 335184"/>
              <a:gd name="connsiteY210" fmla="*/ 7334 h 266604"/>
              <a:gd name="connsiteX211" fmla="*/ 176498 w 335184"/>
              <a:gd name="connsiteY211" fmla="*/ 4191 h 266604"/>
              <a:gd name="connsiteX212" fmla="*/ 189452 w 335184"/>
              <a:gd name="connsiteY212" fmla="*/ 5715 h 266604"/>
              <a:gd name="connsiteX213" fmla="*/ 196025 w 335184"/>
              <a:gd name="connsiteY213" fmla="*/ 6572 h 266604"/>
              <a:gd name="connsiteX214" fmla="*/ 197167 w 335184"/>
              <a:gd name="connsiteY214" fmla="*/ 3143 h 266604"/>
              <a:gd name="connsiteX215" fmla="*/ 203645 w 335184"/>
              <a:gd name="connsiteY215" fmla="*/ 3905 h 266604"/>
              <a:gd name="connsiteX216" fmla="*/ 209645 w 335184"/>
              <a:gd name="connsiteY216" fmla="*/ 0 h 266604"/>
              <a:gd name="connsiteX217" fmla="*/ 214503 w 335184"/>
              <a:gd name="connsiteY217" fmla="*/ 952 h 266604"/>
              <a:gd name="connsiteX218" fmla="*/ 214408 w 335184"/>
              <a:gd name="connsiteY218" fmla="*/ 12192 h 266604"/>
              <a:gd name="connsiteX219" fmla="*/ 212788 w 335184"/>
              <a:gd name="connsiteY219" fmla="*/ 12382 h 266604"/>
              <a:gd name="connsiteX220" fmla="*/ 213550 w 335184"/>
              <a:gd name="connsiteY220" fmla="*/ 18764 h 266604"/>
              <a:gd name="connsiteX221" fmla="*/ 217932 w 335184"/>
              <a:gd name="connsiteY221" fmla="*/ 14954 h 266604"/>
              <a:gd name="connsiteX222" fmla="*/ 219932 w 335184"/>
              <a:gd name="connsiteY222" fmla="*/ 17907 h 266604"/>
              <a:gd name="connsiteX223" fmla="*/ 222885 w 335184"/>
              <a:gd name="connsiteY223" fmla="*/ 15907 h 266604"/>
              <a:gd name="connsiteX224" fmla="*/ 224028 w 335184"/>
              <a:gd name="connsiteY224" fmla="*/ 12573 h 266604"/>
              <a:gd name="connsiteX225" fmla="*/ 227838 w 335184"/>
              <a:gd name="connsiteY225" fmla="*/ 16954 h 266604"/>
              <a:gd name="connsiteX226" fmla="*/ 232696 w 335184"/>
              <a:gd name="connsiteY226" fmla="*/ 17907 h 266604"/>
              <a:gd name="connsiteX227" fmla="*/ 235077 w 335184"/>
              <a:gd name="connsiteY227" fmla="*/ 24003 h 266604"/>
              <a:gd name="connsiteX228" fmla="*/ 233744 w 335184"/>
              <a:gd name="connsiteY228" fmla="*/ 25813 h 266604"/>
              <a:gd name="connsiteX229" fmla="*/ 234505 w 335184"/>
              <a:gd name="connsiteY229" fmla="*/ 32099 h 266604"/>
              <a:gd name="connsiteX230" fmla="*/ 237458 w 335184"/>
              <a:gd name="connsiteY230" fmla="*/ 30099 h 266604"/>
              <a:gd name="connsiteX231" fmla="*/ 239268 w 335184"/>
              <a:gd name="connsiteY231" fmla="*/ 31432 h 266604"/>
              <a:gd name="connsiteX232" fmla="*/ 245745 w 335184"/>
              <a:gd name="connsiteY232" fmla="*/ 32290 h 266604"/>
              <a:gd name="connsiteX233" fmla="*/ 249936 w 335184"/>
              <a:gd name="connsiteY233" fmla="*/ 26956 h 266604"/>
              <a:gd name="connsiteX234" fmla="*/ 253079 w 335184"/>
              <a:gd name="connsiteY234" fmla="*/ 26479 h 266604"/>
              <a:gd name="connsiteX235" fmla="*/ 259556 w 335184"/>
              <a:gd name="connsiteY235" fmla="*/ 27241 h 266604"/>
              <a:gd name="connsiteX236" fmla="*/ 255651 w 335184"/>
              <a:gd name="connsiteY236" fmla="*/ 34195 h 266604"/>
              <a:gd name="connsiteX237" fmla="*/ 251079 w 335184"/>
              <a:gd name="connsiteY237" fmla="*/ 36385 h 266604"/>
              <a:gd name="connsiteX238" fmla="*/ 253270 w 335184"/>
              <a:gd name="connsiteY238" fmla="*/ 40957 h 266604"/>
              <a:gd name="connsiteX239" fmla="*/ 253460 w 335184"/>
              <a:gd name="connsiteY239" fmla="*/ 42481 h 266604"/>
              <a:gd name="connsiteX240" fmla="*/ 255937 w 335184"/>
              <a:gd name="connsiteY240" fmla="*/ 48577 h 266604"/>
              <a:gd name="connsiteX241" fmla="*/ 261461 w 335184"/>
              <a:gd name="connsiteY241" fmla="*/ 54292 h 266604"/>
              <a:gd name="connsiteX242" fmla="*/ 261461 w 335184"/>
              <a:gd name="connsiteY242" fmla="*/ 54292 h 266604"/>
              <a:gd name="connsiteX243" fmla="*/ 263366 w 335184"/>
              <a:gd name="connsiteY243" fmla="*/ 57245 h 266604"/>
              <a:gd name="connsiteX244" fmla="*/ 266795 w 335184"/>
              <a:gd name="connsiteY244" fmla="*/ 58483 h 266604"/>
              <a:gd name="connsiteX245" fmla="*/ 274415 w 335184"/>
              <a:gd name="connsiteY245" fmla="*/ 55912 h 266604"/>
              <a:gd name="connsiteX246" fmla="*/ 276225 w 335184"/>
              <a:gd name="connsiteY246" fmla="*/ 57245 h 266604"/>
              <a:gd name="connsiteX247" fmla="*/ 283940 w 335184"/>
              <a:gd name="connsiteY247" fmla="*/ 54673 h 266604"/>
              <a:gd name="connsiteX248" fmla="*/ 284702 w 335184"/>
              <a:gd name="connsiteY248" fmla="*/ 60960 h 266604"/>
              <a:gd name="connsiteX249" fmla="*/ 301085 w 335184"/>
              <a:gd name="connsiteY249" fmla="*/ 63722 h 266604"/>
              <a:gd name="connsiteX250" fmla="*/ 300133 w 335184"/>
              <a:gd name="connsiteY250" fmla="*/ 81439 h 266604"/>
              <a:gd name="connsiteX251" fmla="*/ 305467 w 335184"/>
              <a:gd name="connsiteY251" fmla="*/ 85630 h 266604"/>
              <a:gd name="connsiteX252" fmla="*/ 308420 w 335184"/>
              <a:gd name="connsiteY252" fmla="*/ 83629 h 266604"/>
              <a:gd name="connsiteX253" fmla="*/ 313563 w 335184"/>
              <a:gd name="connsiteY253" fmla="*/ 86201 h 266604"/>
              <a:gd name="connsiteX254" fmla="*/ 323659 w 335184"/>
              <a:gd name="connsiteY254" fmla="*/ 89725 h 266604"/>
              <a:gd name="connsiteX255" fmla="*/ 322326 w 335184"/>
              <a:gd name="connsiteY255" fmla="*/ 91440 h 266604"/>
              <a:gd name="connsiteX256" fmla="*/ 322707 w 335184"/>
              <a:gd name="connsiteY256" fmla="*/ 94583 h 266604"/>
              <a:gd name="connsiteX257" fmla="*/ 322707 w 335184"/>
              <a:gd name="connsiteY257" fmla="*/ 94583 h 266604"/>
              <a:gd name="connsiteX258" fmla="*/ 332804 w 335184"/>
              <a:gd name="connsiteY258" fmla="*/ 98203 h 266604"/>
              <a:gd name="connsiteX259" fmla="*/ 335185 w 335184"/>
              <a:gd name="connsiteY259" fmla="*/ 104299 h 266604"/>
              <a:gd name="connsiteX260" fmla="*/ 329279 w 335184"/>
              <a:gd name="connsiteY260" fmla="*/ 121063 h 266604"/>
              <a:gd name="connsiteX261" fmla="*/ 321374 w 335184"/>
              <a:gd name="connsiteY261" fmla="*/ 122015 h 266604"/>
              <a:gd name="connsiteX262" fmla="*/ 321564 w 335184"/>
              <a:gd name="connsiteY262" fmla="*/ 123634 h 266604"/>
              <a:gd name="connsiteX263" fmla="*/ 309563 w 335184"/>
              <a:gd name="connsiteY263" fmla="*/ 130016 h 266604"/>
              <a:gd name="connsiteX264" fmla="*/ 301657 w 335184"/>
              <a:gd name="connsiteY264" fmla="*/ 130969 h 266604"/>
              <a:gd name="connsiteX265" fmla="*/ 300323 w 335184"/>
              <a:gd name="connsiteY265" fmla="*/ 132778 h 266604"/>
              <a:gd name="connsiteX266" fmla="*/ 300323 w 335184"/>
              <a:gd name="connsiteY266" fmla="*/ 132778 h 266604"/>
              <a:gd name="connsiteX267" fmla="*/ 295561 w 335184"/>
              <a:gd name="connsiteY267" fmla="*/ 133350 h 266604"/>
              <a:gd name="connsiteX268" fmla="*/ 295751 w 335184"/>
              <a:gd name="connsiteY268" fmla="*/ 134969 h 266604"/>
              <a:gd name="connsiteX269" fmla="*/ 290798 w 335184"/>
              <a:gd name="connsiteY269" fmla="*/ 133921 h 266604"/>
              <a:gd name="connsiteX270" fmla="*/ 292799 w 335184"/>
              <a:gd name="connsiteY270" fmla="*/ 136874 h 266604"/>
              <a:gd name="connsiteX271" fmla="*/ 289846 w 335184"/>
              <a:gd name="connsiteY271" fmla="*/ 138874 h 266604"/>
              <a:gd name="connsiteX272" fmla="*/ 288226 w 335184"/>
              <a:gd name="connsiteY272" fmla="*/ 139065 h 266604"/>
              <a:gd name="connsiteX273" fmla="*/ 287655 w 335184"/>
              <a:gd name="connsiteY273" fmla="*/ 147161 h 266604"/>
              <a:gd name="connsiteX274" fmla="*/ 290513 w 335184"/>
              <a:gd name="connsiteY274" fmla="*/ 156496 h 266604"/>
              <a:gd name="connsiteX275" fmla="*/ 294989 w 335184"/>
              <a:gd name="connsiteY275" fmla="*/ 154305 h 266604"/>
              <a:gd name="connsiteX276" fmla="*/ 297371 w 335184"/>
              <a:gd name="connsiteY276" fmla="*/ 147542 h 266604"/>
              <a:gd name="connsiteX277" fmla="*/ 302705 w 335184"/>
              <a:gd name="connsiteY277" fmla="*/ 151733 h 266604"/>
              <a:gd name="connsiteX278" fmla="*/ 306896 w 335184"/>
              <a:gd name="connsiteY278" fmla="*/ 159163 h 266604"/>
              <a:gd name="connsiteX279" fmla="*/ 300514 w 335184"/>
              <a:gd name="connsiteY279" fmla="*/ 160020 h 266604"/>
              <a:gd name="connsiteX280" fmla="*/ 299752 w 335184"/>
              <a:gd name="connsiteY280" fmla="*/ 166497 h 266604"/>
              <a:gd name="connsiteX281" fmla="*/ 303943 w 335184"/>
              <a:gd name="connsiteY281" fmla="*/ 174022 h 266604"/>
              <a:gd name="connsiteX282" fmla="*/ 308134 w 335184"/>
              <a:gd name="connsiteY282" fmla="*/ 181451 h 266604"/>
              <a:gd name="connsiteX283" fmla="*/ 306896 w 335184"/>
              <a:gd name="connsiteY283" fmla="*/ 184880 h 266604"/>
              <a:gd name="connsiteX284" fmla="*/ 306896 w 335184"/>
              <a:gd name="connsiteY284" fmla="*/ 184880 h 266604"/>
              <a:gd name="connsiteX285" fmla="*/ 306896 w 335184"/>
              <a:gd name="connsiteY285" fmla="*/ 184880 h 26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335184" h="266604">
                <a:moveTo>
                  <a:pt x="306896" y="184880"/>
                </a:moveTo>
                <a:lnTo>
                  <a:pt x="307372" y="188023"/>
                </a:lnTo>
                <a:lnTo>
                  <a:pt x="302609" y="188595"/>
                </a:lnTo>
                <a:lnTo>
                  <a:pt x="303371" y="194881"/>
                </a:lnTo>
                <a:lnTo>
                  <a:pt x="300609" y="198501"/>
                </a:lnTo>
                <a:lnTo>
                  <a:pt x="295084" y="192786"/>
                </a:lnTo>
                <a:lnTo>
                  <a:pt x="293751" y="194500"/>
                </a:lnTo>
                <a:lnTo>
                  <a:pt x="292703" y="199453"/>
                </a:lnTo>
                <a:lnTo>
                  <a:pt x="290798" y="196501"/>
                </a:lnTo>
                <a:lnTo>
                  <a:pt x="289179" y="196691"/>
                </a:lnTo>
                <a:lnTo>
                  <a:pt x="293370" y="204216"/>
                </a:lnTo>
                <a:lnTo>
                  <a:pt x="289179" y="209550"/>
                </a:lnTo>
                <a:lnTo>
                  <a:pt x="284131" y="206978"/>
                </a:lnTo>
                <a:lnTo>
                  <a:pt x="279368" y="207550"/>
                </a:lnTo>
                <a:lnTo>
                  <a:pt x="274225" y="205073"/>
                </a:lnTo>
                <a:lnTo>
                  <a:pt x="274415" y="206597"/>
                </a:lnTo>
                <a:lnTo>
                  <a:pt x="272605" y="205264"/>
                </a:lnTo>
                <a:lnTo>
                  <a:pt x="271272" y="206978"/>
                </a:lnTo>
                <a:lnTo>
                  <a:pt x="269081" y="202501"/>
                </a:lnTo>
                <a:lnTo>
                  <a:pt x="269462" y="205645"/>
                </a:lnTo>
                <a:lnTo>
                  <a:pt x="265938" y="202882"/>
                </a:lnTo>
                <a:lnTo>
                  <a:pt x="265557" y="199739"/>
                </a:lnTo>
                <a:lnTo>
                  <a:pt x="264128" y="201549"/>
                </a:lnTo>
                <a:lnTo>
                  <a:pt x="261366" y="192214"/>
                </a:lnTo>
                <a:lnTo>
                  <a:pt x="256794" y="194405"/>
                </a:lnTo>
                <a:lnTo>
                  <a:pt x="256604" y="192881"/>
                </a:lnTo>
                <a:lnTo>
                  <a:pt x="254889" y="191452"/>
                </a:lnTo>
                <a:lnTo>
                  <a:pt x="251936" y="193453"/>
                </a:lnTo>
                <a:lnTo>
                  <a:pt x="251460" y="190309"/>
                </a:lnTo>
                <a:lnTo>
                  <a:pt x="251270" y="188690"/>
                </a:lnTo>
                <a:lnTo>
                  <a:pt x="248317" y="190690"/>
                </a:lnTo>
                <a:lnTo>
                  <a:pt x="249079" y="184213"/>
                </a:lnTo>
                <a:lnTo>
                  <a:pt x="244602" y="186404"/>
                </a:lnTo>
                <a:lnTo>
                  <a:pt x="243364" y="189738"/>
                </a:lnTo>
                <a:lnTo>
                  <a:pt x="243364" y="189738"/>
                </a:lnTo>
                <a:lnTo>
                  <a:pt x="240411" y="191738"/>
                </a:lnTo>
                <a:lnTo>
                  <a:pt x="237458" y="193643"/>
                </a:lnTo>
                <a:lnTo>
                  <a:pt x="238887" y="191929"/>
                </a:lnTo>
                <a:lnTo>
                  <a:pt x="235744" y="192310"/>
                </a:lnTo>
                <a:lnTo>
                  <a:pt x="235267" y="189166"/>
                </a:lnTo>
                <a:lnTo>
                  <a:pt x="233744" y="189357"/>
                </a:lnTo>
                <a:lnTo>
                  <a:pt x="228791" y="188404"/>
                </a:lnTo>
                <a:lnTo>
                  <a:pt x="228981" y="189928"/>
                </a:lnTo>
                <a:lnTo>
                  <a:pt x="226219" y="193548"/>
                </a:lnTo>
                <a:lnTo>
                  <a:pt x="221551" y="194119"/>
                </a:lnTo>
                <a:lnTo>
                  <a:pt x="214408" y="188595"/>
                </a:lnTo>
                <a:lnTo>
                  <a:pt x="211455" y="190595"/>
                </a:lnTo>
                <a:lnTo>
                  <a:pt x="205359" y="192976"/>
                </a:lnTo>
                <a:lnTo>
                  <a:pt x="211265" y="201835"/>
                </a:lnTo>
                <a:lnTo>
                  <a:pt x="203740" y="206026"/>
                </a:lnTo>
                <a:lnTo>
                  <a:pt x="204216" y="209169"/>
                </a:lnTo>
                <a:lnTo>
                  <a:pt x="202406" y="207740"/>
                </a:lnTo>
                <a:lnTo>
                  <a:pt x="200978" y="209550"/>
                </a:lnTo>
                <a:lnTo>
                  <a:pt x="199644" y="211360"/>
                </a:lnTo>
                <a:lnTo>
                  <a:pt x="196501" y="211741"/>
                </a:lnTo>
                <a:lnTo>
                  <a:pt x="195644" y="205454"/>
                </a:lnTo>
                <a:lnTo>
                  <a:pt x="180308" y="210598"/>
                </a:lnTo>
                <a:lnTo>
                  <a:pt x="181070" y="216884"/>
                </a:lnTo>
                <a:lnTo>
                  <a:pt x="182690" y="216694"/>
                </a:lnTo>
                <a:lnTo>
                  <a:pt x="182880" y="218313"/>
                </a:lnTo>
                <a:lnTo>
                  <a:pt x="171831" y="219646"/>
                </a:lnTo>
                <a:lnTo>
                  <a:pt x="172403" y="224409"/>
                </a:lnTo>
                <a:lnTo>
                  <a:pt x="167354" y="221837"/>
                </a:lnTo>
                <a:lnTo>
                  <a:pt x="166973" y="231553"/>
                </a:lnTo>
                <a:lnTo>
                  <a:pt x="164211" y="235077"/>
                </a:lnTo>
                <a:lnTo>
                  <a:pt x="159258" y="234125"/>
                </a:lnTo>
                <a:lnTo>
                  <a:pt x="155924" y="232981"/>
                </a:lnTo>
                <a:lnTo>
                  <a:pt x="152495" y="231743"/>
                </a:lnTo>
                <a:lnTo>
                  <a:pt x="148400" y="237077"/>
                </a:lnTo>
                <a:lnTo>
                  <a:pt x="137732" y="241649"/>
                </a:lnTo>
                <a:lnTo>
                  <a:pt x="133064" y="242316"/>
                </a:lnTo>
                <a:lnTo>
                  <a:pt x="122111" y="232410"/>
                </a:lnTo>
                <a:lnTo>
                  <a:pt x="120777" y="234220"/>
                </a:lnTo>
                <a:lnTo>
                  <a:pt x="116872" y="253937"/>
                </a:lnTo>
                <a:lnTo>
                  <a:pt x="117634" y="260223"/>
                </a:lnTo>
                <a:lnTo>
                  <a:pt x="118110" y="263462"/>
                </a:lnTo>
                <a:lnTo>
                  <a:pt x="118491" y="266605"/>
                </a:lnTo>
                <a:lnTo>
                  <a:pt x="115157" y="265367"/>
                </a:lnTo>
                <a:lnTo>
                  <a:pt x="112776" y="259271"/>
                </a:lnTo>
                <a:lnTo>
                  <a:pt x="107823" y="258318"/>
                </a:lnTo>
                <a:lnTo>
                  <a:pt x="101917" y="262318"/>
                </a:lnTo>
                <a:lnTo>
                  <a:pt x="101727" y="260699"/>
                </a:lnTo>
                <a:lnTo>
                  <a:pt x="101251" y="257556"/>
                </a:lnTo>
                <a:lnTo>
                  <a:pt x="97917" y="256413"/>
                </a:lnTo>
                <a:lnTo>
                  <a:pt x="92012" y="260318"/>
                </a:lnTo>
                <a:lnTo>
                  <a:pt x="91821" y="258794"/>
                </a:lnTo>
                <a:lnTo>
                  <a:pt x="77438" y="258985"/>
                </a:lnTo>
                <a:lnTo>
                  <a:pt x="75247" y="254413"/>
                </a:lnTo>
                <a:lnTo>
                  <a:pt x="69913" y="250317"/>
                </a:lnTo>
                <a:lnTo>
                  <a:pt x="67913" y="247364"/>
                </a:lnTo>
                <a:lnTo>
                  <a:pt x="71628" y="238887"/>
                </a:lnTo>
                <a:lnTo>
                  <a:pt x="74581" y="236887"/>
                </a:lnTo>
                <a:lnTo>
                  <a:pt x="79724" y="239459"/>
                </a:lnTo>
                <a:lnTo>
                  <a:pt x="83629" y="232505"/>
                </a:lnTo>
                <a:lnTo>
                  <a:pt x="83439" y="230981"/>
                </a:lnTo>
                <a:lnTo>
                  <a:pt x="81725" y="229552"/>
                </a:lnTo>
                <a:lnTo>
                  <a:pt x="72390" y="232315"/>
                </a:lnTo>
                <a:lnTo>
                  <a:pt x="70866" y="232600"/>
                </a:lnTo>
                <a:lnTo>
                  <a:pt x="70675" y="230981"/>
                </a:lnTo>
                <a:lnTo>
                  <a:pt x="79153" y="221837"/>
                </a:lnTo>
                <a:lnTo>
                  <a:pt x="78486" y="217170"/>
                </a:lnTo>
                <a:lnTo>
                  <a:pt x="74962" y="214408"/>
                </a:lnTo>
                <a:lnTo>
                  <a:pt x="81058" y="212026"/>
                </a:lnTo>
                <a:lnTo>
                  <a:pt x="75724" y="207836"/>
                </a:lnTo>
                <a:lnTo>
                  <a:pt x="74104" y="208121"/>
                </a:lnTo>
                <a:lnTo>
                  <a:pt x="63532" y="212693"/>
                </a:lnTo>
                <a:lnTo>
                  <a:pt x="61150" y="206502"/>
                </a:lnTo>
                <a:lnTo>
                  <a:pt x="57912" y="206978"/>
                </a:lnTo>
                <a:lnTo>
                  <a:pt x="56007" y="204025"/>
                </a:lnTo>
                <a:lnTo>
                  <a:pt x="52578" y="202787"/>
                </a:lnTo>
                <a:lnTo>
                  <a:pt x="52388" y="201263"/>
                </a:lnTo>
                <a:lnTo>
                  <a:pt x="48673" y="196882"/>
                </a:lnTo>
                <a:lnTo>
                  <a:pt x="51625" y="194881"/>
                </a:lnTo>
                <a:lnTo>
                  <a:pt x="52007" y="185261"/>
                </a:lnTo>
                <a:lnTo>
                  <a:pt x="59055" y="190786"/>
                </a:lnTo>
                <a:lnTo>
                  <a:pt x="63437" y="174212"/>
                </a:lnTo>
                <a:lnTo>
                  <a:pt x="63246" y="172593"/>
                </a:lnTo>
                <a:lnTo>
                  <a:pt x="50387" y="172593"/>
                </a:lnTo>
                <a:lnTo>
                  <a:pt x="43244" y="167068"/>
                </a:lnTo>
                <a:lnTo>
                  <a:pt x="39719" y="164401"/>
                </a:lnTo>
                <a:lnTo>
                  <a:pt x="30194" y="152781"/>
                </a:lnTo>
                <a:lnTo>
                  <a:pt x="30004" y="151162"/>
                </a:lnTo>
                <a:lnTo>
                  <a:pt x="30766" y="144685"/>
                </a:lnTo>
                <a:lnTo>
                  <a:pt x="29242" y="144875"/>
                </a:lnTo>
                <a:lnTo>
                  <a:pt x="31909" y="141256"/>
                </a:lnTo>
                <a:lnTo>
                  <a:pt x="31528" y="138113"/>
                </a:lnTo>
                <a:lnTo>
                  <a:pt x="26765" y="138779"/>
                </a:lnTo>
                <a:lnTo>
                  <a:pt x="26384" y="135541"/>
                </a:lnTo>
                <a:lnTo>
                  <a:pt x="23241" y="136017"/>
                </a:lnTo>
                <a:lnTo>
                  <a:pt x="21241" y="133064"/>
                </a:lnTo>
                <a:lnTo>
                  <a:pt x="16383" y="132016"/>
                </a:lnTo>
                <a:lnTo>
                  <a:pt x="15716" y="127349"/>
                </a:lnTo>
                <a:lnTo>
                  <a:pt x="18859" y="126873"/>
                </a:lnTo>
                <a:lnTo>
                  <a:pt x="23432" y="124777"/>
                </a:lnTo>
                <a:lnTo>
                  <a:pt x="22384" y="116872"/>
                </a:lnTo>
                <a:lnTo>
                  <a:pt x="33433" y="115443"/>
                </a:lnTo>
                <a:lnTo>
                  <a:pt x="37052" y="118205"/>
                </a:lnTo>
                <a:lnTo>
                  <a:pt x="38195" y="114871"/>
                </a:lnTo>
                <a:lnTo>
                  <a:pt x="44672" y="115633"/>
                </a:lnTo>
                <a:lnTo>
                  <a:pt x="44482" y="114014"/>
                </a:lnTo>
                <a:lnTo>
                  <a:pt x="44291" y="112490"/>
                </a:lnTo>
                <a:lnTo>
                  <a:pt x="44101" y="110871"/>
                </a:lnTo>
                <a:lnTo>
                  <a:pt x="40767" y="109728"/>
                </a:lnTo>
                <a:lnTo>
                  <a:pt x="41910" y="106299"/>
                </a:lnTo>
                <a:lnTo>
                  <a:pt x="34004" y="107347"/>
                </a:lnTo>
                <a:lnTo>
                  <a:pt x="33052" y="99441"/>
                </a:lnTo>
                <a:lnTo>
                  <a:pt x="30099" y="101441"/>
                </a:lnTo>
                <a:lnTo>
                  <a:pt x="24955" y="98869"/>
                </a:lnTo>
                <a:lnTo>
                  <a:pt x="23717" y="89440"/>
                </a:lnTo>
                <a:lnTo>
                  <a:pt x="20193" y="86677"/>
                </a:lnTo>
                <a:lnTo>
                  <a:pt x="23146" y="84677"/>
                </a:lnTo>
                <a:lnTo>
                  <a:pt x="19145" y="78772"/>
                </a:lnTo>
                <a:lnTo>
                  <a:pt x="13049" y="81153"/>
                </a:lnTo>
                <a:lnTo>
                  <a:pt x="8572" y="83344"/>
                </a:lnTo>
                <a:lnTo>
                  <a:pt x="4953" y="80581"/>
                </a:lnTo>
                <a:lnTo>
                  <a:pt x="667" y="84296"/>
                </a:lnTo>
                <a:lnTo>
                  <a:pt x="191" y="81153"/>
                </a:lnTo>
                <a:lnTo>
                  <a:pt x="0" y="79629"/>
                </a:lnTo>
                <a:lnTo>
                  <a:pt x="9334" y="76771"/>
                </a:lnTo>
                <a:lnTo>
                  <a:pt x="8668" y="72104"/>
                </a:lnTo>
                <a:lnTo>
                  <a:pt x="10096" y="70294"/>
                </a:lnTo>
                <a:lnTo>
                  <a:pt x="11811" y="71723"/>
                </a:lnTo>
                <a:lnTo>
                  <a:pt x="13621" y="73057"/>
                </a:lnTo>
                <a:lnTo>
                  <a:pt x="21336" y="70485"/>
                </a:lnTo>
                <a:lnTo>
                  <a:pt x="21146" y="68866"/>
                </a:lnTo>
                <a:lnTo>
                  <a:pt x="22479" y="67151"/>
                </a:lnTo>
                <a:lnTo>
                  <a:pt x="22670" y="68675"/>
                </a:lnTo>
                <a:lnTo>
                  <a:pt x="31813" y="64294"/>
                </a:lnTo>
                <a:lnTo>
                  <a:pt x="37909" y="61913"/>
                </a:lnTo>
                <a:lnTo>
                  <a:pt x="41815" y="67818"/>
                </a:lnTo>
                <a:lnTo>
                  <a:pt x="43244" y="66103"/>
                </a:lnTo>
                <a:lnTo>
                  <a:pt x="50483" y="60388"/>
                </a:lnTo>
                <a:lnTo>
                  <a:pt x="48292" y="55816"/>
                </a:lnTo>
                <a:lnTo>
                  <a:pt x="52864" y="53626"/>
                </a:lnTo>
                <a:lnTo>
                  <a:pt x="52483" y="50482"/>
                </a:lnTo>
                <a:lnTo>
                  <a:pt x="57436" y="51435"/>
                </a:lnTo>
                <a:lnTo>
                  <a:pt x="59150" y="52864"/>
                </a:lnTo>
                <a:lnTo>
                  <a:pt x="62294" y="52388"/>
                </a:lnTo>
                <a:lnTo>
                  <a:pt x="62960" y="57150"/>
                </a:lnTo>
                <a:lnTo>
                  <a:pt x="65342" y="63246"/>
                </a:lnTo>
                <a:lnTo>
                  <a:pt x="65913" y="68008"/>
                </a:lnTo>
                <a:lnTo>
                  <a:pt x="72009" y="65627"/>
                </a:lnTo>
                <a:lnTo>
                  <a:pt x="90011" y="68104"/>
                </a:lnTo>
                <a:lnTo>
                  <a:pt x="94679" y="67532"/>
                </a:lnTo>
                <a:lnTo>
                  <a:pt x="90392" y="58483"/>
                </a:lnTo>
                <a:lnTo>
                  <a:pt x="92678" y="51721"/>
                </a:lnTo>
                <a:lnTo>
                  <a:pt x="91154" y="51911"/>
                </a:lnTo>
                <a:lnTo>
                  <a:pt x="90964" y="50387"/>
                </a:lnTo>
                <a:lnTo>
                  <a:pt x="90107" y="44101"/>
                </a:lnTo>
                <a:lnTo>
                  <a:pt x="91535" y="42291"/>
                </a:lnTo>
                <a:lnTo>
                  <a:pt x="91059" y="39148"/>
                </a:lnTo>
                <a:lnTo>
                  <a:pt x="96393" y="30480"/>
                </a:lnTo>
                <a:lnTo>
                  <a:pt x="102965" y="31242"/>
                </a:lnTo>
                <a:lnTo>
                  <a:pt x="108013" y="33814"/>
                </a:lnTo>
                <a:lnTo>
                  <a:pt x="111252" y="33338"/>
                </a:lnTo>
                <a:lnTo>
                  <a:pt x="116776" y="39052"/>
                </a:lnTo>
                <a:lnTo>
                  <a:pt x="121253" y="36862"/>
                </a:lnTo>
                <a:lnTo>
                  <a:pt x="122301" y="32004"/>
                </a:lnTo>
                <a:lnTo>
                  <a:pt x="125635" y="33147"/>
                </a:lnTo>
                <a:lnTo>
                  <a:pt x="136493" y="30194"/>
                </a:lnTo>
                <a:lnTo>
                  <a:pt x="136493" y="30194"/>
                </a:lnTo>
                <a:lnTo>
                  <a:pt x="135826" y="25432"/>
                </a:lnTo>
                <a:lnTo>
                  <a:pt x="140779" y="26384"/>
                </a:lnTo>
                <a:lnTo>
                  <a:pt x="140017" y="20098"/>
                </a:lnTo>
                <a:lnTo>
                  <a:pt x="149828" y="22003"/>
                </a:lnTo>
                <a:lnTo>
                  <a:pt x="162496" y="20383"/>
                </a:lnTo>
                <a:lnTo>
                  <a:pt x="167259" y="19812"/>
                </a:lnTo>
                <a:lnTo>
                  <a:pt x="166402" y="13525"/>
                </a:lnTo>
                <a:lnTo>
                  <a:pt x="168021" y="13335"/>
                </a:lnTo>
                <a:lnTo>
                  <a:pt x="167354" y="8572"/>
                </a:lnTo>
                <a:lnTo>
                  <a:pt x="176879" y="7334"/>
                </a:lnTo>
                <a:lnTo>
                  <a:pt x="176498" y="4191"/>
                </a:lnTo>
                <a:lnTo>
                  <a:pt x="189452" y="5715"/>
                </a:lnTo>
                <a:lnTo>
                  <a:pt x="196025" y="6572"/>
                </a:lnTo>
                <a:lnTo>
                  <a:pt x="197167" y="3143"/>
                </a:lnTo>
                <a:lnTo>
                  <a:pt x="203645" y="3905"/>
                </a:lnTo>
                <a:lnTo>
                  <a:pt x="209645" y="0"/>
                </a:lnTo>
                <a:lnTo>
                  <a:pt x="214503" y="952"/>
                </a:lnTo>
                <a:lnTo>
                  <a:pt x="214408" y="12192"/>
                </a:lnTo>
                <a:lnTo>
                  <a:pt x="212788" y="12382"/>
                </a:lnTo>
                <a:lnTo>
                  <a:pt x="213550" y="18764"/>
                </a:lnTo>
                <a:lnTo>
                  <a:pt x="217932" y="14954"/>
                </a:lnTo>
                <a:lnTo>
                  <a:pt x="219932" y="17907"/>
                </a:lnTo>
                <a:lnTo>
                  <a:pt x="222885" y="15907"/>
                </a:lnTo>
                <a:lnTo>
                  <a:pt x="224028" y="12573"/>
                </a:lnTo>
                <a:lnTo>
                  <a:pt x="227838" y="16954"/>
                </a:lnTo>
                <a:lnTo>
                  <a:pt x="232696" y="17907"/>
                </a:lnTo>
                <a:lnTo>
                  <a:pt x="235077" y="24003"/>
                </a:lnTo>
                <a:lnTo>
                  <a:pt x="233744" y="25813"/>
                </a:lnTo>
                <a:lnTo>
                  <a:pt x="234505" y="32099"/>
                </a:lnTo>
                <a:lnTo>
                  <a:pt x="237458" y="30099"/>
                </a:lnTo>
                <a:lnTo>
                  <a:pt x="239268" y="31432"/>
                </a:lnTo>
                <a:lnTo>
                  <a:pt x="245745" y="32290"/>
                </a:lnTo>
                <a:lnTo>
                  <a:pt x="249936" y="26956"/>
                </a:lnTo>
                <a:lnTo>
                  <a:pt x="253079" y="26479"/>
                </a:lnTo>
                <a:lnTo>
                  <a:pt x="259556" y="27241"/>
                </a:lnTo>
                <a:lnTo>
                  <a:pt x="255651" y="34195"/>
                </a:lnTo>
                <a:lnTo>
                  <a:pt x="251079" y="36385"/>
                </a:lnTo>
                <a:lnTo>
                  <a:pt x="253270" y="40957"/>
                </a:lnTo>
                <a:lnTo>
                  <a:pt x="253460" y="42481"/>
                </a:lnTo>
                <a:lnTo>
                  <a:pt x="255937" y="48577"/>
                </a:lnTo>
                <a:lnTo>
                  <a:pt x="261461" y="54292"/>
                </a:lnTo>
                <a:lnTo>
                  <a:pt x="261461" y="54292"/>
                </a:lnTo>
                <a:lnTo>
                  <a:pt x="263366" y="57245"/>
                </a:lnTo>
                <a:lnTo>
                  <a:pt x="266795" y="58483"/>
                </a:lnTo>
                <a:lnTo>
                  <a:pt x="274415" y="55912"/>
                </a:lnTo>
                <a:lnTo>
                  <a:pt x="276225" y="57245"/>
                </a:lnTo>
                <a:lnTo>
                  <a:pt x="283940" y="54673"/>
                </a:lnTo>
                <a:lnTo>
                  <a:pt x="284702" y="60960"/>
                </a:lnTo>
                <a:lnTo>
                  <a:pt x="301085" y="63722"/>
                </a:lnTo>
                <a:lnTo>
                  <a:pt x="300133" y="81439"/>
                </a:lnTo>
                <a:lnTo>
                  <a:pt x="305467" y="85630"/>
                </a:lnTo>
                <a:lnTo>
                  <a:pt x="308420" y="83629"/>
                </a:lnTo>
                <a:lnTo>
                  <a:pt x="313563" y="86201"/>
                </a:lnTo>
                <a:lnTo>
                  <a:pt x="323659" y="89725"/>
                </a:lnTo>
                <a:lnTo>
                  <a:pt x="322326" y="91440"/>
                </a:lnTo>
                <a:lnTo>
                  <a:pt x="322707" y="94583"/>
                </a:lnTo>
                <a:lnTo>
                  <a:pt x="322707" y="94583"/>
                </a:lnTo>
                <a:lnTo>
                  <a:pt x="332804" y="98203"/>
                </a:lnTo>
                <a:lnTo>
                  <a:pt x="335185" y="104299"/>
                </a:lnTo>
                <a:lnTo>
                  <a:pt x="329279" y="121063"/>
                </a:lnTo>
                <a:lnTo>
                  <a:pt x="321374" y="122015"/>
                </a:lnTo>
                <a:lnTo>
                  <a:pt x="321564" y="123634"/>
                </a:lnTo>
                <a:lnTo>
                  <a:pt x="309563" y="130016"/>
                </a:lnTo>
                <a:lnTo>
                  <a:pt x="301657" y="130969"/>
                </a:lnTo>
                <a:lnTo>
                  <a:pt x="300323" y="132778"/>
                </a:lnTo>
                <a:lnTo>
                  <a:pt x="300323" y="132778"/>
                </a:lnTo>
                <a:lnTo>
                  <a:pt x="295561" y="133350"/>
                </a:lnTo>
                <a:lnTo>
                  <a:pt x="295751" y="134969"/>
                </a:lnTo>
                <a:lnTo>
                  <a:pt x="290798" y="133921"/>
                </a:lnTo>
                <a:lnTo>
                  <a:pt x="292799" y="136874"/>
                </a:lnTo>
                <a:lnTo>
                  <a:pt x="289846" y="138874"/>
                </a:lnTo>
                <a:lnTo>
                  <a:pt x="288226" y="139065"/>
                </a:lnTo>
                <a:lnTo>
                  <a:pt x="287655" y="147161"/>
                </a:lnTo>
                <a:lnTo>
                  <a:pt x="290513" y="156496"/>
                </a:lnTo>
                <a:lnTo>
                  <a:pt x="294989" y="154305"/>
                </a:lnTo>
                <a:lnTo>
                  <a:pt x="297371" y="147542"/>
                </a:lnTo>
                <a:lnTo>
                  <a:pt x="302705" y="151733"/>
                </a:lnTo>
                <a:lnTo>
                  <a:pt x="306896" y="159163"/>
                </a:lnTo>
                <a:lnTo>
                  <a:pt x="300514" y="160020"/>
                </a:lnTo>
                <a:lnTo>
                  <a:pt x="299752" y="166497"/>
                </a:lnTo>
                <a:lnTo>
                  <a:pt x="303943" y="174022"/>
                </a:lnTo>
                <a:lnTo>
                  <a:pt x="308134" y="181451"/>
                </a:lnTo>
                <a:lnTo>
                  <a:pt x="306896" y="184880"/>
                </a:lnTo>
                <a:lnTo>
                  <a:pt x="306896" y="184880"/>
                </a:lnTo>
                <a:lnTo>
                  <a:pt x="306896" y="184880"/>
                </a:ln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004FD94-93C7-E15D-43F6-48DDE8DC1947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04890" y="1534911"/>
            <a:ext cx="5246408" cy="140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A16527A9-04F6-7870-B8CD-1A2C04B5B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r="27128" b="4865"/>
          <a:stretch/>
        </p:blipFill>
        <p:spPr>
          <a:xfrm>
            <a:off x="28000" y="4625000"/>
            <a:ext cx="1319753" cy="1176041"/>
          </a:xfrm>
          <a:prstGeom prst="rect">
            <a:avLst/>
          </a:prstGeom>
        </p:spPr>
      </p:pic>
      <p:pic>
        <p:nvPicPr>
          <p:cNvPr id="6" name="Obrázek 5" descr="cid:image001.jpg@01CED555.8CFAB4A0">
            <a:extLst>
              <a:ext uri="{FF2B5EF4-FFF2-40B4-BE49-F238E27FC236}">
                <a16:creationId xmlns:a16="http://schemas.microsoft.com/office/drawing/2014/main" id="{7BD8D818-C316-D6BF-0ED4-8C5471499CFD}"/>
              </a:ext>
            </a:extLst>
          </p:cNvPr>
          <p:cNvPicPr/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logo_mzcr">
            <a:extLst>
              <a:ext uri="{FF2B5EF4-FFF2-40B4-BE49-F238E27FC236}">
                <a16:creationId xmlns:a16="http://schemas.microsoft.com/office/drawing/2014/main" id="{59F9B702-1341-4112-5E08-0347946CED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63D6DAEE-DC8D-4041-DF6B-273B6ED531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1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26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393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22DB4-93A5-4D39-A180-4CB22F024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B906DD-24DA-4ECF-AA3D-FCC325B3C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1B1462-33CA-4B0C-90DC-0DCC8CEB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3D0068-CEC6-46E0-BFE9-6942051C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1F572F-9071-4282-BC1A-B524668F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1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AD9E5-E08C-4CAB-A5F9-F9481151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7BB3E-FF8D-442E-97B6-8067255EF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CF4D5E-1183-45AB-8E9C-7FD2874A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D4DE49-771C-490A-BDED-84F1971D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8DB9D8-26C2-425E-87CD-0EE8FFEE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80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D8B4D-DDE1-47DD-8286-4CC8FA09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14A1A-9DD7-4231-B018-F377FD77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2F9BD-8EAE-48E7-A030-EF46F9A1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4D75D6-239A-4391-8384-54DCE972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8F23B3-7A72-4D63-8F6D-440720AD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5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7974B-1FFA-4DB6-8A8F-C6D3C506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1DC174-F8E7-4EAC-A194-2E59D538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EB7FDB-8449-4365-952C-D854D136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0A128B-F7A7-4D02-8D71-42D14D61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19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E00FD9-3343-4551-890F-0C34EE84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83F444-3863-4EC7-B87D-F8CA7340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7F5387-E117-49D5-BB02-BD995E05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03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AB32BF6-713C-4E30-BCDD-2637B3BB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1A704A-9B47-48B0-A765-F3A2A741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290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5" r:id="rId20"/>
    <p:sldLayoutId id="2147483686" r:id="rId21"/>
    <p:sldLayoutId id="214748368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chart" Target="../charts/chart1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chart" Target="../charts/chart14.xml"/><Relationship Id="rId2" Type="http://schemas.openxmlformats.org/officeDocument/2006/relationships/tags" Target="../tags/tag39.xml"/><Relationship Id="rId16" Type="http://schemas.openxmlformats.org/officeDocument/2006/relationships/chart" Target="../charts/chart18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chart" Target="../charts/chart13.xml"/><Relationship Id="rId5" Type="http://schemas.openxmlformats.org/officeDocument/2006/relationships/tags" Target="../tags/tag42.xml"/><Relationship Id="rId15" Type="http://schemas.openxmlformats.org/officeDocument/2006/relationships/chart" Target="../charts/chart17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2.xml"/><Relationship Id="rId1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chart" Target="../charts/chart2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chart" Target="../charts/chart19.xml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chart" Target="../charts/chart2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chart" Target="../charts/chart21.xml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chart" Target="../charts/chart24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chart" Target="../charts/chart23.xml"/><Relationship Id="rId5" Type="http://schemas.openxmlformats.org/officeDocument/2006/relationships/tags" Target="../tags/tag7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chart" Target="../charts/chart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7.png"/><Relationship Id="rId5" Type="http://schemas.openxmlformats.org/officeDocument/2006/relationships/chart" Target="../charts/chart27.xml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chart" Target="../charts/chart2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chart" Target="../charts/chart30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5" Type="http://schemas.openxmlformats.org/officeDocument/2006/relationships/image" Target="../media/image21.png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chart" Target="../charts/chart32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1.xml"/><Relationship Id="rId21" Type="http://schemas.openxmlformats.org/officeDocument/2006/relationships/chart" Target="../charts/chart35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chart" Target="../charts/chart34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chart" Target="../charts/chart37.xml"/><Relationship Id="rId10" Type="http://schemas.openxmlformats.org/officeDocument/2006/relationships/tags" Target="../tags/tag128.xml"/><Relationship Id="rId19" Type="http://schemas.openxmlformats.org/officeDocument/2006/relationships/chart" Target="../charts/chart33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chart" Target="../charts/chart3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chart" Target="../charts/chart42.xml"/><Relationship Id="rId3" Type="http://schemas.openxmlformats.org/officeDocument/2006/relationships/tags" Target="../tags/tag13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chart" Target="../charts/chart41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chart" Target="../charts/chart40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chart" Target="../charts/chart39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chart" Target="../charts/chart38.xml"/><Relationship Id="rId27" Type="http://schemas.openxmlformats.org/officeDocument/2006/relationships/chart" Target="../charts/char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chart" Target="../charts/char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30.xml"/><Relationship Id="rId7" Type="http://schemas.openxmlformats.org/officeDocument/2006/relationships/chart" Target="../charts/chart5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43DC70F3-3784-4DC1-92D6-E57D8B1BE98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2951" y="532121"/>
            <a:ext cx="1153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všichni aktivní lékaři na pracovišti 305 – ambulantní psychiatrie, stav k 30. 9. 2023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C394653-2CD1-41B0-B752-DF7D520DF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17113"/>
              </p:ext>
            </p:extLst>
          </p:nvPr>
        </p:nvGraphicFramePr>
        <p:xfrm>
          <a:off x="434687" y="2938187"/>
          <a:ext cx="4941985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A404C8F6-B255-462F-BD13-9127EB780928}"/>
              </a:ext>
            </a:extLst>
          </p:cNvPr>
          <p:cNvSpPr/>
          <p:nvPr/>
        </p:nvSpPr>
        <p:spPr>
          <a:xfrm rot="16200000">
            <a:off x="-256940" y="4466966"/>
            <a:ext cx="119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E5D4113-4EA3-4D80-B696-3D808688D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982237"/>
              </p:ext>
            </p:extLst>
          </p:nvPr>
        </p:nvGraphicFramePr>
        <p:xfrm>
          <a:off x="6620033" y="2918751"/>
          <a:ext cx="5137280" cy="37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46C3FE0-D10A-4963-B8AF-F6516D8F6032}"/>
              </a:ext>
            </a:extLst>
          </p:cNvPr>
          <p:cNvSpPr/>
          <p:nvPr/>
        </p:nvSpPr>
        <p:spPr>
          <a:xfrm rot="16200000">
            <a:off x="5928407" y="4604462"/>
            <a:ext cx="1195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132E533-4508-423C-B028-F1592B75EC94}"/>
              </a:ext>
            </a:extLst>
          </p:cNvPr>
          <p:cNvSpPr/>
          <p:nvPr/>
        </p:nvSpPr>
        <p:spPr>
          <a:xfrm>
            <a:off x="3890459" y="969818"/>
            <a:ext cx="161723" cy="158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3225C2D-8D63-4577-A47F-D5A3B59AD0D1}"/>
              </a:ext>
            </a:extLst>
          </p:cNvPr>
          <p:cNvSpPr/>
          <p:nvPr/>
        </p:nvSpPr>
        <p:spPr>
          <a:xfrm>
            <a:off x="5826169" y="969818"/>
            <a:ext cx="161723" cy="15826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AB86CAD-1A84-496E-9623-A807BB5E6912}"/>
              </a:ext>
            </a:extLst>
          </p:cNvPr>
          <p:cNvSpPr/>
          <p:nvPr/>
        </p:nvSpPr>
        <p:spPr>
          <a:xfrm>
            <a:off x="1486543" y="2749449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celkem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38AC1C2-E218-4140-8EC0-FB5E8564FA0D}"/>
              </a:ext>
            </a:extLst>
          </p:cNvPr>
          <p:cNvSpPr/>
          <p:nvPr/>
        </p:nvSpPr>
        <p:spPr>
          <a:xfrm>
            <a:off x="7451795" y="2758593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podle pohlaví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8C81BEA4-0357-40A8-A6D3-F68739F2C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04754"/>
              </p:ext>
            </p:extLst>
          </p:nvPr>
        </p:nvGraphicFramePr>
        <p:xfrm>
          <a:off x="2066979" y="895227"/>
          <a:ext cx="7172271" cy="1848330"/>
        </p:xfrm>
        <a:graphic>
          <a:graphicData uri="http://schemas.openxmlformats.org/drawingml/2006/table">
            <a:tbl>
              <a:tblPr/>
              <a:tblGrid>
                <a:gridCol w="132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922683316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423885553"/>
                    </a:ext>
                  </a:extLst>
                </a:gridCol>
              </a:tblGrid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0643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148 (35,4 %)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270 (64,6 %)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věk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Medián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3138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65 (43,9 %)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72 (26,7 %)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137 (32,8 %)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65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49 (33,1 %)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54 (20,0 %)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103 (24,6 %)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941B15D-E99E-6555-AAD2-5F67D2196845}"/>
              </a:ext>
            </a:extLst>
          </p:cNvPr>
          <p:cNvSpPr txBox="1"/>
          <p:nvPr/>
        </p:nvSpPr>
        <p:spPr>
          <a:xfrm>
            <a:off x="2905679" y="6461355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(NRZP), NRHZS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2BB2A1-9FBA-1B2A-18C6-D10F6FE0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/>
          <a:lstStyle/>
          <a:p>
            <a:r>
              <a:rPr lang="cs-CZ" noProof="0" dirty="0"/>
              <a:t>Ambulantní psychiatři aktivní v roce 2023 podle věku a pohlaví v Praze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2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C394653-2CD1-41B0-B752-DF7D520DF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29756"/>
              </p:ext>
            </p:extLst>
          </p:nvPr>
        </p:nvGraphicFramePr>
        <p:xfrm>
          <a:off x="434687" y="2938187"/>
          <a:ext cx="4941985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A404C8F6-B255-462F-BD13-9127EB780928}"/>
              </a:ext>
            </a:extLst>
          </p:cNvPr>
          <p:cNvSpPr/>
          <p:nvPr/>
        </p:nvSpPr>
        <p:spPr>
          <a:xfrm rot="16200000">
            <a:off x="-256940" y="4466966"/>
            <a:ext cx="119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E5D4113-4EA3-4D80-B696-3D808688D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812901"/>
              </p:ext>
            </p:extLst>
          </p:nvPr>
        </p:nvGraphicFramePr>
        <p:xfrm>
          <a:off x="6620033" y="2918751"/>
          <a:ext cx="5137280" cy="37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46C3FE0-D10A-4963-B8AF-F6516D8F6032}"/>
              </a:ext>
            </a:extLst>
          </p:cNvPr>
          <p:cNvSpPr/>
          <p:nvPr/>
        </p:nvSpPr>
        <p:spPr>
          <a:xfrm rot="16200000">
            <a:off x="5928407" y="4604462"/>
            <a:ext cx="1195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132E533-4508-423C-B028-F1592B75EC94}"/>
              </a:ext>
            </a:extLst>
          </p:cNvPr>
          <p:cNvSpPr/>
          <p:nvPr/>
        </p:nvSpPr>
        <p:spPr>
          <a:xfrm>
            <a:off x="3890459" y="969818"/>
            <a:ext cx="161723" cy="158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3225C2D-8D63-4577-A47F-D5A3B59AD0D1}"/>
              </a:ext>
            </a:extLst>
          </p:cNvPr>
          <p:cNvSpPr/>
          <p:nvPr/>
        </p:nvSpPr>
        <p:spPr>
          <a:xfrm>
            <a:off x="5826169" y="969818"/>
            <a:ext cx="161723" cy="15826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AB86CAD-1A84-496E-9623-A807BB5E6912}"/>
              </a:ext>
            </a:extLst>
          </p:cNvPr>
          <p:cNvSpPr/>
          <p:nvPr/>
        </p:nvSpPr>
        <p:spPr>
          <a:xfrm>
            <a:off x="1486543" y="2749449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celkem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38AC1C2-E218-4140-8EC0-FB5E8564FA0D}"/>
              </a:ext>
            </a:extLst>
          </p:cNvPr>
          <p:cNvSpPr/>
          <p:nvPr/>
        </p:nvSpPr>
        <p:spPr>
          <a:xfrm>
            <a:off x="7451795" y="2758593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podle pohlaví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8C81BEA4-0357-40A8-A6D3-F68739F2C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61786"/>
              </p:ext>
            </p:extLst>
          </p:nvPr>
        </p:nvGraphicFramePr>
        <p:xfrm>
          <a:off x="2066979" y="895227"/>
          <a:ext cx="7172271" cy="1848330"/>
        </p:xfrm>
        <a:graphic>
          <a:graphicData uri="http://schemas.openxmlformats.org/drawingml/2006/table">
            <a:tbl>
              <a:tblPr/>
              <a:tblGrid>
                <a:gridCol w="132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922683316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423885553"/>
                    </a:ext>
                  </a:extLst>
                </a:gridCol>
              </a:tblGrid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0643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 (21,3 %)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48 (78,7 %)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věk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Medián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3138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 (46,2 %)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 (37,5 %)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 (39,3 %)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65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 (23,1 %)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 (31,3 %)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 (29,5 %)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941B15D-E99E-6555-AAD2-5F67D2196845}"/>
              </a:ext>
            </a:extLst>
          </p:cNvPr>
          <p:cNvSpPr txBox="1"/>
          <p:nvPr/>
        </p:nvSpPr>
        <p:spPr>
          <a:xfrm>
            <a:off x="2905679" y="6461355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(NRZP), NRHZS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2BB2A1-9FBA-1B2A-18C6-D10F6FE0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1288038" cy="538364"/>
          </a:xfrm>
        </p:spPr>
        <p:txBody>
          <a:bodyPr/>
          <a:lstStyle/>
          <a:p>
            <a:r>
              <a:rPr lang="cs-CZ" dirty="0"/>
              <a:t>Ambulantní dětští psychiatři </a:t>
            </a:r>
            <a:r>
              <a:rPr lang="cs-CZ" noProof="0" dirty="0"/>
              <a:t>aktivní v roce 2023 dle věku a pohlaví: Praha</a:t>
            </a:r>
            <a:endParaRPr lang="cs-CZ" dirty="0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6B8B857-EFFF-3493-E6A2-95F68CCEB48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2951" y="532121"/>
            <a:ext cx="1153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všichni aktivní lékaři na pracovišti 306 – ambulantní psychiatrie pro děti a dorost, stav k 30. 9. 2023</a:t>
            </a:r>
          </a:p>
        </p:txBody>
      </p:sp>
    </p:spTree>
    <p:extLst>
      <p:ext uri="{BB962C8B-B14F-4D97-AF65-F5344CB8AC3E}">
        <p14:creationId xmlns:p14="http://schemas.microsoft.com/office/powerpoint/2010/main" val="164435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8A4A2-61F6-30BE-10E0-423E954A94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1474" y="1148270"/>
            <a:ext cx="5733945" cy="1404481"/>
          </a:xfrm>
        </p:spPr>
        <p:txBody>
          <a:bodyPr>
            <a:noAutofit/>
          </a:bodyPr>
          <a:lstStyle/>
          <a:p>
            <a:r>
              <a:rPr lang="cs-CZ" sz="3400" dirty="0"/>
              <a:t>Kapacity vybraných ambulantních profesí v Praze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6316CBC-BD3C-4E7B-9B63-02FEB44CC2B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372810" y="4545265"/>
            <a:ext cx="6927129" cy="1404480"/>
          </a:xfrm>
        </p:spPr>
        <p:txBody>
          <a:bodyPr/>
          <a:lstStyle/>
          <a:p>
            <a:r>
              <a:rPr lang="cs-CZ" dirty="0"/>
              <a:t>Spádová oblast vybraných ambulantních odborností</a:t>
            </a:r>
          </a:p>
        </p:txBody>
      </p:sp>
    </p:spTree>
    <p:extLst>
      <p:ext uri="{BB962C8B-B14F-4D97-AF65-F5344CB8AC3E}">
        <p14:creationId xmlns:p14="http://schemas.microsoft.com/office/powerpoint/2010/main" val="37553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060" y="1044512"/>
            <a:ext cx="12027877" cy="4261018"/>
          </a:xfrm>
        </p:spPr>
        <p:txBody>
          <a:bodyPr>
            <a:noAutofit/>
          </a:bodyPr>
          <a:lstStyle/>
          <a:p>
            <a:pPr algn="ctr"/>
            <a:r>
              <a:rPr lang="cs-CZ" sz="4200" dirty="0">
                <a:solidFill>
                  <a:schemeClr val="tx1"/>
                </a:solidFill>
              </a:rPr>
              <a:t>Personální kapacity v Praze mají strategický význam </a:t>
            </a:r>
            <a:br>
              <a:rPr lang="cs-CZ" sz="4200" dirty="0">
                <a:solidFill>
                  <a:schemeClr val="tx1"/>
                </a:solidFill>
              </a:rPr>
            </a:br>
            <a:r>
              <a:rPr lang="cs-CZ" sz="4200" dirty="0">
                <a:solidFill>
                  <a:schemeClr val="tx1"/>
                </a:solidFill>
              </a:rPr>
              <a:t>i pro další regiony, zejména pro Středočeský kraj. </a:t>
            </a:r>
            <a:br>
              <a:rPr lang="cs-CZ" sz="4200" dirty="0">
                <a:solidFill>
                  <a:schemeClr val="tx1"/>
                </a:solidFill>
              </a:rPr>
            </a:br>
            <a:br>
              <a:rPr lang="cs-CZ" sz="4200" dirty="0">
                <a:solidFill>
                  <a:schemeClr val="tx1"/>
                </a:solidFill>
              </a:rPr>
            </a:br>
            <a:r>
              <a:rPr lang="cs-CZ" sz="4200" dirty="0">
                <a:solidFill>
                  <a:schemeClr val="tx1"/>
                </a:solidFill>
              </a:rPr>
              <a:t>Spádová oblast pražského zdravotnictví totiž významně překračuje hranice Prahy, což platí </a:t>
            </a:r>
            <a:br>
              <a:rPr lang="cs-CZ" sz="4200" dirty="0">
                <a:solidFill>
                  <a:schemeClr val="tx1"/>
                </a:solidFill>
              </a:rPr>
            </a:br>
            <a:r>
              <a:rPr lang="cs-CZ" sz="4200" dirty="0">
                <a:solidFill>
                  <a:schemeClr val="tx1"/>
                </a:solidFill>
              </a:rPr>
              <a:t>pro lůžkový i ambulantní segment péče. 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C706F8AF-B7E8-8AB3-F7C8-EC10A9E07ADC}"/>
              </a:ext>
            </a:extLst>
          </p:cNvPr>
          <p:cNvSpPr/>
          <p:nvPr/>
        </p:nvSpPr>
        <p:spPr>
          <a:xfrm>
            <a:off x="5292130" y="4634510"/>
            <a:ext cx="1607736" cy="8239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21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C81F7B-1D89-2821-888F-CCD628F359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8"/>
            <a:ext cx="10515600" cy="538364"/>
          </a:xfrm>
        </p:spPr>
        <p:txBody>
          <a:bodyPr/>
          <a:lstStyle/>
          <a:p>
            <a:r>
              <a:rPr lang="cs-CZ" dirty="0"/>
              <a:t>Zdravotnická zařízení v Praze: ambulance (data 2022)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3F51F64B-30CC-4AD2-88EA-A454FA35AA7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6860356"/>
              </p:ext>
            </p:extLst>
          </p:nvPr>
        </p:nvGraphicFramePr>
        <p:xfrm>
          <a:off x="156335" y="1024572"/>
          <a:ext cx="5823409" cy="152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52D8817-EC50-2748-E8BF-87EA0C05551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3455861"/>
              </p:ext>
            </p:extLst>
          </p:nvPr>
        </p:nvGraphicFramePr>
        <p:xfrm>
          <a:off x="6450472" y="1024572"/>
          <a:ext cx="5294342" cy="152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FF53E75A-B96B-49D8-C696-6F7EE2DC303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6200000">
            <a:off x="9305380" y="4768333"/>
            <a:ext cx="355483" cy="3682650"/>
            <a:chOff x="8055025" y="5054536"/>
            <a:chExt cx="144000" cy="567294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50C3D011-5A2D-4544-6121-EFF952DB65E2}"/>
                </a:ext>
              </a:extLst>
            </p:cNvPr>
            <p:cNvSpPr/>
            <p:nvPr/>
          </p:nvSpPr>
          <p:spPr>
            <a:xfrm>
              <a:off x="8055025" y="5054536"/>
              <a:ext cx="144000" cy="1440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2E1E688-0C6C-D2F5-217E-F3E0593BFD20}"/>
                </a:ext>
              </a:extLst>
            </p:cNvPr>
            <p:cNvSpPr/>
            <p:nvPr/>
          </p:nvSpPr>
          <p:spPr>
            <a:xfrm>
              <a:off x="8055025" y="5266183"/>
              <a:ext cx="144000" cy="14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4E8B616-438E-B0ED-BCFE-75F643916039}"/>
                </a:ext>
              </a:extLst>
            </p:cNvPr>
            <p:cNvSpPr/>
            <p:nvPr/>
          </p:nvSpPr>
          <p:spPr>
            <a:xfrm>
              <a:off x="8055025" y="547783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7D11E1D-EA2B-D132-5AEB-5DAA60B1F155}"/>
              </a:ext>
            </a:extLst>
          </p:cNvPr>
          <p:cNvSpPr txBox="1"/>
          <p:nvPr/>
        </p:nvSpPr>
        <p:spPr>
          <a:xfrm>
            <a:off x="2935171" y="606467"/>
            <a:ext cx="6162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u="none" strike="noStrike" kern="1200" baseline="0" dirty="0">
                <a:solidFill>
                  <a:prstClr val="black"/>
                </a:solidFill>
              </a:rPr>
              <a:t>Počet a bydliště registrovaných osob </a:t>
            </a:r>
            <a:r>
              <a:rPr lang="cs-CZ" sz="1600" b="1" i="0" u="sng" strike="noStrike" kern="1200" baseline="0" dirty="0">
                <a:solidFill>
                  <a:prstClr val="black"/>
                </a:solidFill>
              </a:rPr>
              <a:t>u praktických lékařů</a:t>
            </a:r>
            <a:r>
              <a:rPr lang="cs-CZ" sz="1600" b="1" i="0" u="none" strike="noStrike" kern="1200" baseline="0" dirty="0">
                <a:solidFill>
                  <a:prstClr val="black"/>
                </a:solidFill>
              </a:rPr>
              <a:t> v Praze</a:t>
            </a:r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2B03A39F-2DEA-EB64-32E7-DEA6D7FB6E65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61550366"/>
              </p:ext>
            </p:extLst>
          </p:nvPr>
        </p:nvGraphicFramePr>
        <p:xfrm>
          <a:off x="156335" y="2995003"/>
          <a:ext cx="5823409" cy="196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09B2AB45-64BF-0307-E361-4590DA3C92A7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612087227"/>
              </p:ext>
            </p:extLst>
          </p:nvPr>
        </p:nvGraphicFramePr>
        <p:xfrm>
          <a:off x="6450472" y="2995003"/>
          <a:ext cx="5294342" cy="196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3" name="TextovéPole 22">
            <a:extLst>
              <a:ext uri="{FF2B5EF4-FFF2-40B4-BE49-F238E27FC236}">
                <a16:creationId xmlns:a16="http://schemas.microsoft.com/office/drawing/2014/main" id="{693DF541-A253-E594-722A-EE05FE633DB2}"/>
              </a:ext>
            </a:extLst>
          </p:cNvPr>
          <p:cNvSpPr txBox="1"/>
          <p:nvPr/>
        </p:nvSpPr>
        <p:spPr>
          <a:xfrm>
            <a:off x="3115540" y="2650149"/>
            <a:ext cx="6069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u="none" strike="noStrike" kern="1200" baseline="0" dirty="0">
                <a:solidFill>
                  <a:prstClr val="black"/>
                </a:solidFill>
              </a:rPr>
              <a:t>Počet a bydliště ošetřených osob </a:t>
            </a:r>
            <a:r>
              <a:rPr lang="cs-CZ" sz="1600" b="1" i="0" u="sng" strike="noStrike" kern="1200" baseline="0" dirty="0">
                <a:solidFill>
                  <a:prstClr val="black"/>
                </a:solidFill>
              </a:rPr>
              <a:t>u ambulantního psychiatra</a:t>
            </a:r>
            <a:r>
              <a:rPr lang="cs-CZ" sz="1600" b="1" i="0" u="none" strike="noStrike" kern="1200" baseline="0" dirty="0">
                <a:solidFill>
                  <a:prstClr val="black"/>
                </a:solidFill>
              </a:rPr>
              <a:t> v Praze</a:t>
            </a:r>
          </a:p>
        </p:txBody>
      </p:sp>
      <p:graphicFrame>
        <p:nvGraphicFramePr>
          <p:cNvPr id="25" name="Graf 24">
            <a:extLst>
              <a:ext uri="{FF2B5EF4-FFF2-40B4-BE49-F238E27FC236}">
                <a16:creationId xmlns:a16="http://schemas.microsoft.com/office/drawing/2014/main" id="{91F1F060-028E-21BA-4B26-B8737660D321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330260959"/>
              </p:ext>
            </p:extLst>
          </p:nvPr>
        </p:nvGraphicFramePr>
        <p:xfrm>
          <a:off x="169531" y="5408438"/>
          <a:ext cx="5823409" cy="9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7A875103-8404-7C55-6332-D5F3834E16BC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97559327"/>
              </p:ext>
            </p:extLst>
          </p:nvPr>
        </p:nvGraphicFramePr>
        <p:xfrm>
          <a:off x="6354630" y="5400623"/>
          <a:ext cx="5294342" cy="94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7" name="TextovéPole 26">
            <a:extLst>
              <a:ext uri="{FF2B5EF4-FFF2-40B4-BE49-F238E27FC236}">
                <a16:creationId xmlns:a16="http://schemas.microsoft.com/office/drawing/2014/main" id="{6959B4CE-C4B5-7BA5-A844-CCCD42A8383E}"/>
              </a:ext>
            </a:extLst>
          </p:cNvPr>
          <p:cNvSpPr txBox="1"/>
          <p:nvPr/>
        </p:nvSpPr>
        <p:spPr>
          <a:xfrm>
            <a:off x="3014764" y="5069883"/>
            <a:ext cx="6162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u="none" strike="noStrike" kern="1200" baseline="0" dirty="0">
                <a:solidFill>
                  <a:prstClr val="black"/>
                </a:solidFill>
              </a:rPr>
              <a:t>Počet a bydliště ošetřených osob </a:t>
            </a:r>
            <a:r>
              <a:rPr lang="cs-CZ" sz="1600" b="1" i="0" u="sng" strike="noStrike" kern="1200" baseline="0" dirty="0">
                <a:solidFill>
                  <a:prstClr val="black"/>
                </a:solidFill>
              </a:rPr>
              <a:t>u </a:t>
            </a:r>
            <a:r>
              <a:rPr lang="en-US" sz="1600" b="1" i="0" u="sng" strike="noStrike" kern="1200" baseline="0" dirty="0" err="1">
                <a:solidFill>
                  <a:prstClr val="black"/>
                </a:solidFill>
              </a:rPr>
              <a:t>stomatologa</a:t>
            </a:r>
            <a:r>
              <a:rPr lang="cs-CZ" sz="1600" b="1" i="0" u="none" strike="noStrike" kern="1200" baseline="0" dirty="0">
                <a:solidFill>
                  <a:prstClr val="black"/>
                </a:solidFill>
              </a:rPr>
              <a:t> v Praze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B2A21EB-AE8E-6AD5-9B16-9F52CD6A91DD}"/>
              </a:ext>
            </a:extLst>
          </p:cNvPr>
          <p:cNvSpPr txBox="1"/>
          <p:nvPr/>
        </p:nvSpPr>
        <p:spPr>
          <a:xfrm>
            <a:off x="5922056" y="6487511"/>
            <a:ext cx="1704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u="none" strike="noStrike" kern="1200" baseline="0" dirty="0">
                <a:solidFill>
                  <a:prstClr val="black"/>
                </a:solidFill>
              </a:rPr>
              <a:t>Bydliště pacientů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282CCD-1312-DBC7-E266-DE74F989D9E6}"/>
              </a:ext>
            </a:extLst>
          </p:cNvPr>
          <p:cNvSpPr txBox="1"/>
          <p:nvPr/>
        </p:nvSpPr>
        <p:spPr>
          <a:xfrm>
            <a:off x="7424457" y="6428687"/>
            <a:ext cx="13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Praha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6C9486-F38A-05B7-636C-C761C4EEF058}"/>
              </a:ext>
            </a:extLst>
          </p:cNvPr>
          <p:cNvSpPr txBox="1"/>
          <p:nvPr/>
        </p:nvSpPr>
        <p:spPr>
          <a:xfrm>
            <a:off x="10162389" y="6411780"/>
            <a:ext cx="13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Ostatní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A18D1F4-2466-25F1-A518-889607C787CE}"/>
              </a:ext>
            </a:extLst>
          </p:cNvPr>
          <p:cNvSpPr txBox="1"/>
          <p:nvPr/>
        </p:nvSpPr>
        <p:spPr>
          <a:xfrm>
            <a:off x="8813778" y="6411780"/>
            <a:ext cx="13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STČ</a:t>
            </a:r>
          </a:p>
        </p:txBody>
      </p:sp>
    </p:spTree>
    <p:extLst>
      <p:ext uri="{BB962C8B-B14F-4D97-AF65-F5344CB8AC3E}">
        <p14:creationId xmlns:p14="http://schemas.microsoft.com/office/powerpoint/2010/main" val="357143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8A4A2-61F6-30BE-10E0-423E954A94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1474" y="1148270"/>
            <a:ext cx="5733945" cy="1404481"/>
          </a:xfrm>
        </p:spPr>
        <p:txBody>
          <a:bodyPr>
            <a:noAutofit/>
          </a:bodyPr>
          <a:lstStyle/>
          <a:p>
            <a:r>
              <a:rPr lang="cs-CZ" sz="3400" dirty="0"/>
              <a:t>Kapacity vybraných ambulantních profesí v Praze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6316CBC-BD3C-4E7B-9B63-02FEB44CC2B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372810" y="4545265"/>
            <a:ext cx="6927129" cy="1404480"/>
          </a:xfrm>
        </p:spPr>
        <p:txBody>
          <a:bodyPr/>
          <a:lstStyle/>
          <a:p>
            <a:r>
              <a:rPr lang="cs-CZ" dirty="0"/>
              <a:t>Počty ambulancí vybraných odborností a jejich časová dynamika </a:t>
            </a:r>
          </a:p>
        </p:txBody>
      </p:sp>
    </p:spTree>
    <p:extLst>
      <p:ext uri="{BB962C8B-B14F-4D97-AF65-F5344CB8AC3E}">
        <p14:creationId xmlns:p14="http://schemas.microsoft.com/office/powerpoint/2010/main" val="63328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>
            <p:custDataLst>
              <p:tags r:id="rId1"/>
            </p:custDataLst>
          </p:nvPr>
        </p:nvSpPr>
        <p:spPr>
          <a:xfrm>
            <a:off x="828547" y="6474380"/>
            <a:ext cx="10995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alt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Analýza je provedena na úrovni jednotlivých adres zdravotnických zařízení (IČO+Ruian+Odb)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179" y="97710"/>
            <a:ext cx="10515600" cy="631595"/>
          </a:xfrm>
        </p:spPr>
        <p:txBody>
          <a:bodyPr>
            <a:normAutofit/>
          </a:bodyPr>
          <a:lstStyle/>
          <a:p>
            <a:r>
              <a:rPr lang="cs-CZ" dirty="0"/>
              <a:t>Celkové úvazky ambulantních lékařů na 100 tis. obyvatel v r. 2023</a:t>
            </a:r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0BAC4F8-761F-49D1-815E-B334777C6EB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014079"/>
              </p:ext>
            </p:extLst>
          </p:nvPr>
        </p:nvGraphicFramePr>
        <p:xfrm>
          <a:off x="828547" y="1526928"/>
          <a:ext cx="4678347" cy="454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8" name="TextBox 13">
            <a:extLst>
              <a:ext uri="{FF2B5EF4-FFF2-40B4-BE49-F238E27FC236}">
                <a16:creationId xmlns:a16="http://schemas.microsoft.com/office/drawing/2014/main" id="{07D34D5C-C559-4BA3-8EB1-2F75290863C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54906" y="1312955"/>
            <a:ext cx="2361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b="1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úvazk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ů na 100 000 obyvatel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DFB89F2-832F-4B24-A8DF-54EBA914D41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27018" y="912111"/>
            <a:ext cx="3965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Samostatná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ordinace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praktického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lékaře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(PL)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Chart 12">
            <a:extLst>
              <a:ext uri="{FF2B5EF4-FFF2-40B4-BE49-F238E27FC236}">
                <a16:creationId xmlns:a16="http://schemas.microsoft.com/office/drawing/2014/main" id="{928588BA-6BDC-4DCF-BEA2-6DF89923786F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13333618"/>
              </p:ext>
            </p:extLst>
          </p:nvPr>
        </p:nvGraphicFramePr>
        <p:xfrm>
          <a:off x="6343168" y="1514549"/>
          <a:ext cx="4678347" cy="447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2" name="Rectangle 15">
            <a:extLst>
              <a:ext uri="{FF2B5EF4-FFF2-40B4-BE49-F238E27FC236}">
                <a16:creationId xmlns:a16="http://schemas.microsoft.com/office/drawing/2014/main" id="{87C8F070-13FF-411C-8DF8-DC9786246E0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32075" y="904379"/>
            <a:ext cx="5059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Samostatná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ordinace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praktického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lékaře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 děti a dorost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BF16F45-CCE2-448D-B2A8-A7A117FAD4F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57374" y="392794"/>
            <a:ext cx="1153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 dat: NRHZS, NRZP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E13C584-4C48-A4CF-A067-2DBEC0912EB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898642" y="1308241"/>
            <a:ext cx="3398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b="1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úvazk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ů na 100 000 obyvatel ve věku 0-19 let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F5A2876-230B-C1B8-87E6-C646588A8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8283"/>
              </p:ext>
            </p:extLst>
          </p:nvPr>
        </p:nvGraphicFramePr>
        <p:xfrm>
          <a:off x="1253411" y="6049566"/>
          <a:ext cx="3406463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270">
                  <a:extLst>
                    <a:ext uri="{9D8B030D-6E8A-4147-A177-3AD203B41FA5}">
                      <a16:colId xmlns:a16="http://schemas.microsoft.com/office/drawing/2014/main" val="2311504214"/>
                    </a:ext>
                  </a:extLst>
                </a:gridCol>
                <a:gridCol w="646193">
                  <a:extLst>
                    <a:ext uri="{9D8B030D-6E8A-4147-A177-3AD203B41FA5}">
                      <a16:colId xmlns:a16="http://schemas.microsoft.com/office/drawing/2014/main" val="4604126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800" dirty="0"/>
                        <a:t>Praha + Středočeský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75607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503177A-9DCE-88DE-D3CD-1D4DB6749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07317"/>
              </p:ext>
            </p:extLst>
          </p:nvPr>
        </p:nvGraphicFramePr>
        <p:xfrm>
          <a:off x="7219317" y="6019022"/>
          <a:ext cx="340646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268">
                  <a:extLst>
                    <a:ext uri="{9D8B030D-6E8A-4147-A177-3AD203B41FA5}">
                      <a16:colId xmlns:a16="http://schemas.microsoft.com/office/drawing/2014/main" val="2311504214"/>
                    </a:ext>
                  </a:extLst>
                </a:gridCol>
                <a:gridCol w="646194">
                  <a:extLst>
                    <a:ext uri="{9D8B030D-6E8A-4147-A177-3AD203B41FA5}">
                      <a16:colId xmlns:a16="http://schemas.microsoft.com/office/drawing/2014/main" val="4604126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800" dirty="0"/>
                        <a:t>Praha + Středočeský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81,5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75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5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0179" y="97710"/>
            <a:ext cx="10515600" cy="631595"/>
          </a:xfrm>
        </p:spPr>
        <p:txBody>
          <a:bodyPr>
            <a:normAutofit/>
          </a:bodyPr>
          <a:lstStyle/>
          <a:p>
            <a:r>
              <a:rPr lang="cs-CZ" dirty="0"/>
              <a:t>Celkové úvazky ambulantních lékařů na 100 tis. obyvatel v r. 2023</a:t>
            </a:r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0BAC4F8-761F-49D1-815E-B334777C6EB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6003570"/>
              </p:ext>
            </p:extLst>
          </p:nvPr>
        </p:nvGraphicFramePr>
        <p:xfrm>
          <a:off x="828547" y="1526928"/>
          <a:ext cx="4678347" cy="454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8" name="TextBox 13">
            <a:extLst>
              <a:ext uri="{FF2B5EF4-FFF2-40B4-BE49-F238E27FC236}">
                <a16:creationId xmlns:a16="http://schemas.microsoft.com/office/drawing/2014/main" id="{07D34D5C-C559-4BA3-8EB1-2F75290863C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54906" y="1312955"/>
            <a:ext cx="2361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b="1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úvazk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ů na 100 000 obyvatel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DFB89F2-832F-4B24-A8DF-54EBA914D41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58572" y="912111"/>
            <a:ext cx="2502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prstClr val="black"/>
                </a:solidFill>
                <a:latin typeface="Calibri" panose="020F0502020204030204"/>
              </a:rPr>
              <a:t>Ambulantní stomatologové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Chart 12">
            <a:extLst>
              <a:ext uri="{FF2B5EF4-FFF2-40B4-BE49-F238E27FC236}">
                <a16:creationId xmlns:a16="http://schemas.microsoft.com/office/drawing/2014/main" id="{928588BA-6BDC-4DCF-BEA2-6DF89923786F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18257435"/>
              </p:ext>
            </p:extLst>
          </p:nvPr>
        </p:nvGraphicFramePr>
        <p:xfrm>
          <a:off x="6343168" y="1514549"/>
          <a:ext cx="4678347" cy="447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2" name="Rectangle 15">
            <a:extLst>
              <a:ext uri="{FF2B5EF4-FFF2-40B4-BE49-F238E27FC236}">
                <a16:creationId xmlns:a16="http://schemas.microsoft.com/office/drawing/2014/main" id="{87C8F070-13FF-411C-8DF8-DC9786246E0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33103" y="904379"/>
            <a:ext cx="2057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Ambulantní psychiatři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BF16F45-CCE2-448D-B2A8-A7A117FAD4F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7374" y="392794"/>
            <a:ext cx="1153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 dat: NRHZS, NRZP, Výkaz E 2022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E13C584-4C48-A4CF-A067-2DBEC0912EB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98642" y="1308241"/>
            <a:ext cx="2361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b="1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úvazk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ů na 100 000 obyvatel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9FE2D5D-99CC-B14F-AC35-0ACC831FE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26491"/>
              </p:ext>
            </p:extLst>
          </p:nvPr>
        </p:nvGraphicFramePr>
        <p:xfrm>
          <a:off x="953871" y="6007757"/>
          <a:ext cx="3118596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7010">
                  <a:extLst>
                    <a:ext uri="{9D8B030D-6E8A-4147-A177-3AD203B41FA5}">
                      <a16:colId xmlns:a16="http://schemas.microsoft.com/office/drawing/2014/main" val="2311504214"/>
                    </a:ext>
                  </a:extLst>
                </a:gridCol>
                <a:gridCol w="591586">
                  <a:extLst>
                    <a:ext uri="{9D8B030D-6E8A-4147-A177-3AD203B41FA5}">
                      <a16:colId xmlns:a16="http://schemas.microsoft.com/office/drawing/2014/main" val="4604126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800" dirty="0"/>
                        <a:t>Praha + Středočeský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80,5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75607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F2A15B7-F7B6-E212-DB30-1F1D5D10F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64158"/>
              </p:ext>
            </p:extLst>
          </p:nvPr>
        </p:nvGraphicFramePr>
        <p:xfrm>
          <a:off x="6685108" y="6007858"/>
          <a:ext cx="321596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5911">
                  <a:extLst>
                    <a:ext uri="{9D8B030D-6E8A-4147-A177-3AD203B41FA5}">
                      <a16:colId xmlns:a16="http://schemas.microsoft.com/office/drawing/2014/main" val="2311504214"/>
                    </a:ext>
                  </a:extLst>
                </a:gridCol>
                <a:gridCol w="610057">
                  <a:extLst>
                    <a:ext uri="{9D8B030D-6E8A-4147-A177-3AD203B41FA5}">
                      <a16:colId xmlns:a16="http://schemas.microsoft.com/office/drawing/2014/main" val="4604126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800" dirty="0"/>
                        <a:t>Praha + Středočeský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75607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E88FBCBD-4F54-E414-BA3A-EBA30E2D100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8547" y="6474380"/>
            <a:ext cx="10995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alt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Analýza je provedena na úrovni jednotlivých adres zdravotnických zařízení (IČO+Ruian+Odb)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9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0179" y="97710"/>
            <a:ext cx="10515600" cy="631595"/>
          </a:xfrm>
        </p:spPr>
        <p:txBody>
          <a:bodyPr>
            <a:normAutofit/>
          </a:bodyPr>
          <a:lstStyle/>
          <a:p>
            <a:r>
              <a:rPr lang="cs-CZ" dirty="0"/>
              <a:t>Celkové úvazky lékařů a psychologů na 100 tis. obyvatel v r. 2023</a:t>
            </a:r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0BAC4F8-761F-49D1-815E-B334777C6EB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899323"/>
              </p:ext>
            </p:extLst>
          </p:nvPr>
        </p:nvGraphicFramePr>
        <p:xfrm>
          <a:off x="828547" y="1526928"/>
          <a:ext cx="4678347" cy="454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8" name="TextBox 13">
            <a:extLst>
              <a:ext uri="{FF2B5EF4-FFF2-40B4-BE49-F238E27FC236}">
                <a16:creationId xmlns:a16="http://schemas.microsoft.com/office/drawing/2014/main" id="{07D34D5C-C559-4BA3-8EB1-2F75290863C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54906" y="1312955"/>
            <a:ext cx="2361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b="1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úvazk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ů na 100 000 obyvatel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DFB89F2-832F-4B24-A8DF-54EBA914D41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99319" y="912111"/>
            <a:ext cx="1965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Kliničtí psychologové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Chart 12">
            <a:extLst>
              <a:ext uri="{FF2B5EF4-FFF2-40B4-BE49-F238E27FC236}">
                <a16:creationId xmlns:a16="http://schemas.microsoft.com/office/drawing/2014/main" id="{928588BA-6BDC-4DCF-BEA2-6DF89923786F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03092047"/>
              </p:ext>
            </p:extLst>
          </p:nvPr>
        </p:nvGraphicFramePr>
        <p:xfrm>
          <a:off x="6343168" y="1514549"/>
          <a:ext cx="4678347" cy="447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2" name="Rectangle 15">
            <a:extLst>
              <a:ext uri="{FF2B5EF4-FFF2-40B4-BE49-F238E27FC236}">
                <a16:creationId xmlns:a16="http://schemas.microsoft.com/office/drawing/2014/main" id="{87C8F070-13FF-411C-8DF8-DC9786246E0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82260" y="903564"/>
            <a:ext cx="2469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Psychiatři pro děti a dorost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BF16F45-CCE2-448D-B2A8-A7A117FAD4F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7374" y="392794"/>
            <a:ext cx="1153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 dat: NRHZS, NRZP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E13C584-4C48-A4CF-A067-2DBEC0912EB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98642" y="1308241"/>
            <a:ext cx="3398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b="1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úvazk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ů na 100 000 obyvatel ve věku 0-19 let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58BF49-1B26-0E10-A3F2-ED8E52E4AE8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8547" y="6474380"/>
            <a:ext cx="10995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alt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Analýza je provedena na úrovni jednotlivých adres zdravotnických zařízení (IČO+Ruian+Odb)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528561A-08A0-DECD-67EB-B294DCE28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89647"/>
              </p:ext>
            </p:extLst>
          </p:nvPr>
        </p:nvGraphicFramePr>
        <p:xfrm>
          <a:off x="1160613" y="6093392"/>
          <a:ext cx="32244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2771">
                  <a:extLst>
                    <a:ext uri="{9D8B030D-6E8A-4147-A177-3AD203B41FA5}">
                      <a16:colId xmlns:a16="http://schemas.microsoft.com/office/drawing/2014/main" val="2311504214"/>
                    </a:ext>
                  </a:extLst>
                </a:gridCol>
                <a:gridCol w="611663">
                  <a:extLst>
                    <a:ext uri="{9D8B030D-6E8A-4147-A177-3AD203B41FA5}">
                      <a16:colId xmlns:a16="http://schemas.microsoft.com/office/drawing/2014/main" val="460412642"/>
                    </a:ext>
                  </a:extLst>
                </a:gridCol>
              </a:tblGrid>
              <a:tr h="190979">
                <a:tc>
                  <a:txBody>
                    <a:bodyPr/>
                    <a:lstStyle/>
                    <a:p>
                      <a:r>
                        <a:rPr lang="cs-CZ" sz="1800" dirty="0"/>
                        <a:t>Praha + Středočeský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756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5F114B8-A138-0F49-CC42-811DB0F54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12477"/>
              </p:ext>
            </p:extLst>
          </p:nvPr>
        </p:nvGraphicFramePr>
        <p:xfrm>
          <a:off x="6685108" y="5990512"/>
          <a:ext cx="32244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2771">
                  <a:extLst>
                    <a:ext uri="{9D8B030D-6E8A-4147-A177-3AD203B41FA5}">
                      <a16:colId xmlns:a16="http://schemas.microsoft.com/office/drawing/2014/main" val="2311504214"/>
                    </a:ext>
                  </a:extLst>
                </a:gridCol>
                <a:gridCol w="611663">
                  <a:extLst>
                    <a:ext uri="{9D8B030D-6E8A-4147-A177-3AD203B41FA5}">
                      <a16:colId xmlns:a16="http://schemas.microsoft.com/office/drawing/2014/main" val="4604126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800" dirty="0"/>
                        <a:t>Praha + Středočeský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75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7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/>
          <a:lstStyle/>
          <a:p>
            <a:r>
              <a:rPr lang="cs-CZ"/>
              <a:t>Suma úvazků lékařů na 100 000 obyvatel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193877"/>
              </p:ext>
            </p:extLst>
          </p:nvPr>
        </p:nvGraphicFramePr>
        <p:xfrm>
          <a:off x="569768" y="1797074"/>
          <a:ext cx="11008602" cy="512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BD85C109-C7BB-59B9-BA99-2CC9E8499B3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8000" y="540000"/>
            <a:ext cx="257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NRHZS 30. 9. 2023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23FD46-5F04-33B0-D874-183622A42D5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8445" y="2789561"/>
            <a:ext cx="4438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Celkem 65,8 úvazku na 28 738 obyvatel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F855B4A-7CB5-BDFF-2206-6D1276353846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1182618" y="2958237"/>
            <a:ext cx="55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51250B9-28A5-26DA-DEF7-1E6B02C390E2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3756459"/>
              </p:ext>
            </p:extLst>
          </p:nvPr>
        </p:nvGraphicFramePr>
        <p:xfrm>
          <a:off x="9284718" y="540000"/>
          <a:ext cx="2490822" cy="32937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93273">
                  <a:extLst>
                    <a:ext uri="{9D8B030D-6E8A-4147-A177-3AD203B41FA5}">
                      <a16:colId xmlns:a16="http://schemas.microsoft.com/office/drawing/2014/main" val="299784009"/>
                    </a:ext>
                  </a:extLst>
                </a:gridCol>
                <a:gridCol w="797549">
                  <a:extLst>
                    <a:ext uri="{9D8B030D-6E8A-4147-A177-3AD203B41FA5}">
                      <a16:colId xmlns:a16="http://schemas.microsoft.com/office/drawing/2014/main" val="3179046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Benešov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45.7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4777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Beroun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39.6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943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Kladno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43.1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033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Kolín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36.3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4427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Kutná Hora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46.9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115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Mělník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37.1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8139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Mladá Boleslav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48.7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146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Nymburk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41.3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719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Praha-východ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33.5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757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Praha-západ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29.3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838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Příbram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47.8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6844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Rakovník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42.5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873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STC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40.6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343060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43021F6E-DB08-343F-8762-17E8AE6D1C8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184711" y="201446"/>
            <a:ext cx="257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Okresy Středočeského kraje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DE0FF2B-F8F3-5581-FED0-CF115D409789}"/>
              </a:ext>
            </a:extLst>
          </p:cNvPr>
          <p:cNvSpPr txBox="1"/>
          <p:nvPr/>
        </p:nvSpPr>
        <p:spPr>
          <a:xfrm>
            <a:off x="1182618" y="1153148"/>
            <a:ext cx="6164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rgbClr val="D71440"/>
                </a:solidFill>
              </a:rPr>
              <a:t>Všeobecné praktické lékařství</a:t>
            </a:r>
          </a:p>
        </p:txBody>
      </p:sp>
    </p:spTree>
    <p:extLst>
      <p:ext uri="{BB962C8B-B14F-4D97-AF65-F5344CB8AC3E}">
        <p14:creationId xmlns:p14="http://schemas.microsoft.com/office/powerpoint/2010/main" val="98378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8A4A2-61F6-30BE-10E0-423E954A94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1474" y="1148270"/>
            <a:ext cx="5733945" cy="1404481"/>
          </a:xfrm>
        </p:spPr>
        <p:txBody>
          <a:bodyPr>
            <a:noAutofit/>
          </a:bodyPr>
          <a:lstStyle/>
          <a:p>
            <a:r>
              <a:rPr lang="cs-CZ" sz="3400" dirty="0"/>
              <a:t>Kapacity vybraných ambulantních profesí v Praze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6316CBC-BD3C-4E7B-9B63-02FEB44CC2B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372810" y="4545265"/>
            <a:ext cx="6927129" cy="1404480"/>
          </a:xfrm>
        </p:spPr>
        <p:txBody>
          <a:bodyPr/>
          <a:lstStyle/>
          <a:p>
            <a:r>
              <a:rPr lang="cs-CZ" dirty="0"/>
              <a:t>Úvod </a:t>
            </a:r>
          </a:p>
          <a:p>
            <a:r>
              <a:rPr lang="cs-CZ" dirty="0"/>
              <a:t>Demografické determinanty vývoje</a:t>
            </a:r>
          </a:p>
        </p:txBody>
      </p:sp>
    </p:spTree>
    <p:extLst>
      <p:ext uri="{BB962C8B-B14F-4D97-AF65-F5344CB8AC3E}">
        <p14:creationId xmlns:p14="http://schemas.microsoft.com/office/powerpoint/2010/main" val="105785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/>
          <a:lstStyle/>
          <a:p>
            <a:r>
              <a:rPr lang="cs-CZ"/>
              <a:t>Suma úvazků lékařů na 100 000 obyvatel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85C109-C7BB-59B9-BA99-2CC9E8499B3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000" y="540000"/>
            <a:ext cx="257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NRHZS 30. 9. 2023</a:t>
            </a: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0D2D096F-9172-02C2-A33D-B1AE322C520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7897780"/>
              </p:ext>
            </p:extLst>
          </p:nvPr>
        </p:nvGraphicFramePr>
        <p:xfrm>
          <a:off x="732700" y="1617133"/>
          <a:ext cx="10726599" cy="5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8D1214F-EE89-A229-75E7-D71AF1E032B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34434899"/>
              </p:ext>
            </p:extLst>
          </p:nvPr>
        </p:nvGraphicFramePr>
        <p:xfrm>
          <a:off x="9133778" y="283276"/>
          <a:ext cx="2770222" cy="32937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83210">
                  <a:extLst>
                    <a:ext uri="{9D8B030D-6E8A-4147-A177-3AD203B41FA5}">
                      <a16:colId xmlns:a16="http://schemas.microsoft.com/office/drawing/2014/main" val="299784009"/>
                    </a:ext>
                  </a:extLst>
                </a:gridCol>
                <a:gridCol w="887012">
                  <a:extLst>
                    <a:ext uri="{9D8B030D-6E8A-4147-A177-3AD203B41FA5}">
                      <a16:colId xmlns:a16="http://schemas.microsoft.com/office/drawing/2014/main" val="3179046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Benešov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4777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Beroun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943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Kladno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033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4427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Kutná Hora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115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Mělník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8139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Mladá Boleslav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146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Nymburk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719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Praha-východ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757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Praha-západ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838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Příbram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6844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Rakovník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873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343060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2F1D876A-879A-6B3A-4DDC-8E1C0F5785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50732" y="0"/>
            <a:ext cx="2770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Okresy Středočeského kraje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60308DA-22E6-54CA-987A-ED13C760BAAE}"/>
              </a:ext>
            </a:extLst>
          </p:cNvPr>
          <p:cNvSpPr txBox="1"/>
          <p:nvPr/>
        </p:nvSpPr>
        <p:spPr>
          <a:xfrm>
            <a:off x="1223388" y="1089019"/>
            <a:ext cx="6164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rgbClr val="D71440"/>
                </a:solidFill>
              </a:rPr>
              <a:t>Praktické lékařství pro děti a dorost</a:t>
            </a:r>
          </a:p>
        </p:txBody>
      </p:sp>
    </p:spTree>
    <p:extLst>
      <p:ext uri="{BB962C8B-B14F-4D97-AF65-F5344CB8AC3E}">
        <p14:creationId xmlns:p14="http://schemas.microsoft.com/office/powerpoint/2010/main" val="329015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EC6C51A-E885-5504-6EE2-326C81D86A82}"/>
              </a:ext>
            </a:extLst>
          </p:cNvPr>
          <p:cNvSpPr txBox="1"/>
          <p:nvPr/>
        </p:nvSpPr>
        <p:spPr>
          <a:xfrm>
            <a:off x="288000" y="828000"/>
            <a:ext cx="5093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E2E028-01A0-2A4E-1A07-30C3A58C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>
            <a:noAutofit/>
          </a:bodyPr>
          <a:lstStyle/>
          <a:p>
            <a:r>
              <a:rPr lang="en-US" sz="2400" dirty="0" err="1"/>
              <a:t>Dynamika</a:t>
            </a:r>
            <a:r>
              <a:rPr lang="en-US" sz="2400" dirty="0"/>
              <a:t> </a:t>
            </a:r>
            <a:r>
              <a:rPr lang="en-US" sz="2400" dirty="0" err="1"/>
              <a:t>počtu</a:t>
            </a:r>
            <a:r>
              <a:rPr lang="en-US" sz="2400" dirty="0"/>
              <a:t> </a:t>
            </a:r>
            <a:r>
              <a:rPr lang="cs-CZ" sz="2400" dirty="0"/>
              <a:t>samostatných </a:t>
            </a:r>
            <a:r>
              <a:rPr lang="en-US" sz="2400" dirty="0" err="1"/>
              <a:t>ordinací</a:t>
            </a:r>
            <a:r>
              <a:rPr lang="en-US" sz="2400" dirty="0"/>
              <a:t> </a:t>
            </a:r>
            <a:r>
              <a:rPr lang="en-US" sz="2400" dirty="0" err="1"/>
              <a:t>praktických</a:t>
            </a:r>
            <a:r>
              <a:rPr lang="en-US" sz="2400" dirty="0"/>
              <a:t> </a:t>
            </a:r>
            <a:r>
              <a:rPr lang="en-US" sz="2400" dirty="0" err="1"/>
              <a:t>lékařů</a:t>
            </a:r>
            <a:r>
              <a:rPr lang="en-US" sz="2400" dirty="0"/>
              <a:t> pro </a:t>
            </a:r>
            <a:r>
              <a:rPr lang="en-US" sz="2400" dirty="0" err="1"/>
              <a:t>dospělé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v letech 2018-2023</a:t>
            </a:r>
            <a:r>
              <a:rPr lang="en-US" sz="2400" dirty="0"/>
              <a:t> </a:t>
            </a:r>
          </a:p>
        </p:txBody>
      </p:sp>
      <p:sp>
        <p:nvSpPr>
          <p:cNvPr id="15" name="TextBox 66">
            <a:extLst>
              <a:ext uri="{FF2B5EF4-FFF2-40B4-BE49-F238E27FC236}">
                <a16:creationId xmlns:a16="http://schemas.microsoft.com/office/drawing/2014/main" id="{F9A1F8DF-7029-3BA6-C1EC-0C4236A36B49}"/>
              </a:ext>
            </a:extLst>
          </p:cNvPr>
          <p:cNvSpPr txBox="1"/>
          <p:nvPr/>
        </p:nvSpPr>
        <p:spPr>
          <a:xfrm>
            <a:off x="1775889" y="1235116"/>
            <a:ext cx="3414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PLD v letech 2018-2023</a:t>
            </a:r>
          </a:p>
        </p:txBody>
      </p:sp>
      <p:graphicFrame>
        <p:nvGraphicFramePr>
          <p:cNvPr id="16" name="Table 65">
            <a:extLst>
              <a:ext uri="{FF2B5EF4-FFF2-40B4-BE49-F238E27FC236}">
                <a16:creationId xmlns:a16="http://schemas.microsoft.com/office/drawing/2014/main" id="{2F97BB52-AF3D-BD50-B4C9-B274BA8984C8}"/>
              </a:ext>
            </a:extLst>
          </p:cNvPr>
          <p:cNvGraphicFramePr>
            <a:graphicFrameLocks noGrp="1"/>
          </p:cNvGraphicFramePr>
          <p:nvPr/>
        </p:nvGraphicFramePr>
        <p:xfrm>
          <a:off x="1270355" y="1679656"/>
          <a:ext cx="3859964" cy="3851559"/>
        </p:xfrm>
        <a:graphic>
          <a:graphicData uri="http://schemas.openxmlformats.org/drawingml/2006/table">
            <a:tbl>
              <a:tblPr/>
              <a:tblGrid>
                <a:gridCol w="3297142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34090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28732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19" name="Chart 6">
            <a:extLst>
              <a:ext uri="{FF2B5EF4-FFF2-40B4-BE49-F238E27FC236}">
                <a16:creationId xmlns:a16="http://schemas.microsoft.com/office/drawing/2014/main" id="{05971265-743C-83BF-4DBC-1D3CD37B606F}"/>
              </a:ext>
            </a:extLst>
          </p:cNvPr>
          <p:cNvGraphicFramePr/>
          <p:nvPr/>
        </p:nvGraphicFramePr>
        <p:xfrm>
          <a:off x="1197904" y="1579474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8">
            <a:extLst>
              <a:ext uri="{FF2B5EF4-FFF2-40B4-BE49-F238E27FC236}">
                <a16:creationId xmlns:a16="http://schemas.microsoft.com/office/drawing/2014/main" id="{8E411F3A-D249-EA8E-C693-84495523C47A}"/>
              </a:ext>
            </a:extLst>
          </p:cNvPr>
          <p:cNvSpPr txBox="1"/>
          <p:nvPr/>
        </p:nvSpPr>
        <p:spPr>
          <a:xfrm>
            <a:off x="1184123" y="4282345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B23C657A-DCBE-3634-4AA4-44ECA6E5D338}"/>
              </a:ext>
            </a:extLst>
          </p:cNvPr>
          <p:cNvSpPr txBox="1"/>
          <p:nvPr/>
        </p:nvSpPr>
        <p:spPr>
          <a:xfrm>
            <a:off x="1186894" y="166661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pic>
        <p:nvPicPr>
          <p:cNvPr id="22" name="Obrázek 21" descr="Obsah obrázku mapa&#10;&#10;Popis byl vytvořen automaticky">
            <a:extLst>
              <a:ext uri="{FF2B5EF4-FFF2-40B4-BE49-F238E27FC236}">
                <a16:creationId xmlns:a16="http://schemas.microsoft.com/office/drawing/2014/main" id="{5713003C-4DF7-6D99-DC3B-07424053A3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69" y="1635494"/>
            <a:ext cx="6027406" cy="3851559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EDD88C53-59D8-1386-ED79-5689356179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47627" y="1311233"/>
            <a:ext cx="5420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zrušených míst poskytování 2018 – 2023 </a:t>
            </a:r>
          </a:p>
        </p:txBody>
      </p:sp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80A5B101-F6AB-B0D8-6D4D-0D35CFCF2D90}"/>
              </a:ext>
            </a:extLst>
          </p:cNvPr>
          <p:cNvGraphicFramePr>
            <a:graphicFrameLocks noGrp="1"/>
          </p:cNvGraphicFramePr>
          <p:nvPr/>
        </p:nvGraphicFramePr>
        <p:xfrm>
          <a:off x="3731814" y="5587235"/>
          <a:ext cx="6168877" cy="880646"/>
        </p:xfrm>
        <a:graphic>
          <a:graphicData uri="http://schemas.openxmlformats.org/drawingml/2006/table">
            <a:tbl>
              <a:tblPr/>
              <a:tblGrid>
                <a:gridCol w="2466753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1000724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1350700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1350700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421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459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2200" b="1" u="none" strike="noStrike" dirty="0">
                          <a:effectLst/>
                        </a:rPr>
                        <a:t>Celá ČR 2018-2023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297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1472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1769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450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mapa, text, atlas&#10;&#10;Popis byl vytvořen automaticky">
            <a:extLst>
              <a:ext uri="{FF2B5EF4-FFF2-40B4-BE49-F238E27FC236}">
                <a16:creationId xmlns:a16="http://schemas.microsoft.com/office/drawing/2014/main" id="{9DA1F714-1DF1-8ED5-DCEC-E5F3C43EE4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23" y="1394553"/>
            <a:ext cx="5399594" cy="4532586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5510C1B9-402C-B55A-9487-36F1AC6ED7AE}"/>
              </a:ext>
            </a:extLst>
          </p:cNvPr>
          <p:cNvSpPr txBox="1"/>
          <p:nvPr/>
        </p:nvSpPr>
        <p:spPr>
          <a:xfrm>
            <a:off x="7032464" y="682443"/>
            <a:ext cx="5093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602CDF-5FD5-876C-6FDD-EBC01174242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2591" y="160258"/>
            <a:ext cx="10515600" cy="538364"/>
          </a:xfrm>
        </p:spPr>
        <p:txBody>
          <a:bodyPr>
            <a:noAutofit/>
          </a:bodyPr>
          <a:lstStyle/>
          <a:p>
            <a:r>
              <a:rPr lang="en-US" sz="2400" dirty="0" err="1"/>
              <a:t>Dynamika</a:t>
            </a:r>
            <a:r>
              <a:rPr lang="en-US" sz="2400" dirty="0"/>
              <a:t> </a:t>
            </a:r>
            <a:r>
              <a:rPr lang="en-US" sz="2400" dirty="0" err="1"/>
              <a:t>počtu</a:t>
            </a:r>
            <a:r>
              <a:rPr lang="en-US" sz="2400" dirty="0"/>
              <a:t> </a:t>
            </a:r>
            <a:r>
              <a:rPr lang="cs-CZ" sz="2400" dirty="0"/>
              <a:t>samostatných </a:t>
            </a:r>
            <a:r>
              <a:rPr lang="en-US" sz="2400" dirty="0" err="1"/>
              <a:t>ordinací</a:t>
            </a:r>
            <a:r>
              <a:rPr lang="en-US" sz="2400" dirty="0"/>
              <a:t> </a:t>
            </a:r>
            <a:r>
              <a:rPr lang="en-US" sz="2400" dirty="0" err="1"/>
              <a:t>praktických</a:t>
            </a:r>
            <a:r>
              <a:rPr lang="en-US" sz="2400" dirty="0"/>
              <a:t> </a:t>
            </a:r>
            <a:r>
              <a:rPr lang="en-US" sz="2400" dirty="0" err="1"/>
              <a:t>lékařů</a:t>
            </a:r>
            <a:r>
              <a:rPr lang="en-US" sz="2400" dirty="0"/>
              <a:t> pro </a:t>
            </a:r>
            <a:r>
              <a:rPr lang="en-US" sz="2400" dirty="0" err="1"/>
              <a:t>dospělé</a:t>
            </a:r>
            <a:r>
              <a:rPr lang="cs-CZ" sz="2400" dirty="0"/>
              <a:t> v Praze </a:t>
            </a:r>
            <a:br>
              <a:rPr lang="cs-CZ" sz="2400" dirty="0"/>
            </a:br>
            <a:r>
              <a:rPr lang="cs-CZ" sz="2400" dirty="0"/>
              <a:t>v letech 2018-2023</a:t>
            </a:r>
            <a:r>
              <a:rPr lang="en-US" sz="2400" dirty="0"/>
              <a:t> </a:t>
            </a:r>
          </a:p>
        </p:txBody>
      </p:sp>
      <p:sp>
        <p:nvSpPr>
          <p:cNvPr id="7" name="TextBox 66">
            <a:extLst>
              <a:ext uri="{FF2B5EF4-FFF2-40B4-BE49-F238E27FC236}">
                <a16:creationId xmlns:a16="http://schemas.microsoft.com/office/drawing/2014/main" id="{4400E5DC-FFAD-AA1E-AC66-272D8A8BF584}"/>
              </a:ext>
            </a:extLst>
          </p:cNvPr>
          <p:cNvSpPr txBox="1"/>
          <p:nvPr/>
        </p:nvSpPr>
        <p:spPr>
          <a:xfrm>
            <a:off x="1746705" y="787640"/>
            <a:ext cx="3414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PLD v letech 2018-2023</a:t>
            </a:r>
          </a:p>
        </p:txBody>
      </p:sp>
      <p:graphicFrame>
        <p:nvGraphicFramePr>
          <p:cNvPr id="8" name="Table 65">
            <a:extLst>
              <a:ext uri="{FF2B5EF4-FFF2-40B4-BE49-F238E27FC236}">
                <a16:creationId xmlns:a16="http://schemas.microsoft.com/office/drawing/2014/main" id="{71CDCEE1-18AB-A828-E3CF-2CC2786FB432}"/>
              </a:ext>
            </a:extLst>
          </p:cNvPr>
          <p:cNvGraphicFramePr>
            <a:graphicFrameLocks noGrp="1"/>
          </p:cNvGraphicFramePr>
          <p:nvPr/>
        </p:nvGraphicFramePr>
        <p:xfrm>
          <a:off x="1270355" y="1134906"/>
          <a:ext cx="3859964" cy="5181600"/>
        </p:xfrm>
        <a:graphic>
          <a:graphicData uri="http://schemas.openxmlformats.org/drawingml/2006/table">
            <a:tbl>
              <a:tblPr/>
              <a:tblGrid>
                <a:gridCol w="3297142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34090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28732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</a:tblGrid>
              <a:tr h="159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45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155178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043335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941954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499835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58490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125279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49414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4615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838495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570442"/>
                  </a:ext>
                </a:extLst>
              </a:tr>
              <a:tr h="14589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263222"/>
                  </a:ext>
                </a:extLst>
              </a:tr>
            </a:tbl>
          </a:graphicData>
        </a:graphic>
      </p:graphicFrame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FF053DD6-C032-4062-04FD-3DE62B70C691}"/>
              </a:ext>
            </a:extLst>
          </p:cNvPr>
          <p:cNvGraphicFramePr/>
          <p:nvPr/>
        </p:nvGraphicFramePr>
        <p:xfrm>
          <a:off x="437745" y="990220"/>
          <a:ext cx="4289898" cy="547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8">
            <a:extLst>
              <a:ext uri="{FF2B5EF4-FFF2-40B4-BE49-F238E27FC236}">
                <a16:creationId xmlns:a16="http://schemas.microsoft.com/office/drawing/2014/main" id="{4A9F2435-26C1-D43C-6317-AC623C092BAC}"/>
              </a:ext>
            </a:extLst>
          </p:cNvPr>
          <p:cNvSpPr txBox="1"/>
          <p:nvPr/>
        </p:nvSpPr>
        <p:spPr>
          <a:xfrm>
            <a:off x="374949" y="875191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Městská část</a:t>
            </a:r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C5327964-EF54-703E-1C9A-F0BAA0A8F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30325"/>
              </p:ext>
            </p:extLst>
          </p:nvPr>
        </p:nvGraphicFramePr>
        <p:xfrm>
          <a:off x="5673035" y="5430928"/>
          <a:ext cx="6264615" cy="880646"/>
        </p:xfrm>
        <a:graphic>
          <a:graphicData uri="http://schemas.openxmlformats.org/drawingml/2006/table">
            <a:tbl>
              <a:tblPr/>
              <a:tblGrid>
                <a:gridCol w="2724140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1244893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1243138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1052444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421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459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2200" b="1" u="none" strike="noStrike" dirty="0">
                          <a:effectLst/>
                        </a:rPr>
                        <a:t>Celá Praha 2018-2023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+30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  <p:sp>
        <p:nvSpPr>
          <p:cNvPr id="3" name="TextBox 10">
            <a:extLst>
              <a:ext uri="{FF2B5EF4-FFF2-40B4-BE49-F238E27FC236}">
                <a16:creationId xmlns:a16="http://schemas.microsoft.com/office/drawing/2014/main" id="{84EDC1C5-AB07-1EE4-93B1-CAA21638893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960378" y="1135299"/>
            <a:ext cx="616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zrušených míst poskytování 2018 – 2023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25EDA0-48C9-AD37-6E2C-95DEA377F558}"/>
              </a:ext>
            </a:extLst>
          </p:cNvPr>
          <p:cNvSpPr txBox="1"/>
          <p:nvPr/>
        </p:nvSpPr>
        <p:spPr>
          <a:xfrm>
            <a:off x="4597317" y="6399216"/>
            <a:ext cx="748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92,1% obyvatel Prahy ve věku 20+ let čerpá </a:t>
            </a:r>
            <a:r>
              <a:rPr lang="cs-CZ" b="1"/>
              <a:t>službu PL </a:t>
            </a:r>
            <a:r>
              <a:rPr lang="cs-CZ" b="1" dirty="0"/>
              <a:t>na území Prahy</a:t>
            </a:r>
          </a:p>
        </p:txBody>
      </p:sp>
    </p:spTree>
    <p:extLst>
      <p:ext uri="{BB962C8B-B14F-4D97-AF65-F5344CB8AC3E}">
        <p14:creationId xmlns:p14="http://schemas.microsoft.com/office/powerpoint/2010/main" val="3386788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75317" y="651191"/>
            <a:ext cx="535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>
            <a:noAutofit/>
          </a:bodyPr>
          <a:lstStyle/>
          <a:p>
            <a:r>
              <a:rPr lang="en-US" sz="2400" dirty="0" err="1"/>
              <a:t>Dynamika</a:t>
            </a:r>
            <a:r>
              <a:rPr lang="en-US" sz="2400" dirty="0"/>
              <a:t> </a:t>
            </a:r>
            <a:r>
              <a:rPr lang="en-US" sz="2400" dirty="0" err="1"/>
              <a:t>počtu</a:t>
            </a:r>
            <a:r>
              <a:rPr lang="en-US" sz="2400" dirty="0"/>
              <a:t> </a:t>
            </a:r>
            <a:r>
              <a:rPr lang="cs-CZ" sz="2400" dirty="0"/>
              <a:t>samostatných </a:t>
            </a:r>
            <a:r>
              <a:rPr lang="en-US" sz="2400" dirty="0" err="1"/>
              <a:t>ordinací</a:t>
            </a:r>
            <a:r>
              <a:rPr lang="en-US" sz="2400" dirty="0"/>
              <a:t> </a:t>
            </a:r>
            <a:r>
              <a:rPr lang="en-US" sz="2400" dirty="0" err="1"/>
              <a:t>praktických</a:t>
            </a:r>
            <a:r>
              <a:rPr lang="en-US" sz="2400" dirty="0"/>
              <a:t> </a:t>
            </a:r>
            <a:r>
              <a:rPr lang="en-US" sz="2400" dirty="0" err="1"/>
              <a:t>lékařů</a:t>
            </a:r>
            <a:r>
              <a:rPr lang="en-US" sz="2400" dirty="0"/>
              <a:t> pro </a:t>
            </a:r>
            <a:r>
              <a:rPr lang="cs-CZ" sz="2400" dirty="0"/>
              <a:t>děti a dorost </a:t>
            </a:r>
            <a:br>
              <a:rPr lang="cs-CZ" sz="2400" dirty="0"/>
            </a:br>
            <a:r>
              <a:rPr lang="cs-CZ" sz="2400" dirty="0"/>
              <a:t>v letech 2018-2023</a:t>
            </a:r>
            <a:r>
              <a:rPr lang="en-US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44151-8DD3-86DB-FD93-903D8F387690}"/>
              </a:ext>
            </a:extLst>
          </p:cNvPr>
          <p:cNvSpPr txBox="1"/>
          <p:nvPr/>
        </p:nvSpPr>
        <p:spPr>
          <a:xfrm>
            <a:off x="5960378" y="1135299"/>
            <a:ext cx="616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zrušených míst poskytování 2018 – 2023 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1EDD47E5-1AB5-A038-16B5-EE37A4B81866}"/>
              </a:ext>
            </a:extLst>
          </p:cNvPr>
          <p:cNvSpPr txBox="1"/>
          <p:nvPr/>
        </p:nvSpPr>
        <p:spPr>
          <a:xfrm>
            <a:off x="1025535" y="1218419"/>
            <a:ext cx="351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PLDD v letech 2018-2023</a:t>
            </a:r>
          </a:p>
        </p:txBody>
      </p:sp>
      <p:graphicFrame>
        <p:nvGraphicFramePr>
          <p:cNvPr id="12" name="Table 45">
            <a:extLst>
              <a:ext uri="{FF2B5EF4-FFF2-40B4-BE49-F238E27FC236}">
                <a16:creationId xmlns:a16="http://schemas.microsoft.com/office/drawing/2014/main" id="{8F98967C-DECB-0596-5900-288E1A404359}"/>
              </a:ext>
            </a:extLst>
          </p:cNvPr>
          <p:cNvGraphicFramePr>
            <a:graphicFrameLocks noGrp="1"/>
          </p:cNvGraphicFramePr>
          <p:nvPr/>
        </p:nvGraphicFramePr>
        <p:xfrm>
          <a:off x="235774" y="1598833"/>
          <a:ext cx="4693825" cy="3851559"/>
        </p:xfrm>
        <a:graphic>
          <a:graphicData uri="http://schemas.openxmlformats.org/drawingml/2006/table">
            <a:tbl>
              <a:tblPr/>
              <a:tblGrid>
                <a:gridCol w="3544534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327170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192530911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Bil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ance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15" name="Chart 6">
            <a:extLst>
              <a:ext uri="{FF2B5EF4-FFF2-40B4-BE49-F238E27FC236}">
                <a16:creationId xmlns:a16="http://schemas.microsoft.com/office/drawing/2014/main" id="{E18592A9-3AD9-AC04-92C9-B5FE8660597E}"/>
              </a:ext>
            </a:extLst>
          </p:cNvPr>
          <p:cNvGraphicFramePr/>
          <p:nvPr/>
        </p:nvGraphicFramePr>
        <p:xfrm>
          <a:off x="163325" y="1531086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8">
            <a:extLst>
              <a:ext uri="{FF2B5EF4-FFF2-40B4-BE49-F238E27FC236}">
                <a16:creationId xmlns:a16="http://schemas.microsoft.com/office/drawing/2014/main" id="{2B6438E0-3920-7346-BE20-21E104DC8A86}"/>
              </a:ext>
            </a:extLst>
          </p:cNvPr>
          <p:cNvSpPr txBox="1"/>
          <p:nvPr/>
        </p:nvSpPr>
        <p:spPr>
          <a:xfrm>
            <a:off x="149544" y="4226492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F009A9B-9B15-5B26-86BD-876850926654}"/>
              </a:ext>
            </a:extLst>
          </p:cNvPr>
          <p:cNvSpPr txBox="1"/>
          <p:nvPr/>
        </p:nvSpPr>
        <p:spPr>
          <a:xfrm>
            <a:off x="152315" y="161075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C6C9DC-C756-FEB3-4DA2-8FE77960E7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4745" y="1531086"/>
            <a:ext cx="6387880" cy="4081905"/>
          </a:xfrm>
          <a:prstGeom prst="rect">
            <a:avLst/>
          </a:prstGeom>
        </p:spPr>
      </p:pic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36D053F7-9B06-08B0-1956-2732DAFF2CEF}"/>
              </a:ext>
            </a:extLst>
          </p:cNvPr>
          <p:cNvGraphicFramePr>
            <a:graphicFrameLocks noGrp="1"/>
          </p:cNvGraphicFramePr>
          <p:nvPr/>
        </p:nvGraphicFramePr>
        <p:xfrm>
          <a:off x="3554905" y="5450392"/>
          <a:ext cx="6168877" cy="880646"/>
        </p:xfrm>
        <a:graphic>
          <a:graphicData uri="http://schemas.openxmlformats.org/drawingml/2006/table">
            <a:tbl>
              <a:tblPr/>
              <a:tblGrid>
                <a:gridCol w="2466753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1000724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1350700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1350700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421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459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2200" b="1" u="none" strike="noStrike" dirty="0">
                          <a:effectLst/>
                        </a:rPr>
                        <a:t>Celá ČR 2018-2023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392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469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861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66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mapa, text, atlas&#10;&#10;Popis byl vytvořen automaticky">
            <a:extLst>
              <a:ext uri="{FF2B5EF4-FFF2-40B4-BE49-F238E27FC236}">
                <a16:creationId xmlns:a16="http://schemas.microsoft.com/office/drawing/2014/main" id="{72202E27-5869-BB33-B497-0F9F917E2F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2368"/>
            <a:ext cx="4693826" cy="394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5317" y="651191"/>
            <a:ext cx="535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Dynamika</a:t>
            </a:r>
            <a:r>
              <a:rPr lang="en-US" sz="2400" dirty="0"/>
              <a:t> </a:t>
            </a:r>
            <a:r>
              <a:rPr lang="en-US" sz="2400" dirty="0" err="1"/>
              <a:t>počtu</a:t>
            </a:r>
            <a:r>
              <a:rPr lang="en-US" sz="2400" dirty="0"/>
              <a:t> </a:t>
            </a:r>
            <a:r>
              <a:rPr lang="cs-CZ" sz="2400" dirty="0"/>
              <a:t>samostatných </a:t>
            </a:r>
            <a:r>
              <a:rPr lang="en-US" sz="2400" dirty="0" err="1"/>
              <a:t>ordinací</a:t>
            </a:r>
            <a:r>
              <a:rPr lang="en-US" sz="2400" dirty="0"/>
              <a:t> </a:t>
            </a:r>
            <a:r>
              <a:rPr lang="en-US" sz="2400" dirty="0" err="1"/>
              <a:t>praktických</a:t>
            </a:r>
            <a:r>
              <a:rPr lang="en-US" sz="2400" dirty="0"/>
              <a:t> </a:t>
            </a:r>
            <a:r>
              <a:rPr lang="en-US" sz="2400" dirty="0" err="1"/>
              <a:t>lékařů</a:t>
            </a:r>
            <a:r>
              <a:rPr lang="en-US" sz="2400" dirty="0"/>
              <a:t> pro </a:t>
            </a:r>
            <a:r>
              <a:rPr lang="cs-CZ" sz="2400" dirty="0"/>
              <a:t>děti a dorost </a:t>
            </a:r>
            <a:br>
              <a:rPr lang="cs-CZ" sz="2400" dirty="0"/>
            </a:br>
            <a:r>
              <a:rPr lang="cs-CZ" sz="2400" dirty="0"/>
              <a:t>v letech 2018-2023</a:t>
            </a:r>
            <a:r>
              <a:rPr lang="en-US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44151-8DD3-86DB-FD93-903D8F3876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960378" y="1135299"/>
            <a:ext cx="616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zrušených míst poskytování 2018 – 2023 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1EDD47E5-1AB5-A038-16B5-EE37A4B81866}"/>
              </a:ext>
            </a:extLst>
          </p:cNvPr>
          <p:cNvSpPr txBox="1"/>
          <p:nvPr/>
        </p:nvSpPr>
        <p:spPr>
          <a:xfrm>
            <a:off x="1025535" y="1023864"/>
            <a:ext cx="351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PLDD v letech 2018-2023</a:t>
            </a:r>
          </a:p>
        </p:txBody>
      </p:sp>
      <p:graphicFrame>
        <p:nvGraphicFramePr>
          <p:cNvPr id="12" name="Table 45">
            <a:extLst>
              <a:ext uri="{FF2B5EF4-FFF2-40B4-BE49-F238E27FC236}">
                <a16:creationId xmlns:a16="http://schemas.microsoft.com/office/drawing/2014/main" id="{8F98967C-DECB-0596-5900-288E1A40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6185"/>
              </p:ext>
            </p:extLst>
          </p:nvPr>
        </p:nvGraphicFramePr>
        <p:xfrm>
          <a:off x="235774" y="1429997"/>
          <a:ext cx="4693825" cy="4811695"/>
        </p:xfrm>
        <a:graphic>
          <a:graphicData uri="http://schemas.openxmlformats.org/drawingml/2006/table">
            <a:tbl>
              <a:tblPr/>
              <a:tblGrid>
                <a:gridCol w="3544534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327170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  <a:gridCol w="528506">
                  <a:extLst>
                    <a:ext uri="{9D8B030D-6E8A-4147-A177-3AD203B41FA5}">
                      <a16:colId xmlns:a16="http://schemas.microsoft.com/office/drawing/2014/main" val="1925309117"/>
                    </a:ext>
                  </a:extLst>
                </a:gridCol>
              </a:tblGrid>
              <a:tr h="25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Bil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ance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82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3161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711315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923490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038122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050132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453802"/>
                  </a:ext>
                </a:extLst>
              </a:tr>
            </a:tbl>
          </a:graphicData>
        </a:graphic>
      </p:graphicFrame>
      <p:graphicFrame>
        <p:nvGraphicFramePr>
          <p:cNvPr id="15" name="Chart 6">
            <a:extLst>
              <a:ext uri="{FF2B5EF4-FFF2-40B4-BE49-F238E27FC236}">
                <a16:creationId xmlns:a16="http://schemas.microsoft.com/office/drawing/2014/main" id="{E18592A9-3AD9-AC04-92C9-B5FE8660597E}"/>
              </a:ext>
            </a:extLst>
          </p:cNvPr>
          <p:cNvGraphicFramePr/>
          <p:nvPr/>
        </p:nvGraphicFramePr>
        <p:xfrm>
          <a:off x="163325" y="1432225"/>
          <a:ext cx="3512500" cy="496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8">
            <a:extLst>
              <a:ext uri="{FF2B5EF4-FFF2-40B4-BE49-F238E27FC236}">
                <a16:creationId xmlns:a16="http://schemas.microsoft.com/office/drawing/2014/main" id="{AF009A9B-9B15-5B26-86BD-876850926654}"/>
              </a:ext>
            </a:extLst>
          </p:cNvPr>
          <p:cNvSpPr txBox="1"/>
          <p:nvPr/>
        </p:nvSpPr>
        <p:spPr>
          <a:xfrm>
            <a:off x="152315" y="1406474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Městská část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14DE87A5-2750-F29F-B797-A3F6ACD0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7289"/>
              </p:ext>
            </p:extLst>
          </p:nvPr>
        </p:nvGraphicFramePr>
        <p:xfrm>
          <a:off x="5493748" y="5402079"/>
          <a:ext cx="6462477" cy="880646"/>
        </p:xfrm>
        <a:graphic>
          <a:graphicData uri="http://schemas.openxmlformats.org/drawingml/2006/table">
            <a:tbl>
              <a:tblPr/>
              <a:tblGrid>
                <a:gridCol w="2584155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1048352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1414985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1414985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421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459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2200" b="1" u="none" strike="noStrike" dirty="0">
                          <a:effectLst/>
                        </a:rPr>
                        <a:t>Praha 2018-2023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F7204D32-59D4-5F89-2896-B67B16D8DEE7}"/>
              </a:ext>
            </a:extLst>
          </p:cNvPr>
          <p:cNvSpPr txBox="1"/>
          <p:nvPr/>
        </p:nvSpPr>
        <p:spPr>
          <a:xfrm>
            <a:off x="4456643" y="6399216"/>
            <a:ext cx="811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95,1% obyvatel Prahy ve věku 0 – 19 let čerpá službu PLDD na území Prahy</a:t>
            </a:r>
          </a:p>
        </p:txBody>
      </p:sp>
    </p:spTree>
    <p:extLst>
      <p:ext uri="{BB962C8B-B14F-4D97-AF65-F5344CB8AC3E}">
        <p14:creationId xmlns:p14="http://schemas.microsoft.com/office/powerpoint/2010/main" val="2568957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0DAE3-2B75-C32B-6714-254CFCF32B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1666" y="160257"/>
            <a:ext cx="10515600" cy="631595"/>
          </a:xfrm>
        </p:spPr>
        <p:txBody>
          <a:bodyPr/>
          <a:lstStyle/>
          <a:p>
            <a:pPr algn="ctr"/>
            <a:r>
              <a:rPr lang="cs-CZ" dirty="0"/>
              <a:t>Rozložení rizika není mezi regiony rovnoměrné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7C6B96-E87B-A3CE-2EB9-F074FCAAAD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753" y="1554694"/>
            <a:ext cx="8659433" cy="54080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5792B5-277B-DA88-C516-AEDD4C6F97FF}"/>
              </a:ext>
            </a:extLst>
          </p:cNvPr>
          <p:cNvSpPr txBox="1"/>
          <p:nvPr/>
        </p:nvSpPr>
        <p:spPr>
          <a:xfrm>
            <a:off x="253136" y="1044689"/>
            <a:ext cx="4785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dětské populace v riziku ztráty péče PLDD (děti bez vykázané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kapitace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PLDD nebo v péči ordinace s rizikově ohroženou kapacitou)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06454C-4310-F1F4-5378-1F0F4BCCF675}"/>
              </a:ext>
            </a:extLst>
          </p:cNvPr>
          <p:cNvSpPr txBox="1"/>
          <p:nvPr/>
        </p:nvSpPr>
        <p:spPr>
          <a:xfrm>
            <a:off x="8343900" y="1225039"/>
            <a:ext cx="3358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populace dětí 0 – 19 let</a:t>
            </a:r>
          </a:p>
        </p:txBody>
      </p:sp>
    </p:spTree>
    <p:extLst>
      <p:ext uri="{BB962C8B-B14F-4D97-AF65-F5344CB8AC3E}">
        <p14:creationId xmlns:p14="http://schemas.microsoft.com/office/powerpoint/2010/main" val="191635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8"/>
            <a:ext cx="10515600" cy="538364"/>
          </a:xfrm>
        </p:spPr>
        <p:txBody>
          <a:bodyPr>
            <a:normAutofit/>
          </a:bodyPr>
          <a:lstStyle/>
          <a:p>
            <a:r>
              <a:rPr lang="en-US" dirty="0" err="1"/>
              <a:t>Dynamika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/>
              <a:t>ordinací</a:t>
            </a:r>
            <a:r>
              <a:rPr lang="en-US" dirty="0"/>
              <a:t> </a:t>
            </a:r>
            <a:r>
              <a:rPr lang="en-US" dirty="0" err="1"/>
              <a:t>stomatolog</a:t>
            </a:r>
            <a:r>
              <a:rPr lang="cs-CZ" dirty="0"/>
              <a:t>ů za období 2018 – 2022</a:t>
            </a:r>
            <a:endParaRPr lang="en-US" dirty="0"/>
          </a:p>
        </p:txBody>
      </p:sp>
      <p:graphicFrame>
        <p:nvGraphicFramePr>
          <p:cNvPr id="6" name="Table 45">
            <a:extLst>
              <a:ext uri="{FF2B5EF4-FFF2-40B4-BE49-F238E27FC236}">
                <a16:creationId xmlns:a16="http://schemas.microsoft.com/office/drawing/2014/main" id="{35AC108F-A082-4661-A659-C254874B15F1}"/>
              </a:ext>
            </a:extLst>
          </p:cNvPr>
          <p:cNvGraphicFramePr>
            <a:graphicFrameLocks noGrp="1"/>
          </p:cNvGraphicFramePr>
          <p:nvPr/>
        </p:nvGraphicFramePr>
        <p:xfrm>
          <a:off x="1233202" y="1269576"/>
          <a:ext cx="3942302" cy="3851559"/>
        </p:xfrm>
        <a:graphic>
          <a:graphicData uri="http://schemas.openxmlformats.org/drawingml/2006/table">
            <a:tbl>
              <a:tblPr/>
              <a:tblGrid>
                <a:gridCol w="3367474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41217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33611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67646"/>
                  </a:ext>
                </a:extLst>
              </a:tr>
            </a:tbl>
          </a:graphicData>
        </a:graphic>
      </p:graphicFrame>
      <p:graphicFrame>
        <p:nvGraphicFramePr>
          <p:cNvPr id="12" name="Chart 6">
            <a:extLst>
              <a:ext uri="{FF2B5EF4-FFF2-40B4-BE49-F238E27FC236}">
                <a16:creationId xmlns:a16="http://schemas.microsoft.com/office/drawing/2014/main" id="{2885E532-A371-42B3-A55D-FAE8256586B8}"/>
              </a:ext>
            </a:extLst>
          </p:cNvPr>
          <p:cNvGraphicFramePr/>
          <p:nvPr/>
        </p:nvGraphicFramePr>
        <p:xfrm>
          <a:off x="1167101" y="1169394"/>
          <a:ext cx="3527682" cy="4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8">
            <a:extLst>
              <a:ext uri="{FF2B5EF4-FFF2-40B4-BE49-F238E27FC236}">
                <a16:creationId xmlns:a16="http://schemas.microsoft.com/office/drawing/2014/main" id="{F7B9D7E1-6AD7-4491-892C-5AFE18488ED7}"/>
              </a:ext>
            </a:extLst>
          </p:cNvPr>
          <p:cNvSpPr txBox="1"/>
          <p:nvPr/>
        </p:nvSpPr>
        <p:spPr>
          <a:xfrm>
            <a:off x="660949" y="3872265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velikosti sídla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2A11655A-559C-4A1F-91DC-91BE0239E6E4}"/>
              </a:ext>
            </a:extLst>
          </p:cNvPr>
          <p:cNvSpPr txBox="1"/>
          <p:nvPr/>
        </p:nvSpPr>
        <p:spPr>
          <a:xfrm>
            <a:off x="663720" y="125653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kraje</a:t>
            </a:r>
          </a:p>
        </p:txBody>
      </p:sp>
      <p:sp>
        <p:nvSpPr>
          <p:cNvPr id="17" name="Obdélník 26">
            <a:extLst>
              <a:ext uri="{FF2B5EF4-FFF2-40B4-BE49-F238E27FC236}">
                <a16:creationId xmlns:a16="http://schemas.microsoft.com/office/drawing/2014/main" id="{A65B6BD0-307C-4B9C-9D4C-BA47CDC813A4}"/>
              </a:ext>
            </a:extLst>
          </p:cNvPr>
          <p:cNvSpPr/>
          <p:nvPr/>
        </p:nvSpPr>
        <p:spPr>
          <a:xfrm>
            <a:off x="2638459" y="5453286"/>
            <a:ext cx="507076" cy="483061"/>
          </a:xfrm>
          <a:prstGeom prst="rect">
            <a:avLst/>
          </a:prstGeom>
          <a:solidFill>
            <a:srgbClr val="3D67BC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78912AFB-BE5B-4524-89B7-4287E8EEC9FB}"/>
              </a:ext>
            </a:extLst>
          </p:cNvPr>
          <p:cNvGraphicFramePr>
            <a:graphicFrameLocks noGrp="1"/>
          </p:cNvGraphicFramePr>
          <p:nvPr/>
        </p:nvGraphicFramePr>
        <p:xfrm>
          <a:off x="1419971" y="5492546"/>
          <a:ext cx="2862899" cy="381000"/>
        </p:xfrm>
        <a:graphic>
          <a:graphicData uri="http://schemas.openxmlformats.org/drawingml/2006/table">
            <a:tbl>
              <a:tblPr/>
              <a:tblGrid>
                <a:gridCol w="1204357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542974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Celá ČR 2018-2022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1 212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1 634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  <p:sp>
        <p:nvSpPr>
          <p:cNvPr id="19" name="TextBox 21">
            <a:extLst>
              <a:ext uri="{FF2B5EF4-FFF2-40B4-BE49-F238E27FC236}">
                <a16:creationId xmlns:a16="http://schemas.microsoft.com/office/drawing/2014/main" id="{D4CF6613-8501-4F04-B2B3-D25E2CCCAE07}"/>
              </a:ext>
            </a:extLst>
          </p:cNvPr>
          <p:cNvSpPr txBox="1"/>
          <p:nvPr/>
        </p:nvSpPr>
        <p:spPr>
          <a:xfrm>
            <a:off x="288000" y="540000"/>
            <a:ext cx="661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(NRPZS), 1.7.2023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35B25AFE-2275-4A4B-B1F6-D63F0C87129F}"/>
              </a:ext>
            </a:extLst>
          </p:cNvPr>
          <p:cNvSpPr txBox="1"/>
          <p:nvPr/>
        </p:nvSpPr>
        <p:spPr>
          <a:xfrm>
            <a:off x="2049885" y="919973"/>
            <a:ext cx="3284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PZS v roce 2018-2022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BBB9CF25-BF8B-A3E4-E5A4-352FF0A90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1379641"/>
            <a:ext cx="6148252" cy="3498860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2C59BF8A-2E40-A6F2-5353-349E1E3A0D64}"/>
              </a:ext>
            </a:extLst>
          </p:cNvPr>
          <p:cNvSpPr/>
          <p:nvPr/>
        </p:nvSpPr>
        <p:spPr>
          <a:xfrm>
            <a:off x="1480724" y="6180222"/>
            <a:ext cx="10492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alt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Analýza je provedena na úrovni jednotlivých adres zdravotnických zařízení (každé IČO poskytovatele může mít více adres) - ICO+PCZ+PCDP. 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5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35933C7-652B-C1EB-5F81-04C02524FD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423" y="1401441"/>
            <a:ext cx="5399594" cy="45188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2591" y="160258"/>
            <a:ext cx="10515600" cy="538364"/>
          </a:xfrm>
        </p:spPr>
        <p:txBody>
          <a:bodyPr>
            <a:normAutofit/>
          </a:bodyPr>
          <a:lstStyle/>
          <a:p>
            <a:r>
              <a:rPr lang="en-US" dirty="0" err="1"/>
              <a:t>Dynamika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/>
              <a:t>ordinací</a:t>
            </a:r>
            <a:r>
              <a:rPr lang="en-US" dirty="0"/>
              <a:t> </a:t>
            </a:r>
            <a:r>
              <a:rPr lang="en-US" dirty="0" err="1"/>
              <a:t>stomatolog</a:t>
            </a:r>
            <a:r>
              <a:rPr lang="cs-CZ" dirty="0"/>
              <a:t>ů za období 2018 – 2022</a:t>
            </a:r>
            <a:endParaRPr lang="en-US" dirty="0"/>
          </a:p>
        </p:txBody>
      </p:sp>
      <p:graphicFrame>
        <p:nvGraphicFramePr>
          <p:cNvPr id="6" name="Table 45">
            <a:extLst>
              <a:ext uri="{FF2B5EF4-FFF2-40B4-BE49-F238E27FC236}">
                <a16:creationId xmlns:a16="http://schemas.microsoft.com/office/drawing/2014/main" id="{35AC108F-A082-4661-A659-C254874B15F1}"/>
              </a:ext>
            </a:extLst>
          </p:cNvPr>
          <p:cNvGraphicFramePr>
            <a:graphicFrameLocks noGrp="1"/>
          </p:cNvGraphicFramePr>
          <p:nvPr/>
        </p:nvGraphicFramePr>
        <p:xfrm>
          <a:off x="1181364" y="1060236"/>
          <a:ext cx="3942302" cy="5061117"/>
        </p:xfrm>
        <a:graphic>
          <a:graphicData uri="http://schemas.openxmlformats.org/drawingml/2006/table">
            <a:tbl>
              <a:tblPr/>
              <a:tblGrid>
                <a:gridCol w="3367474">
                  <a:extLst>
                    <a:ext uri="{9D8B030D-6E8A-4147-A177-3AD203B41FA5}">
                      <a16:colId xmlns:a16="http://schemas.microsoft.com/office/drawing/2014/main" val="406821776"/>
                    </a:ext>
                  </a:extLst>
                </a:gridCol>
                <a:gridCol w="341217">
                  <a:extLst>
                    <a:ext uri="{9D8B030D-6E8A-4147-A177-3AD203B41FA5}">
                      <a16:colId xmlns:a16="http://schemas.microsoft.com/office/drawing/2014/main" val="1683923342"/>
                    </a:ext>
                  </a:extLst>
                </a:gridCol>
                <a:gridCol w="233611">
                  <a:extLst>
                    <a:ext uri="{9D8B030D-6E8A-4147-A177-3AD203B41FA5}">
                      <a16:colId xmlns:a16="http://schemas.microsoft.com/office/drawing/2014/main" val="1539128207"/>
                    </a:ext>
                  </a:extLst>
                </a:gridCol>
              </a:tblGrid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677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9513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671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70582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717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1307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381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35602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39054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063919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55381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2789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100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98580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8628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75863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07936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3841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6944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710"/>
                  </a:ext>
                </a:extLst>
              </a:tr>
              <a:tr h="17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9934"/>
                  </a:ext>
                </a:extLst>
              </a:tr>
              <a:tr h="17279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800755"/>
                  </a:ext>
                </a:extLst>
              </a:tr>
              <a:tr h="17279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734950"/>
                  </a:ext>
                </a:extLst>
              </a:tr>
              <a:tr h="17279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588289"/>
                  </a:ext>
                </a:extLst>
              </a:tr>
              <a:tr h="17279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55924"/>
                  </a:ext>
                </a:extLst>
              </a:tr>
              <a:tr h="17279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592929"/>
                  </a:ext>
                </a:extLst>
              </a:tr>
              <a:tr h="17279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8402"/>
                  </a:ext>
                </a:extLst>
              </a:tr>
              <a:tr h="17279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516653"/>
                  </a:ext>
                </a:extLst>
              </a:tr>
              <a:tr h="17279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828519"/>
                  </a:ext>
                </a:extLst>
              </a:tr>
            </a:tbl>
          </a:graphicData>
        </a:graphic>
      </p:graphicFrame>
      <p:sp>
        <p:nvSpPr>
          <p:cNvPr id="17" name="Obdélník 26">
            <a:extLst>
              <a:ext uri="{FF2B5EF4-FFF2-40B4-BE49-F238E27FC236}">
                <a16:creationId xmlns:a16="http://schemas.microsoft.com/office/drawing/2014/main" id="{A65B6BD0-307C-4B9C-9D4C-BA47CDC813A4}"/>
              </a:ext>
            </a:extLst>
          </p:cNvPr>
          <p:cNvSpPr/>
          <p:nvPr/>
        </p:nvSpPr>
        <p:spPr>
          <a:xfrm>
            <a:off x="8922549" y="5453286"/>
            <a:ext cx="507076" cy="483061"/>
          </a:xfrm>
          <a:prstGeom prst="rect">
            <a:avLst/>
          </a:prstGeom>
          <a:solidFill>
            <a:srgbClr val="3D67BC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78912AFB-BE5B-4524-89B7-4287E8EEC9FB}"/>
              </a:ext>
            </a:extLst>
          </p:cNvPr>
          <p:cNvGraphicFramePr>
            <a:graphicFrameLocks noGrp="1"/>
          </p:cNvGraphicFramePr>
          <p:nvPr/>
        </p:nvGraphicFramePr>
        <p:xfrm>
          <a:off x="7568123" y="5492546"/>
          <a:ext cx="3096117" cy="381000"/>
        </p:xfrm>
        <a:graphic>
          <a:graphicData uri="http://schemas.openxmlformats.org/drawingml/2006/table">
            <a:tbl>
              <a:tblPr/>
              <a:tblGrid>
                <a:gridCol w="1302467">
                  <a:extLst>
                    <a:ext uri="{9D8B030D-6E8A-4147-A177-3AD203B41FA5}">
                      <a16:colId xmlns:a16="http://schemas.microsoft.com/office/drawing/2014/main" val="3853287201"/>
                    </a:ext>
                  </a:extLst>
                </a:gridCol>
                <a:gridCol w="593333">
                  <a:extLst>
                    <a:ext uri="{9D8B030D-6E8A-4147-A177-3AD203B41FA5}">
                      <a16:colId xmlns:a16="http://schemas.microsoft.com/office/drawing/2014/main" val="3872390175"/>
                    </a:ext>
                  </a:extLst>
                </a:gridCol>
                <a:gridCol w="613111">
                  <a:extLst>
                    <a:ext uri="{9D8B030D-6E8A-4147-A177-3AD203B41FA5}">
                      <a16:colId xmlns:a16="http://schemas.microsoft.com/office/drawing/2014/main" val="2814374472"/>
                    </a:ext>
                  </a:extLst>
                </a:gridCol>
                <a:gridCol w="587206">
                  <a:extLst>
                    <a:ext uri="{9D8B030D-6E8A-4147-A177-3AD203B41FA5}">
                      <a16:colId xmlns:a16="http://schemas.microsoft.com/office/drawing/2014/main" val="3360779753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0726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Celá Praha 2018-2022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82128"/>
                  </a:ext>
                </a:extLst>
              </a:tr>
            </a:tbl>
          </a:graphicData>
        </a:graphic>
      </p:graphicFrame>
      <p:sp>
        <p:nvSpPr>
          <p:cNvPr id="19" name="TextBox 21">
            <a:extLst>
              <a:ext uri="{FF2B5EF4-FFF2-40B4-BE49-F238E27FC236}">
                <a16:creationId xmlns:a16="http://schemas.microsoft.com/office/drawing/2014/main" id="{D4CF6613-8501-4F04-B2B3-D25E2CCCAE07}"/>
              </a:ext>
            </a:extLst>
          </p:cNvPr>
          <p:cNvSpPr txBox="1"/>
          <p:nvPr/>
        </p:nvSpPr>
        <p:spPr>
          <a:xfrm>
            <a:off x="288000" y="540000"/>
            <a:ext cx="661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poskytovatelů zdravotních služeb (NRPZS), 1. 6. 2024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35B25AFE-2275-4A4B-B1F6-D63F0C87129F}"/>
              </a:ext>
            </a:extLst>
          </p:cNvPr>
          <p:cNvSpPr txBox="1"/>
          <p:nvPr/>
        </p:nvSpPr>
        <p:spPr>
          <a:xfrm>
            <a:off x="2049885" y="803239"/>
            <a:ext cx="3284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bilance počtu míst PZS v roce 2018-2022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C59BF8A-2E40-A6F2-5353-349E1E3A0D64}"/>
              </a:ext>
            </a:extLst>
          </p:cNvPr>
          <p:cNvSpPr/>
          <p:nvPr/>
        </p:nvSpPr>
        <p:spPr>
          <a:xfrm>
            <a:off x="1480724" y="6180222"/>
            <a:ext cx="10492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alt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Analýza je provedena na úrovni jednotlivých adres zdravotnických zařízení (každé IČO poskytovatele může mít více adres) - ICO+PCZ+PCDP. 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2BDC8257-DC07-E0F1-6429-19BD285F8F3D}"/>
              </a:ext>
            </a:extLst>
          </p:cNvPr>
          <p:cNvGraphicFramePr/>
          <p:nvPr/>
        </p:nvGraphicFramePr>
        <p:xfrm>
          <a:off x="457201" y="970763"/>
          <a:ext cx="4289898" cy="527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8">
            <a:extLst>
              <a:ext uri="{FF2B5EF4-FFF2-40B4-BE49-F238E27FC236}">
                <a16:creationId xmlns:a16="http://schemas.microsoft.com/office/drawing/2014/main" id="{D12341A4-B50D-DB46-6348-93ABC97FD5AE}"/>
              </a:ext>
            </a:extLst>
          </p:cNvPr>
          <p:cNvSpPr txBox="1"/>
          <p:nvPr/>
        </p:nvSpPr>
        <p:spPr>
          <a:xfrm>
            <a:off x="374949" y="875191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Městská část</a:t>
            </a:r>
          </a:p>
        </p:txBody>
      </p:sp>
    </p:spTree>
    <p:extLst>
      <p:ext uri="{BB962C8B-B14F-4D97-AF65-F5344CB8AC3E}">
        <p14:creationId xmlns:p14="http://schemas.microsoft.com/office/powerpoint/2010/main" val="422039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8A4A2-61F6-30BE-10E0-423E954A94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1474" y="1148270"/>
            <a:ext cx="5733945" cy="1404481"/>
          </a:xfrm>
        </p:spPr>
        <p:txBody>
          <a:bodyPr>
            <a:noAutofit/>
          </a:bodyPr>
          <a:lstStyle/>
          <a:p>
            <a:r>
              <a:rPr lang="cs-CZ" sz="3400" dirty="0"/>
              <a:t>Kapacity vybraných ambulantních profesí v Praze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6316CBC-BD3C-4E7B-9B63-02FEB44CC2B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332616" y="4615602"/>
            <a:ext cx="6424712" cy="1212441"/>
          </a:xfrm>
        </p:spPr>
        <p:txBody>
          <a:bodyPr/>
          <a:lstStyle/>
          <a:p>
            <a:r>
              <a:rPr lang="cs-CZ" dirty="0"/>
              <a:t>Rizika spojená s nedostupností kapacit psychiatrické péče</a:t>
            </a:r>
          </a:p>
        </p:txBody>
      </p:sp>
    </p:spTree>
    <p:extLst>
      <p:ext uri="{BB962C8B-B14F-4D97-AF65-F5344CB8AC3E}">
        <p14:creationId xmlns:p14="http://schemas.microsoft.com/office/powerpoint/2010/main" val="3796070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4A1D-9788-494B-B1F4-089D33F7D43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/>
          <a:p>
            <a:r>
              <a:rPr lang="cs-CZ" dirty="0"/>
              <a:t>Praha: vývoj počtu dětí a mladistvých s psychiatrickou péčí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B8741951-2E0B-CD2F-91A8-78A2B78E0DE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90849" y="1563763"/>
          <a:ext cx="10884316" cy="4628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4831">
                  <a:extLst>
                    <a:ext uri="{9D8B030D-6E8A-4147-A177-3AD203B41FA5}">
                      <a16:colId xmlns:a16="http://schemas.microsoft.com/office/drawing/2014/main" val="1450522724"/>
                    </a:ext>
                  </a:extLst>
                </a:gridCol>
                <a:gridCol w="1479666">
                  <a:extLst>
                    <a:ext uri="{9D8B030D-6E8A-4147-A177-3AD203B41FA5}">
                      <a16:colId xmlns:a16="http://schemas.microsoft.com/office/drawing/2014/main" val="3948739247"/>
                    </a:ext>
                  </a:extLst>
                </a:gridCol>
                <a:gridCol w="1110467">
                  <a:extLst>
                    <a:ext uri="{9D8B030D-6E8A-4147-A177-3AD203B41FA5}">
                      <a16:colId xmlns:a16="http://schemas.microsoft.com/office/drawing/2014/main" val="3598116846"/>
                    </a:ext>
                  </a:extLst>
                </a:gridCol>
                <a:gridCol w="1609352">
                  <a:extLst>
                    <a:ext uri="{9D8B030D-6E8A-4147-A177-3AD203B41FA5}">
                      <a16:colId xmlns:a16="http://schemas.microsoft.com/office/drawing/2014/main" val="3739354688"/>
                    </a:ext>
                  </a:extLst>
                </a:gridCol>
              </a:tblGrid>
              <a:tr h="382065">
                <a:tc>
                  <a:txBody>
                    <a:bodyPr/>
                    <a:lstStyle/>
                    <a:p>
                      <a:pPr algn="r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201</a:t>
                      </a:r>
                      <a:r>
                        <a:rPr lang="cs-CZ" sz="18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změna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59930"/>
                  </a:ext>
                </a:extLst>
              </a:tr>
              <a:tr h="31724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Poruchy chování a emocí s obvyklým nástupem v dětství a v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dosp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(F90-F98)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69519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Neurotické‚ stresové a somatoformní poruchy (F40-F48 bez F42)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1 149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2 796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54853"/>
                  </a:ext>
                </a:extLst>
              </a:tr>
              <a:tr h="31550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Poruchy psychického vývoje (F80-F89)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196661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Depresivní porucha (F32, F33)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629295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Syndromy poruch chování‚ spoj. s fyziolog. poruch. a </a:t>
                      </a:r>
                      <a:r>
                        <a:rPr lang="cs-CZ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somat</a:t>
                      </a: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faktory (F50-F59)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98871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Poruchy osobnosti a chování (F60, F61)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39388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Obsedantně-nutkavá porucha (F42)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50853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Změny osobnosti a chování (F62-F69)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94669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Mentální retardace (F70-F79)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48655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Poruchy duševní a poruchy chování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způs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užíváním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psychoakt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látek (F11-F19)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39928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Schizofrenie‚ poruchy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schizotypální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poruchy s bludy (F20-F29)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34031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Afektivní poruchy (bez deprese) (F30-F39 bez F32, F33)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5264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Poruchy duševní a poruchy chování způsobené užíváním alkoholu (F10)</a:t>
                      </a:r>
                    </a:p>
                  </a:txBody>
                  <a:tcPr marL="39600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932262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Organické duševní poruchy, Alzheimerova nemoc (F00-F09, G30)</a:t>
                      </a:r>
                    </a:p>
                  </a:txBody>
                  <a:tcPr marL="396000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941665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20944"/>
                  </a:ext>
                </a:extLst>
              </a:tr>
            </a:tbl>
          </a:graphicData>
        </a:graphic>
      </p:graphicFrame>
      <p:sp>
        <p:nvSpPr>
          <p:cNvPr id="8" name="Šipka doprava 12">
            <a:extLst>
              <a:ext uri="{FF2B5EF4-FFF2-40B4-BE49-F238E27FC236}">
                <a16:creationId xmlns:a16="http://schemas.microsoft.com/office/drawing/2014/main" id="{590E7EAB-8AED-3FE0-FA55-604CEBD626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468970" y="2017417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0E4BE4BE-3E2C-528E-129D-086AAC9C08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8000" y="665785"/>
            <a:ext cx="1164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(NRHZS).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pacientů, kteří mají v daném roce vykázánu jakoukoli péči pro sledovanou diagnózu (ambulantní nebo hospitalizační) u odbornosti psychiatrie. </a:t>
            </a:r>
          </a:p>
        </p:txBody>
      </p:sp>
      <p:sp>
        <p:nvSpPr>
          <p:cNvPr id="14" name="Šipka doprava 12">
            <a:extLst>
              <a:ext uri="{FF2B5EF4-FFF2-40B4-BE49-F238E27FC236}">
                <a16:creationId xmlns:a16="http://schemas.microsoft.com/office/drawing/2014/main" id="{5F1B4CD8-4141-C91A-A185-58FE42B2B87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468970" y="2295254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Šipka doprava 12">
            <a:extLst>
              <a:ext uri="{FF2B5EF4-FFF2-40B4-BE49-F238E27FC236}">
                <a16:creationId xmlns:a16="http://schemas.microsoft.com/office/drawing/2014/main" id="{243C3E54-045A-F061-A6DB-D14FA64EBCE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468970" y="2573091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Šipka doprava 12">
            <a:extLst>
              <a:ext uri="{FF2B5EF4-FFF2-40B4-BE49-F238E27FC236}">
                <a16:creationId xmlns:a16="http://schemas.microsoft.com/office/drawing/2014/main" id="{F9899E27-E2DB-3437-F1B2-4B2510712DC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468970" y="2850928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Šipka doprava 12">
            <a:extLst>
              <a:ext uri="{FF2B5EF4-FFF2-40B4-BE49-F238E27FC236}">
                <a16:creationId xmlns:a16="http://schemas.microsoft.com/office/drawing/2014/main" id="{563A5320-FEA9-D759-53B7-C9A8D3F1F0C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6200000">
            <a:off x="468970" y="3128765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Šipka doprava 12">
            <a:extLst>
              <a:ext uri="{FF2B5EF4-FFF2-40B4-BE49-F238E27FC236}">
                <a16:creationId xmlns:a16="http://schemas.microsoft.com/office/drawing/2014/main" id="{FCD49529-BE44-7B63-9A2D-5D212E7CE2F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6200000">
            <a:off x="468970" y="3406602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Šipka doprava 12">
            <a:extLst>
              <a:ext uri="{FF2B5EF4-FFF2-40B4-BE49-F238E27FC236}">
                <a16:creationId xmlns:a16="http://schemas.microsoft.com/office/drawing/2014/main" id="{985CFA5F-F4DD-2B59-92A7-1220E4D2B0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>
            <a:off x="468970" y="3684439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Šipka doprava 12">
            <a:extLst>
              <a:ext uri="{FF2B5EF4-FFF2-40B4-BE49-F238E27FC236}">
                <a16:creationId xmlns:a16="http://schemas.microsoft.com/office/drawing/2014/main" id="{731BACEC-F6E1-06C0-A9F1-0EDDFA89635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>
            <a:off x="468970" y="3962276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Šipka doprava 12">
            <a:extLst>
              <a:ext uri="{FF2B5EF4-FFF2-40B4-BE49-F238E27FC236}">
                <a16:creationId xmlns:a16="http://schemas.microsoft.com/office/drawing/2014/main" id="{B8E1DB96-92DB-EBF9-A51F-FC7C426484D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16200000">
            <a:off x="468970" y="4240113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Šipka doprava 12">
            <a:extLst>
              <a:ext uri="{FF2B5EF4-FFF2-40B4-BE49-F238E27FC236}">
                <a16:creationId xmlns:a16="http://schemas.microsoft.com/office/drawing/2014/main" id="{AD749F03-E3BF-06E9-FF8F-F414FF3A396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6200000">
            <a:off x="468970" y="4517950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Šipka doprava 12">
            <a:extLst>
              <a:ext uri="{FF2B5EF4-FFF2-40B4-BE49-F238E27FC236}">
                <a16:creationId xmlns:a16="http://schemas.microsoft.com/office/drawing/2014/main" id="{6AF2339F-4BEF-CDDA-BC2D-56D81BCBCE2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16200000">
            <a:off x="468970" y="4795787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Šipka doprava 12">
            <a:extLst>
              <a:ext uri="{FF2B5EF4-FFF2-40B4-BE49-F238E27FC236}">
                <a16:creationId xmlns:a16="http://schemas.microsoft.com/office/drawing/2014/main" id="{987C1B31-5A1A-9989-E3C3-FB839254DFF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16200000">
            <a:off x="468970" y="5073624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Šipka doprava 12">
            <a:extLst>
              <a:ext uri="{FF2B5EF4-FFF2-40B4-BE49-F238E27FC236}">
                <a16:creationId xmlns:a16="http://schemas.microsoft.com/office/drawing/2014/main" id="{8E4ACC0A-E5E9-994B-DC59-9926A0795DD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16200000">
            <a:off x="468970" y="5629297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Šipka doprava 12">
            <a:extLst>
              <a:ext uri="{FF2B5EF4-FFF2-40B4-BE49-F238E27FC236}">
                <a16:creationId xmlns:a16="http://schemas.microsoft.com/office/drawing/2014/main" id="{B6424A27-AECB-37EE-96FD-13D5F049B96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16200000">
            <a:off x="484210" y="5887684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Šipka doprava 12">
            <a:extLst>
              <a:ext uri="{FF2B5EF4-FFF2-40B4-BE49-F238E27FC236}">
                <a16:creationId xmlns:a16="http://schemas.microsoft.com/office/drawing/2014/main" id="{5AF16D6E-8FF1-2E41-7B37-5C5CD6C0ECB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16200000">
            <a:off x="468971" y="5343254"/>
            <a:ext cx="187634" cy="23915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0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061" y="481804"/>
            <a:ext cx="12027877" cy="4261018"/>
          </a:xfrm>
        </p:spPr>
        <p:txBody>
          <a:bodyPr>
            <a:noAutofit/>
          </a:bodyPr>
          <a:lstStyle/>
          <a:p>
            <a:pPr algn="ctr"/>
            <a:r>
              <a:rPr lang="cs-CZ" sz="4200" dirty="0">
                <a:solidFill>
                  <a:schemeClr val="tx1"/>
                </a:solidFill>
              </a:rPr>
              <a:t>Hodnocení a plánování potřebných personálních kapacit ve zdravotnictví je strategicky důležité. </a:t>
            </a:r>
            <a:br>
              <a:rPr lang="cs-CZ" sz="4200" dirty="0">
                <a:solidFill>
                  <a:schemeClr val="tx1"/>
                </a:solidFill>
              </a:rPr>
            </a:br>
            <a:br>
              <a:rPr lang="cs-CZ" sz="4200" dirty="0">
                <a:solidFill>
                  <a:schemeClr val="tx1"/>
                </a:solidFill>
              </a:rPr>
            </a:br>
            <a:r>
              <a:rPr lang="cs-CZ" sz="4200" dirty="0">
                <a:solidFill>
                  <a:schemeClr val="tx1"/>
                </a:solidFill>
              </a:rPr>
              <a:t>V následujících letech dojde k významnému </a:t>
            </a:r>
            <a:r>
              <a:rPr lang="cs-CZ" sz="4200" dirty="0">
                <a:solidFill>
                  <a:srgbClr val="C00000"/>
                </a:solidFill>
              </a:rPr>
              <a:t>demografickému stárnutí </a:t>
            </a:r>
            <a:r>
              <a:rPr lang="cs-CZ" sz="4200" dirty="0">
                <a:solidFill>
                  <a:schemeClr val="tx1"/>
                </a:solidFill>
              </a:rPr>
              <a:t>populace ČR i Prahy. </a:t>
            </a:r>
            <a:br>
              <a:rPr lang="cs-CZ" sz="4200" dirty="0">
                <a:solidFill>
                  <a:schemeClr val="tx1"/>
                </a:solidFill>
              </a:rPr>
            </a:br>
            <a:br>
              <a:rPr lang="cs-CZ" sz="4200" dirty="0">
                <a:solidFill>
                  <a:schemeClr val="tx1"/>
                </a:solidFill>
              </a:rPr>
            </a:br>
            <a:r>
              <a:rPr lang="cs-CZ" sz="4200" dirty="0">
                <a:solidFill>
                  <a:schemeClr val="tx1"/>
                </a:solidFill>
              </a:rPr>
              <a:t>Dostatečná personální kapacita bude určující </a:t>
            </a:r>
            <a:br>
              <a:rPr lang="cs-CZ" sz="4200" dirty="0">
                <a:solidFill>
                  <a:schemeClr val="tx1"/>
                </a:solidFill>
              </a:rPr>
            </a:br>
            <a:r>
              <a:rPr lang="cs-CZ" sz="4200" dirty="0">
                <a:solidFill>
                  <a:srgbClr val="C00000"/>
                </a:solidFill>
              </a:rPr>
              <a:t>pro zajištění dostupnosti</a:t>
            </a:r>
            <a:r>
              <a:rPr lang="cs-CZ" sz="4200" dirty="0">
                <a:solidFill>
                  <a:schemeClr val="tx1"/>
                </a:solidFill>
              </a:rPr>
              <a:t> zdravotních služeb. 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C706F8AF-B7E8-8AB3-F7C8-EC10A9E07ADC}"/>
              </a:ext>
            </a:extLst>
          </p:cNvPr>
          <p:cNvSpPr/>
          <p:nvPr/>
        </p:nvSpPr>
        <p:spPr>
          <a:xfrm>
            <a:off x="5122010" y="5306347"/>
            <a:ext cx="1607736" cy="8239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15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4A1D-9788-494B-B1F4-089D33F7D43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/>
          <a:p>
            <a:r>
              <a:rPr lang="cs-CZ" dirty="0"/>
              <a:t>Praha: počet dětí a mladistvých s psychiatrickou péčí pro vybrané diagnózy</a:t>
            </a:r>
          </a:p>
        </p:txBody>
      </p:sp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2CE8BEFA-D5B6-D8BC-781A-3906F97B253D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8251595" y="1619168"/>
          <a:ext cx="3355940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165A08E-37F3-10FD-446A-7F113FDBF5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77367" y="1249846"/>
            <a:ext cx="269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F20-F29 (Schizofrenie‚ poruchy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schizotypální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poruchy s bludy)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AF6038-1576-CEFB-3F23-5F6EE823373B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584465" y="1717021"/>
          <a:ext cx="3348081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816E839B-79F9-9EF0-0D14-329C6A60901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4309" y="1151006"/>
            <a:ext cx="304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F10 (Poruchy duševní a poruchy chování způsobené užíváním alkoholu)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76789576-66B6-F0E3-6128-32BB11DB872A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626345" y="4367253"/>
          <a:ext cx="3355940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83F0B875-7C8E-9D20-A25B-207FF70BDFD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5274" y="3997931"/>
            <a:ext cx="320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F30-F39 bez F32, F33 (Afektivní poruchy (bez deprese))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A0352A70-A966-9ACA-1985-6D877841191A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4130510" y="1718589"/>
          <a:ext cx="3348081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C0BBDE-23EF-ECFF-F270-BDD68240E45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298139" y="1164632"/>
            <a:ext cx="350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F11-F19 (Poruchy duševní a poruchy chování způsobené užíváním psychoaktivních látek) </a:t>
            </a:r>
          </a:p>
        </p:txBody>
      </p:sp>
      <p:graphicFrame>
        <p:nvGraphicFramePr>
          <p:cNvPr id="13" name="Chart 6">
            <a:extLst>
              <a:ext uri="{FF2B5EF4-FFF2-40B4-BE49-F238E27FC236}">
                <a16:creationId xmlns:a16="http://schemas.microsoft.com/office/drawing/2014/main" id="{940E261E-F2F5-6BEB-92EF-47392AAB0859}"/>
              </a:ext>
            </a:extLst>
          </p:cNvPr>
          <p:cNvGraphicFramePr/>
          <p:nvPr>
            <p:custDataLst>
              <p:tags r:id="rId10"/>
            </p:custDataLst>
          </p:nvPr>
        </p:nvGraphicFramePr>
        <p:xfrm>
          <a:off x="4172390" y="4368821"/>
          <a:ext cx="3355940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5EE79BEC-F7EC-B633-8E15-8F3F16631BB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98162" y="3999499"/>
            <a:ext cx="269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F32, F33 (Depresivní porucha)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9264EBB-A106-80BB-3583-00489ED7E7D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76305" y="544618"/>
            <a:ext cx="1164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pacientů, kteří mají v daném roce vykázánu jakoukoli péči pro sledovanou diagnózu (ambulantní nebo hospitalizační) u odbornosti psychiatrie.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B30ADD2-EA2F-3194-33FA-EEA177FBC8E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rot="16200000">
            <a:off x="7138466" y="2174945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7FCE4D6-3EEA-A78D-BE86-07BE56382BA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rot="16200000">
            <a:off x="-500383" y="2255216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3713500-509F-C3DA-1B02-5AB829F1067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16200000">
            <a:off x="-449074" y="4904178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7FF155-2839-9B42-A6B8-CFE2D9B0730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 rot="16200000">
            <a:off x="3064518" y="2256784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7BB7CAF-D822-7B9C-446C-254007DDC6A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rot="16200000">
            <a:off x="3115827" y="4905746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</p:spTree>
    <p:extLst>
      <p:ext uri="{BB962C8B-B14F-4D97-AF65-F5344CB8AC3E}">
        <p14:creationId xmlns:p14="http://schemas.microsoft.com/office/powerpoint/2010/main" val="147338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4A1D-9788-494B-B1F4-089D33F7D43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8"/>
            <a:ext cx="11182218" cy="538364"/>
          </a:xfrm>
        </p:spPr>
        <p:txBody>
          <a:bodyPr anchor="t">
            <a:noAutofit/>
          </a:bodyPr>
          <a:lstStyle/>
          <a:p>
            <a:r>
              <a:rPr lang="cs-CZ" dirty="0"/>
              <a:t>Praha: Počet dětí a mladistvých s psychiatrickou péčí pro vybrané diagnózy</a:t>
            </a:r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70DDC0F1-2D0B-8350-4F55-8CB8C85A48F4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805015" y="1850440"/>
          <a:ext cx="3348081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3196F2E-7F58-6F19-07A8-C35F6D9356B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32831" y="1303275"/>
            <a:ext cx="3725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F40-F48 bez F42 (Neurotické‚ stresové a somatoformní poruchy)</a:t>
            </a:r>
          </a:p>
        </p:txBody>
      </p:sp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2CE8BEFA-D5B6-D8BC-781A-3906F97B253D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797156" y="4426800"/>
          <a:ext cx="3355940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165A08E-37F3-10FD-446A-7F113FDBF5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00365" y="4057478"/>
            <a:ext cx="291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F60, F61 (Poruchy osobnosti a chování)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AF6038-1576-CEFB-3F23-5F6EE823373B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4417049" y="1861435"/>
          <a:ext cx="3348081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816E839B-79F9-9EF0-0D14-329C6A60901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880529" y="1295420"/>
            <a:ext cx="269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F42 (Obsedantně-nutkavá porucha)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76789576-66B6-F0E3-6128-32BB11DB872A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4409190" y="4437795"/>
          <a:ext cx="3355940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83F0B875-7C8E-9D20-A25B-207FF70BDFD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417049" y="4068473"/>
            <a:ext cx="366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F62-F69 (Změny osobnosti a chování)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A0352A70-A966-9ACA-1985-6D877841191A}"/>
              </a:ext>
            </a:extLst>
          </p:cNvPr>
          <p:cNvGraphicFramePr/>
          <p:nvPr>
            <p:custDataLst>
              <p:tags r:id="rId10"/>
            </p:custDataLst>
          </p:nvPr>
        </p:nvGraphicFramePr>
        <p:xfrm>
          <a:off x="7963094" y="1863003"/>
          <a:ext cx="3348081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C0BBDE-23EF-ECFF-F270-BDD68240E45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045879" y="1309046"/>
            <a:ext cx="35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F50-F59 (Syndromy poruch chování‚ spojené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fyziolog. poruchami a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somat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faktory)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9264EBB-A106-80BB-3583-00489ED7E7D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76305" y="557433"/>
            <a:ext cx="1164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pacientů, kteří mají v daném roce vykázánu jakoukoli péči pro sledovanou diagnózu (ambulantní nebo hospitalizační) u odbornosti psychiatrie.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800CB3B-8561-12B6-5AC0-A71FFFC0726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rot="16200000">
            <a:off x="-317543" y="2407487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B30ADD2-EA2F-3194-33FA-EEA177FBC8E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rot="16200000">
            <a:off x="-315973" y="4982577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7FCE4D6-3EEA-A78D-BE86-07BE56382BA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16200000">
            <a:off x="3332201" y="2399630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3713500-509F-C3DA-1B02-5AB829F1067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 rot="16200000">
            <a:off x="3333771" y="4974720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7FF155-2839-9B42-A6B8-CFE2D9B0730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rot="16200000">
            <a:off x="6897102" y="2401198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  <p:graphicFrame>
        <p:nvGraphicFramePr>
          <p:cNvPr id="22" name="Chart 6">
            <a:extLst>
              <a:ext uri="{FF2B5EF4-FFF2-40B4-BE49-F238E27FC236}">
                <a16:creationId xmlns:a16="http://schemas.microsoft.com/office/drawing/2014/main" id="{70DDC0F1-2D0B-8350-4F55-8CB8C85A48F4}"/>
              </a:ext>
            </a:extLst>
          </p:cNvPr>
          <p:cNvGraphicFramePr/>
          <p:nvPr>
            <p:custDataLst>
              <p:tags r:id="rId18"/>
            </p:custDataLst>
          </p:nvPr>
        </p:nvGraphicFramePr>
        <p:xfrm>
          <a:off x="7998680" y="4604643"/>
          <a:ext cx="3348081" cy="21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23" name="TextovéPole 22">
            <a:extLst>
              <a:ext uri="{FF2B5EF4-FFF2-40B4-BE49-F238E27FC236}">
                <a16:creationId xmlns:a16="http://schemas.microsoft.com/office/drawing/2014/main" id="{F3196F2E-7F58-6F19-07A8-C35F6D9356B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002053" y="4057478"/>
            <a:ext cx="372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F80-F89 (Poruchy psychického vývoje)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800CB3B-8561-12B6-5AC0-A71FFFC07260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 rot="16200000">
            <a:off x="6876122" y="5161690"/>
            <a:ext cx="19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</a:t>
            </a:r>
          </a:p>
        </p:txBody>
      </p:sp>
    </p:spTree>
    <p:extLst>
      <p:ext uri="{BB962C8B-B14F-4D97-AF65-F5344CB8AC3E}">
        <p14:creationId xmlns:p14="http://schemas.microsoft.com/office/powerpoint/2010/main" val="3290617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4A1D-9788-494B-B1F4-089D33F7D43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7270" y="2336388"/>
            <a:ext cx="11182218" cy="538364"/>
          </a:xfrm>
        </p:spPr>
        <p:txBody>
          <a:bodyPr anchor="t">
            <a:noAutofit/>
          </a:bodyPr>
          <a:lstStyle/>
          <a:p>
            <a:pPr algn="ctr"/>
            <a:r>
              <a:rPr lang="cs-CZ" sz="9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6190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074113" y="2715661"/>
            <a:ext cx="3168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</a:t>
            </a:r>
            <a:r>
              <a:rPr kumimoji="1" lang="en-US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</a:t>
            </a:r>
            <a:r>
              <a:rPr kumimoji="1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ve věkové kategorii</a:t>
            </a:r>
          </a:p>
        </p:txBody>
      </p:sp>
      <p:sp>
        <p:nvSpPr>
          <p:cNvPr id="15" name="TextovéPole 14"/>
          <p:cNvSpPr txBox="1"/>
          <p:nvPr>
            <p:custDataLst>
              <p:tags r:id="rId2"/>
            </p:custDataLst>
          </p:nvPr>
        </p:nvSpPr>
        <p:spPr>
          <a:xfrm>
            <a:off x="3734427" y="1258122"/>
            <a:ext cx="47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Obdélník 16"/>
          <p:cNvSpPr/>
          <p:nvPr>
            <p:custDataLst>
              <p:tags r:id="rId3"/>
            </p:custDataLst>
          </p:nvPr>
        </p:nvSpPr>
        <p:spPr>
          <a:xfrm>
            <a:off x="7519780" y="1372253"/>
            <a:ext cx="40340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15 let očekávatelný nárůst nemocnosti v souvislosti s chorobami vyššího věku a seniorů.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20 – 25 let prudký nárůst nemocnosti v souvislosti s chorobami vyššího věku a seniorů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Nižší zastoupení mladších věkových skupin jako riziko poklesu porodnosti v následujících 10 – 15 letech.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127451" y="1415771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171327" y="2546514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181626" y="3618827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TextBox 6"/>
          <p:cNvSpPr txBox="1"/>
          <p:nvPr>
            <p:custDataLst>
              <p:tags r:id="rId4"/>
            </p:custDataLst>
          </p:nvPr>
        </p:nvSpPr>
        <p:spPr>
          <a:xfrm>
            <a:off x="288000" y="540000"/>
            <a:ext cx="66880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Český statistický úřad – ISDEM, https://www.czso.cz/csu/czso/projekce-obyvatelstva-ceske-republiky-2018-2100</a:t>
            </a:r>
            <a:endParaRPr kumimoji="0" lang="cs-CZ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Věková</a:t>
            </a:r>
            <a:r>
              <a:rPr lang="en-US" sz="2800" dirty="0"/>
              <a:t> </a:t>
            </a:r>
            <a:r>
              <a:rPr lang="en-US" sz="2800" dirty="0" err="1"/>
              <a:t>struktura</a:t>
            </a:r>
            <a:r>
              <a:rPr lang="en-US" sz="2800" dirty="0"/>
              <a:t> </a:t>
            </a:r>
            <a:r>
              <a:rPr lang="en-US" sz="2800" dirty="0" err="1"/>
              <a:t>obyvatelstva</a:t>
            </a:r>
            <a:r>
              <a:rPr lang="en-US" sz="2800" dirty="0"/>
              <a:t> </a:t>
            </a:r>
            <a:r>
              <a:rPr lang="cs-CZ" sz="2800" dirty="0"/>
              <a:t>ČR a Prahy a její očekávaný vývoj</a:t>
            </a:r>
            <a:endParaRPr lang="en-US" sz="2800" dirty="0"/>
          </a:p>
        </p:txBody>
      </p:sp>
      <p:sp>
        <p:nvSpPr>
          <p:cNvPr id="30" name="Šipka doprava 22">
            <a:extLst>
              <a:ext uri="{FF2B5EF4-FFF2-40B4-BE49-F238E27FC236}">
                <a16:creationId xmlns:a16="http://schemas.microsoft.com/office/drawing/2014/main" id="{345FCAEC-6CF0-43F9-949E-2D62D60404E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05877" y="1291028"/>
            <a:ext cx="1270975" cy="179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3B844226-B148-46AF-B709-45C8336F8FB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52623" y="1137084"/>
          <a:ext cx="57372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6" name="TextovéPole 15"/>
          <p:cNvSpPr txBox="1"/>
          <p:nvPr>
            <p:custDataLst>
              <p:tags r:id="rId8"/>
            </p:custDataLst>
          </p:nvPr>
        </p:nvSpPr>
        <p:spPr>
          <a:xfrm>
            <a:off x="2032262" y="3016133"/>
            <a:ext cx="61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Šipka doprava 11">
            <a:extLst>
              <a:ext uri="{FF2B5EF4-FFF2-40B4-BE49-F238E27FC236}">
                <a16:creationId xmlns:a16="http://schemas.microsoft.com/office/drawing/2014/main" id="{8F6A335A-1DCD-429F-A403-6897CF8E3A3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20698" y="2059190"/>
            <a:ext cx="682906" cy="17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>
            <p:custDataLst>
              <p:tags r:id="rId10"/>
            </p:custDataLst>
          </p:nvPr>
        </p:nvSpPr>
        <p:spPr>
          <a:xfrm>
            <a:off x="4187681" y="1954115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E56E155A-1D5F-4207-B62E-8A19590F0259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473736734"/>
              </p:ext>
            </p:extLst>
          </p:nvPr>
        </p:nvGraphicFramePr>
        <p:xfrm>
          <a:off x="452622" y="5230674"/>
          <a:ext cx="11334094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69">
                  <a:extLst>
                    <a:ext uri="{9D8B030D-6E8A-4147-A177-3AD203B41FA5}">
                      <a16:colId xmlns:a16="http://schemas.microsoft.com/office/drawing/2014/main" val="2765753559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2950578564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4027662802"/>
                    </a:ext>
                  </a:extLst>
                </a:gridCol>
                <a:gridCol w="1755103">
                  <a:extLst>
                    <a:ext uri="{9D8B030D-6E8A-4147-A177-3AD203B41FA5}">
                      <a16:colId xmlns:a16="http://schemas.microsoft.com/office/drawing/2014/main" val="2984655169"/>
                    </a:ext>
                  </a:extLst>
                </a:gridCol>
                <a:gridCol w="1672313">
                  <a:extLst>
                    <a:ext uri="{9D8B030D-6E8A-4147-A177-3AD203B41FA5}">
                      <a16:colId xmlns:a16="http://schemas.microsoft.com/office/drawing/2014/main" val="3874475901"/>
                    </a:ext>
                  </a:extLst>
                </a:gridCol>
                <a:gridCol w="1637277">
                  <a:extLst>
                    <a:ext uri="{9D8B030D-6E8A-4147-A177-3AD203B41FA5}">
                      <a16:colId xmlns:a16="http://schemas.microsoft.com/office/drawing/2014/main" val="1823650083"/>
                    </a:ext>
                  </a:extLst>
                </a:gridCol>
              </a:tblGrid>
              <a:tr h="2866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 31. 12.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6117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r" fontAlgn="t"/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65+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253 111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256 648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267 298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300 425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380 493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85866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75+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108 103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122 543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145 147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150 742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178 749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7658"/>
                  </a:ext>
                </a:extLst>
              </a:tr>
              <a:tr h="23040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85+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27 330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37 221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55 396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56 453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5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81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9566" y="974174"/>
            <a:ext cx="11332867" cy="4261018"/>
          </a:xfrm>
        </p:spPr>
        <p:txBody>
          <a:bodyPr>
            <a:noAutofit/>
          </a:bodyPr>
          <a:lstStyle/>
          <a:p>
            <a:pPr algn="ctr"/>
            <a:r>
              <a:rPr lang="cs-CZ" sz="4200" dirty="0">
                <a:solidFill>
                  <a:schemeClr val="tx1"/>
                </a:solidFill>
              </a:rPr>
              <a:t>Nestárne jen populace, ale také lékaři </a:t>
            </a:r>
            <a:br>
              <a:rPr lang="cs-CZ" sz="4200" dirty="0">
                <a:solidFill>
                  <a:schemeClr val="tx1"/>
                </a:solidFill>
              </a:rPr>
            </a:br>
            <a:r>
              <a:rPr lang="cs-CZ" sz="4200" dirty="0">
                <a:solidFill>
                  <a:schemeClr val="tx1"/>
                </a:solidFill>
              </a:rPr>
              <a:t>a zdravotníci. Velmi významný podíl kapacit klíčových ambulantních odborností je zajišťován pracovníky v důchodovém věku. 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C706F8AF-B7E8-8AB3-F7C8-EC10A9E07ADC}"/>
              </a:ext>
            </a:extLst>
          </p:cNvPr>
          <p:cNvSpPr/>
          <p:nvPr/>
        </p:nvSpPr>
        <p:spPr>
          <a:xfrm>
            <a:off x="5292131" y="3707842"/>
            <a:ext cx="1607736" cy="8239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55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90795-9117-C42D-051B-527BC3594A5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</a:t>
            </a:r>
            <a:r>
              <a:rPr lang="cs-CZ" sz="2400" dirty="0" err="1"/>
              <a:t>ybrané</a:t>
            </a:r>
            <a:r>
              <a:rPr lang="cs-CZ" sz="2400" dirty="0"/>
              <a:t> obory </a:t>
            </a:r>
            <a:r>
              <a:rPr lang="en-US" sz="2400" dirty="0" err="1"/>
              <a:t>dle</a:t>
            </a:r>
            <a:r>
              <a:rPr lang="en-US" sz="2400" dirty="0"/>
              <a:t> </a:t>
            </a:r>
            <a:r>
              <a:rPr lang="cs-CZ" sz="2400" dirty="0"/>
              <a:t>lékařů a </a:t>
            </a:r>
            <a:r>
              <a:rPr lang="cs-CZ" sz="2400" dirty="0" err="1"/>
              <a:t>nelékařů</a:t>
            </a:r>
            <a:r>
              <a:rPr lang="cs-CZ" sz="2400" dirty="0"/>
              <a:t> dle věku: Praha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91005B8-6229-0FC9-E6D6-351742189AA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2951" y="539531"/>
            <a:ext cx="719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aktivní pracovníci ve všech typech péče, stav k 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BB2B5A-F53C-8C39-4F0C-FAC007A485B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44000" y="160258"/>
            <a:ext cx="2929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(NRZP), NRHZS</a:t>
            </a:r>
          </a:p>
        </p:txBody>
      </p:sp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61FBE522-27E9-A374-FF37-E71E9A1ED0B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59164695"/>
              </p:ext>
            </p:extLst>
          </p:nvPr>
        </p:nvGraphicFramePr>
        <p:xfrm>
          <a:off x="7244179" y="1131161"/>
          <a:ext cx="4565764" cy="527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ECC504C-2747-29B5-05DF-0703088858C8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84839656"/>
              </p:ext>
            </p:extLst>
          </p:nvPr>
        </p:nvGraphicFramePr>
        <p:xfrm>
          <a:off x="382058" y="952675"/>
          <a:ext cx="6876000" cy="541018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350671837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3596075597"/>
                    </a:ext>
                  </a:extLst>
                </a:gridCol>
                <a:gridCol w="798821">
                  <a:extLst>
                    <a:ext uri="{9D8B030D-6E8A-4147-A177-3AD203B41FA5}">
                      <a16:colId xmlns:a16="http://schemas.microsoft.com/office/drawing/2014/main" val="9400069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377414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4131277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2592770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34580097"/>
                    </a:ext>
                  </a:extLst>
                </a:gridCol>
              </a:tblGrid>
              <a:tr h="654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Obor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81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do 59 let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60-65 let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65-69 let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70 a více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859141"/>
                  </a:ext>
                </a:extLst>
              </a:tr>
              <a:tr h="594419">
                <a:tc row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Lékaři</a:t>
                      </a: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Sexuologie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(33 %)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(13 %)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(21 %)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(33 %)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984027"/>
                  </a:ext>
                </a:extLst>
              </a:tr>
              <a:tr h="594419">
                <a:tc vMerge="1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Dětská a dorostová psychiatrie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(54 %)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916468"/>
                  </a:ext>
                </a:extLst>
              </a:tr>
              <a:tr h="594419">
                <a:tc vMerge="1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Praktické lékařství pro děti a dorost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26336"/>
                  </a:ext>
                </a:extLst>
              </a:tr>
              <a:tr h="594419">
                <a:tc vMerge="1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Všeobecné praktické lékařství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(63 %)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83442"/>
                  </a:ext>
                </a:extLst>
              </a:tr>
              <a:tr h="594419">
                <a:tc vMerge="1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Psychiatrie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(66 %)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53376"/>
                  </a:ext>
                </a:extLst>
              </a:tr>
              <a:tr h="594419">
                <a:tc vMerge="1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Stomatologie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1 277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18788"/>
                  </a:ext>
                </a:extLst>
              </a:tr>
              <a:tr h="594419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Nelékaři</a:t>
                      </a:r>
                      <a:endParaRPr lang="cs-CZ" sz="1600" b="1" i="0" u="none" strike="noStrike" kern="1200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Klinická psychologie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376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(78 %)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(3 %)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(14 %)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620181"/>
                  </a:ext>
                </a:extLst>
              </a:tr>
              <a:tr h="594419">
                <a:tc vMerge="1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Adiktologie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(94 %)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 </a:t>
                      </a:r>
                      <a:b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(0 %)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705031"/>
                  </a:ext>
                </a:extLst>
              </a:tr>
            </a:tbl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E9FDD20-D3D5-5EF5-43E9-D39475F697A1}"/>
              </a:ext>
            </a:extLst>
          </p:cNvPr>
          <p:cNvCxnSpPr/>
          <p:nvPr/>
        </p:nvCxnSpPr>
        <p:spPr>
          <a:xfrm>
            <a:off x="956930" y="1878419"/>
            <a:ext cx="0" cy="308344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FE155A-75B8-7AEC-533D-C054635521F6}"/>
              </a:ext>
            </a:extLst>
          </p:cNvPr>
          <p:cNvCxnSpPr>
            <a:cxnSpLocks/>
          </p:cNvCxnSpPr>
          <p:nvPr/>
        </p:nvCxnSpPr>
        <p:spPr>
          <a:xfrm>
            <a:off x="956930" y="5292725"/>
            <a:ext cx="0" cy="87947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7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CDBBFA7-3EC1-D261-D6A5-322050B3E3C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0994" y="107093"/>
            <a:ext cx="12015216" cy="5383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srgbClr val="C00000"/>
                </a:solidFill>
                <a:latin typeface="+mn-lt"/>
              </a:rPr>
              <a:t>Praktičtí lékaři pro dospělé aktivní v roce 2023 dle věku a pohlaví: Praha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168FC65-A0F9-4B40-675A-81362A5E395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9728" y="544733"/>
            <a:ext cx="1153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všichni aktivní lékaři na pracovištích PLD, stav k 30. 6.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5F556CC-5509-DDDD-133E-9BFB7632C55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03703734"/>
              </p:ext>
            </p:extLst>
          </p:nvPr>
        </p:nvGraphicFramePr>
        <p:xfrm>
          <a:off x="434687" y="2938187"/>
          <a:ext cx="4941985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324A9569-6663-B123-6DFD-71D5B99F3F4C}"/>
              </a:ext>
            </a:extLst>
          </p:cNvPr>
          <p:cNvSpPr/>
          <p:nvPr/>
        </p:nvSpPr>
        <p:spPr>
          <a:xfrm rot="16200000">
            <a:off x="-256940" y="4466966"/>
            <a:ext cx="119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2BC1F30-193F-BAFA-9487-8BC652641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618147"/>
              </p:ext>
            </p:extLst>
          </p:nvPr>
        </p:nvGraphicFramePr>
        <p:xfrm>
          <a:off x="6620033" y="2918751"/>
          <a:ext cx="5137280" cy="37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FC42BB33-0F34-48B2-867F-EABCAFCD8922}"/>
              </a:ext>
            </a:extLst>
          </p:cNvPr>
          <p:cNvSpPr/>
          <p:nvPr/>
        </p:nvSpPr>
        <p:spPr>
          <a:xfrm rot="16200000">
            <a:off x="5928407" y="4604462"/>
            <a:ext cx="1195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E0EBE57-7609-73EA-15B4-AC8064DAC880}"/>
              </a:ext>
            </a:extLst>
          </p:cNvPr>
          <p:cNvSpPr/>
          <p:nvPr/>
        </p:nvSpPr>
        <p:spPr>
          <a:xfrm>
            <a:off x="3890459" y="969818"/>
            <a:ext cx="161723" cy="158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F8A4297-6F96-CC83-9278-BF1D432F9AC8}"/>
              </a:ext>
            </a:extLst>
          </p:cNvPr>
          <p:cNvSpPr/>
          <p:nvPr/>
        </p:nvSpPr>
        <p:spPr>
          <a:xfrm>
            <a:off x="5826169" y="969818"/>
            <a:ext cx="161723" cy="15826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206A31-B926-B29F-332E-82163C9B00E0}"/>
              </a:ext>
            </a:extLst>
          </p:cNvPr>
          <p:cNvSpPr/>
          <p:nvPr/>
        </p:nvSpPr>
        <p:spPr>
          <a:xfrm>
            <a:off x="1486543" y="2749449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celkem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18ECDC4-577D-8572-A217-FCEC30588828}"/>
              </a:ext>
            </a:extLst>
          </p:cNvPr>
          <p:cNvSpPr/>
          <p:nvPr/>
        </p:nvSpPr>
        <p:spPr>
          <a:xfrm>
            <a:off x="7451795" y="2758593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podle pohlaví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46573538-38E3-F8F2-8FEC-E23628300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94608"/>
              </p:ext>
            </p:extLst>
          </p:nvPr>
        </p:nvGraphicFramePr>
        <p:xfrm>
          <a:off x="2066979" y="895227"/>
          <a:ext cx="7172271" cy="1857060"/>
        </p:xfrm>
        <a:graphic>
          <a:graphicData uri="http://schemas.openxmlformats.org/drawingml/2006/table">
            <a:tbl>
              <a:tblPr/>
              <a:tblGrid>
                <a:gridCol w="132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922683316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423885553"/>
                    </a:ext>
                  </a:extLst>
                </a:gridCol>
              </a:tblGrid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0643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276 (27,1 %)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742 (72,9 %)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1 018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věk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Medián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3138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110 (39,9 %)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271 (36,5 %)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381 (37,4 %)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65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79 (28,6 %)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207 (27,9 %)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286 (28,1 %)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0BD57382-5C38-926B-E1A3-22D442F0791B}"/>
              </a:ext>
            </a:extLst>
          </p:cNvPr>
          <p:cNvSpPr txBox="1"/>
          <p:nvPr/>
        </p:nvSpPr>
        <p:spPr>
          <a:xfrm>
            <a:off x="2905679" y="6461355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(NRZP), NRHZS</a:t>
            </a:r>
          </a:p>
        </p:txBody>
      </p:sp>
    </p:spTree>
    <p:extLst>
      <p:ext uri="{BB962C8B-B14F-4D97-AF65-F5344CB8AC3E}">
        <p14:creationId xmlns:p14="http://schemas.microsoft.com/office/powerpoint/2010/main" val="38825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20D56EF-3CB2-7288-F879-C0F7746FA03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2590" y="576792"/>
            <a:ext cx="1153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všichni aktivní lékaři na pracovištích PLDD, stav k 30. 9. 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E40C419-1E8F-3DD5-2FEF-84C7692632DF}"/>
              </a:ext>
            </a:extLst>
          </p:cNvPr>
          <p:cNvSpPr/>
          <p:nvPr/>
        </p:nvSpPr>
        <p:spPr>
          <a:xfrm rot="16200000">
            <a:off x="-320948" y="4555834"/>
            <a:ext cx="119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BB611A6-6BB1-AA3C-561B-BF04AFDF6CE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9848056"/>
              </p:ext>
            </p:extLst>
          </p:nvPr>
        </p:nvGraphicFramePr>
        <p:xfrm>
          <a:off x="6556025" y="3007619"/>
          <a:ext cx="5137280" cy="37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3B5D7A4A-CA66-2E5C-EA06-B1BA69F976E8}"/>
              </a:ext>
            </a:extLst>
          </p:cNvPr>
          <p:cNvSpPr/>
          <p:nvPr/>
        </p:nvSpPr>
        <p:spPr>
          <a:xfrm rot="16200000">
            <a:off x="5864399" y="4693330"/>
            <a:ext cx="1195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71D75AE-8265-6C31-B1AB-BD45746F98FC}"/>
              </a:ext>
            </a:extLst>
          </p:cNvPr>
          <p:cNvSpPr/>
          <p:nvPr/>
        </p:nvSpPr>
        <p:spPr>
          <a:xfrm>
            <a:off x="3826451" y="1003799"/>
            <a:ext cx="161723" cy="158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2770B31-C928-0B92-5C49-BE3A591FA4D0}"/>
              </a:ext>
            </a:extLst>
          </p:cNvPr>
          <p:cNvSpPr/>
          <p:nvPr/>
        </p:nvSpPr>
        <p:spPr>
          <a:xfrm>
            <a:off x="5762161" y="1003799"/>
            <a:ext cx="161723" cy="15826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F82BFA9-F6EA-6DC8-64E6-8272483BC13E}"/>
              </a:ext>
            </a:extLst>
          </p:cNvPr>
          <p:cNvSpPr/>
          <p:nvPr/>
        </p:nvSpPr>
        <p:spPr>
          <a:xfrm>
            <a:off x="1422535" y="2838317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celkem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21B2C1-EC7B-98AF-CB91-3C2904F98D87}"/>
              </a:ext>
            </a:extLst>
          </p:cNvPr>
          <p:cNvSpPr/>
          <p:nvPr/>
        </p:nvSpPr>
        <p:spPr>
          <a:xfrm>
            <a:off x="7387787" y="2847461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podle pohlaví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8D0F3072-8DEE-10C7-8134-E4BC3B0A11C1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21667708"/>
              </p:ext>
            </p:extLst>
          </p:nvPr>
        </p:nvGraphicFramePr>
        <p:xfrm>
          <a:off x="2002971" y="929208"/>
          <a:ext cx="7172271" cy="1857060"/>
        </p:xfrm>
        <a:graphic>
          <a:graphicData uri="http://schemas.openxmlformats.org/drawingml/2006/table">
            <a:tbl>
              <a:tblPr/>
              <a:tblGrid>
                <a:gridCol w="132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922683316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423885553"/>
                    </a:ext>
                  </a:extLst>
                </a:gridCol>
              </a:tblGrid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0643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40 (12,5 %)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281 (87,5 %)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věk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Medián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3138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 (45,0 %)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128 (45,6 %)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146 (45,5 %)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65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 (30,0 %)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96 (34,2 %)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108 (33,6 %)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DF4D8B-067B-7887-09EE-B68519CE6D8F}"/>
              </a:ext>
            </a:extLst>
          </p:cNvPr>
          <p:cNvSpPr txBox="1"/>
          <p:nvPr/>
        </p:nvSpPr>
        <p:spPr>
          <a:xfrm>
            <a:off x="2841671" y="6550223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(NRZP), NRHZS</a:t>
            </a:r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DBF5FF78-EBA7-F103-9828-8C5A773FDA7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72590" y="160258"/>
            <a:ext cx="11919410" cy="538364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</a:rPr>
              <a:t>Praktičtí lékaři pro děti a dorost aktivní v roce 2023 dle věku a pohlaví: Praha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81A0A404-745B-65EF-AFEB-E6F801CC2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12309"/>
              </p:ext>
            </p:extLst>
          </p:nvPr>
        </p:nvGraphicFramePr>
        <p:xfrm>
          <a:off x="1231462" y="2969092"/>
          <a:ext cx="3728297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3509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D73B61D-6C1A-4B79-B4F6-84C30FCA90C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6238" y="87524"/>
            <a:ext cx="12109704" cy="5383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Zubní lékaři aktivní v roce 2023 dle věku a pohlaví: Praha</a:t>
            </a:r>
            <a:endParaRPr lang="en-US" sz="2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3DC70F3-3784-4DC1-92D6-E57D8B1BE987}"/>
              </a:ext>
            </a:extLst>
          </p:cNvPr>
          <p:cNvSpPr txBox="1"/>
          <p:nvPr/>
        </p:nvSpPr>
        <p:spPr>
          <a:xfrm>
            <a:off x="292951" y="532121"/>
            <a:ext cx="1153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Definice: všichni aktivní lékaři </a:t>
            </a:r>
            <a:r>
              <a:rPr lang="cs-CZ" sz="1400" b="1" i="1" dirty="0">
                <a:solidFill>
                  <a:prstClr val="black"/>
                </a:solidFill>
                <a:latin typeface="Calibri" panose="020F0502020204030204"/>
              </a:rPr>
              <a:t>– stomatologové</a:t>
            </a: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stav k 30. 6. 2023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C394653-2CD1-41B0-B752-DF7D520DF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153702"/>
              </p:ext>
            </p:extLst>
          </p:nvPr>
        </p:nvGraphicFramePr>
        <p:xfrm>
          <a:off x="434687" y="2938187"/>
          <a:ext cx="4941985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A404C8F6-B255-462F-BD13-9127EB780928}"/>
              </a:ext>
            </a:extLst>
          </p:cNvPr>
          <p:cNvSpPr/>
          <p:nvPr/>
        </p:nvSpPr>
        <p:spPr>
          <a:xfrm rot="16200000">
            <a:off x="-256940" y="4466966"/>
            <a:ext cx="119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E5D4113-4EA3-4D80-B696-3D808688D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635650"/>
              </p:ext>
            </p:extLst>
          </p:nvPr>
        </p:nvGraphicFramePr>
        <p:xfrm>
          <a:off x="6620033" y="2918751"/>
          <a:ext cx="5137280" cy="37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46C3FE0-D10A-4963-B8AF-F6516D8F6032}"/>
              </a:ext>
            </a:extLst>
          </p:cNvPr>
          <p:cNvSpPr/>
          <p:nvPr/>
        </p:nvSpPr>
        <p:spPr>
          <a:xfrm rot="16200000">
            <a:off x="5928407" y="4604462"/>
            <a:ext cx="1195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počet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132E533-4508-423C-B028-F1592B75EC94}"/>
              </a:ext>
            </a:extLst>
          </p:cNvPr>
          <p:cNvSpPr/>
          <p:nvPr/>
        </p:nvSpPr>
        <p:spPr>
          <a:xfrm>
            <a:off x="3890459" y="969818"/>
            <a:ext cx="161723" cy="158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3225C2D-8D63-4577-A47F-D5A3B59AD0D1}"/>
              </a:ext>
            </a:extLst>
          </p:cNvPr>
          <p:cNvSpPr/>
          <p:nvPr/>
        </p:nvSpPr>
        <p:spPr>
          <a:xfrm>
            <a:off x="5826169" y="969818"/>
            <a:ext cx="161723" cy="15826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AB86CAD-1A84-496E-9623-A807BB5E6912}"/>
              </a:ext>
            </a:extLst>
          </p:cNvPr>
          <p:cNvSpPr/>
          <p:nvPr/>
        </p:nvSpPr>
        <p:spPr>
          <a:xfrm>
            <a:off x="1486543" y="2749449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celkem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38AC1C2-E218-4140-8EC0-FB5E8564FA0D}"/>
              </a:ext>
            </a:extLst>
          </p:cNvPr>
          <p:cNvSpPr/>
          <p:nvPr/>
        </p:nvSpPr>
        <p:spPr>
          <a:xfrm>
            <a:off x="7451795" y="2758593"/>
            <a:ext cx="37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lékařů podle pohlaví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8C81BEA4-0357-40A8-A6D3-F68739F2C727}"/>
              </a:ext>
            </a:extLst>
          </p:cNvPr>
          <p:cNvGraphicFramePr>
            <a:graphicFrameLocks noGrp="1"/>
          </p:cNvGraphicFramePr>
          <p:nvPr/>
        </p:nvGraphicFramePr>
        <p:xfrm>
          <a:off x="2066979" y="895227"/>
          <a:ext cx="7172271" cy="1848330"/>
        </p:xfrm>
        <a:graphic>
          <a:graphicData uri="http://schemas.openxmlformats.org/drawingml/2006/table">
            <a:tbl>
              <a:tblPr/>
              <a:tblGrid>
                <a:gridCol w="132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922683316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423885553"/>
                    </a:ext>
                  </a:extLst>
                </a:gridCol>
              </a:tblGrid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0643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587 (34,7 %)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1 106 (65,3 %)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1 693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věk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Medián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31380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139 (23,7 %)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277 (25,0 %)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416 (24,6 %)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65 a více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115 (19,6 %)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227 (20,5 %)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342 (20,2 %)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941B15D-E99E-6555-AAD2-5F67D2196845}"/>
              </a:ext>
            </a:extLst>
          </p:cNvPr>
          <p:cNvSpPr txBox="1"/>
          <p:nvPr/>
        </p:nvSpPr>
        <p:spPr>
          <a:xfrm>
            <a:off x="2905679" y="6461355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zdravotnických pracovníků (NRZP), NRHZS</a:t>
            </a:r>
          </a:p>
        </p:txBody>
      </p:sp>
    </p:spTree>
    <p:extLst>
      <p:ext uri="{BB962C8B-B14F-4D97-AF65-F5344CB8AC3E}">
        <p14:creationId xmlns:p14="http://schemas.microsoft.com/office/powerpoint/2010/main" val="10310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  <p:tag name="SLIDEFAB_SHAPECONDITIONMETACTIONDELET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2835</Words>
  <Application>Microsoft Office PowerPoint</Application>
  <PresentationFormat>Širokoúhlá obrazovka</PresentationFormat>
  <Paragraphs>903</Paragraphs>
  <Slides>32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Aptos</vt:lpstr>
      <vt:lpstr>Arial</vt:lpstr>
      <vt:lpstr>Arial Black</vt:lpstr>
      <vt:lpstr>Calibri</vt:lpstr>
      <vt:lpstr>Calibri Light</vt:lpstr>
      <vt:lpstr>Motiv Office</vt:lpstr>
      <vt:lpstr>1_Motiv Office</vt:lpstr>
      <vt:lpstr>Prezentace aplikace PowerPoint</vt:lpstr>
      <vt:lpstr>Kapacity vybraných ambulantních profesí v Praze</vt:lpstr>
      <vt:lpstr>Hodnocení a plánování potřebných personálních kapacit ve zdravotnictví je strategicky důležité.   V následujících letech dojde k významnému demografickému stárnutí populace ČR i Prahy.   Dostatečná personální kapacita bude určující  pro zajištění dostupnosti zdravotních služeb. </vt:lpstr>
      <vt:lpstr>Věková struktura obyvatelstva ČR a Prahy a její očekávaný vývoj</vt:lpstr>
      <vt:lpstr>Nestárne jen populace, ale také lékaři  a zdravotníci. Velmi významný podíl kapacit klíčových ambulantních odborností je zajišťován pracovníky v důchodovém věku. </vt:lpstr>
      <vt:lpstr>Vybrané obory dle lékařů a nelékařů dle věku: Praha</vt:lpstr>
      <vt:lpstr>Prezentace aplikace PowerPoint</vt:lpstr>
      <vt:lpstr>Praktičtí lékaři pro děti a dorost aktivní v roce 2023 dle věku a pohlaví: Praha</vt:lpstr>
      <vt:lpstr>Prezentace aplikace PowerPoint</vt:lpstr>
      <vt:lpstr>Ambulantní psychiatři aktivní v roce 2023 podle věku a pohlaví v Praze</vt:lpstr>
      <vt:lpstr>Ambulantní dětští psychiatři aktivní v roce 2023 dle věku a pohlaví: Praha</vt:lpstr>
      <vt:lpstr>Kapacity vybraných ambulantních profesí v Praze</vt:lpstr>
      <vt:lpstr>Personální kapacity v Praze mají strategický význam  i pro další regiony, zejména pro Středočeský kraj.   Spádová oblast pražského zdravotnictví totiž významně překračuje hranice Prahy, což platí  pro lůžkový i ambulantní segment péče. </vt:lpstr>
      <vt:lpstr>Zdravotnická zařízení v Praze: ambulance (data 2022)</vt:lpstr>
      <vt:lpstr>Kapacity vybraných ambulantních profesí v Praze</vt:lpstr>
      <vt:lpstr>Celkové úvazky ambulantních lékařů na 100 tis. obyvatel v r. 2023</vt:lpstr>
      <vt:lpstr>Celkové úvazky ambulantních lékařů na 100 tis. obyvatel v r. 2023</vt:lpstr>
      <vt:lpstr>Celkové úvazky lékařů a psychologů na 100 tis. obyvatel v r. 2023</vt:lpstr>
      <vt:lpstr>Suma úvazků lékařů na 100 000 obyvatel</vt:lpstr>
      <vt:lpstr>Suma úvazků lékařů na 100 000 obyvatel</vt:lpstr>
      <vt:lpstr>Dynamika počtu samostatných ordinací praktických lékařů pro dospělé  v letech 2018-2023 </vt:lpstr>
      <vt:lpstr>Dynamika počtu samostatných ordinací praktických lékařů pro dospělé v Praze  v letech 2018-2023 </vt:lpstr>
      <vt:lpstr>Dynamika počtu samostatných ordinací praktických lékařů pro děti a dorost  v letech 2018-2023 </vt:lpstr>
      <vt:lpstr>Dynamika počtu samostatných ordinací praktických lékařů pro děti a dorost  v letech 2018-2023 </vt:lpstr>
      <vt:lpstr>Rozložení rizika není mezi regiony rovnoměrné </vt:lpstr>
      <vt:lpstr>Dynamika počtu ordinací stomatologů za období 2018 – 2022</vt:lpstr>
      <vt:lpstr>Dynamika počtu ordinací stomatologů za období 2018 – 2022</vt:lpstr>
      <vt:lpstr>Kapacity vybraných ambulantních profesí v Praze</vt:lpstr>
      <vt:lpstr>Praha: vývoj počtu dětí a mladistvých s psychiatrickou péčí</vt:lpstr>
      <vt:lpstr>Praha: počet dětí a mladistvých s psychiatrickou péčí pro vybrané diagnózy</vt:lpstr>
      <vt:lpstr>Praha: Počet dětí a mladistvých s psychiatrickou péčí pro vybrané diagnózy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Vysoudil Michal Ing.</dc:creator>
  <cp:lastModifiedBy>Dušek Ladislav prof. RNDr. Ph.D.</cp:lastModifiedBy>
  <cp:revision>59</cp:revision>
  <dcterms:created xsi:type="dcterms:W3CDTF">2022-12-07T08:46:39Z</dcterms:created>
  <dcterms:modified xsi:type="dcterms:W3CDTF">2024-06-19T13:22:06Z</dcterms:modified>
</cp:coreProperties>
</file>