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9" r:id="rId2"/>
    <p:sldId id="286" r:id="rId3"/>
    <p:sldId id="305" r:id="rId4"/>
    <p:sldId id="306" r:id="rId5"/>
    <p:sldId id="307" r:id="rId6"/>
    <p:sldId id="287" r:id="rId7"/>
    <p:sldId id="303" r:id="rId8"/>
    <p:sldId id="299" r:id="rId9"/>
    <p:sldId id="300" r:id="rId10"/>
    <p:sldId id="301" r:id="rId11"/>
    <p:sldId id="302" r:id="rId12"/>
    <p:sldId id="288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85" r:id="rId22"/>
    <p:sldId id="261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304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s\Documents\&#381;M%20grafy%202%20a%20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s\Documents\ASEK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9;l&#225;nky%202010\DP%20Praha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9;l&#225;nky%202010\DP%20Praha%20201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9;l&#225;nky%202010\DP%20Praha%2020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9;l&#225;nky%202010\DP%20Praha%20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/>
              <a:t>Výroba</a:t>
            </a:r>
            <a:r>
              <a:rPr lang="cs-CZ" baseline="0"/>
              <a:t> elektrické energie v ČR</a:t>
            </a:r>
            <a:endParaRPr lang="cs-CZ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podíl fosilních paliv</c:v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grafy!$C$2:$I$2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</c:numCache>
            </c:numRef>
          </c:xVal>
          <c:yVal>
            <c:numRef>
              <c:f>grafy!$C$4:$I$4</c:f>
              <c:numCache>
                <c:formatCode>#,##0</c:formatCode>
                <c:ptCount val="7"/>
                <c:pt idx="0">
                  <c:v>60.538400025142494</c:v>
                </c:pt>
                <c:pt idx="1">
                  <c:v>56.59396199290201</c:v>
                </c:pt>
                <c:pt idx="2">
                  <c:v>51.360546710841376</c:v>
                </c:pt>
                <c:pt idx="3">
                  <c:v>39.360318071586931</c:v>
                </c:pt>
                <c:pt idx="4">
                  <c:v>33.709147280214346</c:v>
                </c:pt>
                <c:pt idx="5">
                  <c:v>31.867802003181879</c:v>
                </c:pt>
                <c:pt idx="6">
                  <c:v>29.221650815082501</c:v>
                </c:pt>
              </c:numCache>
            </c:numRef>
          </c:yVal>
          <c:smooth val="0"/>
        </c:ser>
        <c:ser>
          <c:idx val="2"/>
          <c:order val="1"/>
          <c:tx>
            <c:v>podíl jaderných a obovitelných zdrojů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grafy!$C$2:$I$2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</c:numCache>
            </c:numRef>
          </c:xVal>
          <c:yVal>
            <c:numRef>
              <c:f>grafy!$C$5:$I$5</c:f>
              <c:numCache>
                <c:formatCode>#,##0</c:formatCode>
                <c:ptCount val="7"/>
                <c:pt idx="0">
                  <c:v>39.461599974857435</c:v>
                </c:pt>
                <c:pt idx="1">
                  <c:v>43.406038007098246</c:v>
                </c:pt>
                <c:pt idx="2">
                  <c:v>48.639453289158631</c:v>
                </c:pt>
                <c:pt idx="3">
                  <c:v>60.639681928413076</c:v>
                </c:pt>
                <c:pt idx="4">
                  <c:v>66.290852719785619</c:v>
                </c:pt>
                <c:pt idx="5">
                  <c:v>68.132197996818078</c:v>
                </c:pt>
                <c:pt idx="6">
                  <c:v>70.778349184917502</c:v>
                </c:pt>
              </c:numCache>
            </c:numRef>
          </c:yVal>
          <c:smooth val="0"/>
        </c:ser>
        <c:ser>
          <c:idx val="3"/>
          <c:order val="2"/>
          <c:tx>
            <c:v>celkem k úrovni roku 2010</c:v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grafy!$C$2:$I$2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</c:numCache>
            </c:numRef>
          </c:xVal>
          <c:yVal>
            <c:numRef>
              <c:f>grafy!$C$6:$I$6</c:f>
              <c:numCache>
                <c:formatCode>#,##0</c:formatCode>
                <c:ptCount val="7"/>
                <c:pt idx="0">
                  <c:v>100</c:v>
                </c:pt>
                <c:pt idx="1">
                  <c:v>103.63857101783887</c:v>
                </c:pt>
                <c:pt idx="2">
                  <c:v>95.281928434491348</c:v>
                </c:pt>
                <c:pt idx="3">
                  <c:v>111.83667578084552</c:v>
                </c:pt>
                <c:pt idx="4">
                  <c:v>109.25199714585364</c:v>
                </c:pt>
                <c:pt idx="5">
                  <c:v>116.33207271321683</c:v>
                </c:pt>
                <c:pt idx="6">
                  <c:v>117.24581859408845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671640"/>
        <c:axId val="250668504"/>
      </c:scatterChart>
      <c:valAx>
        <c:axId val="250671640"/>
        <c:scaling>
          <c:orientation val="minMax"/>
          <c:max val="2040"/>
          <c:min val="20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cs-CZ" sz="1200"/>
                  <a:t>letopočet</a:t>
                </a:r>
                <a:r>
                  <a:rPr lang="cs-CZ" sz="1200" baseline="0"/>
                  <a:t> (roky)</a:t>
                </a:r>
                <a:endParaRPr lang="cs-CZ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50668504"/>
        <c:crosses val="autoZero"/>
        <c:crossBetween val="midCat"/>
      </c:valAx>
      <c:valAx>
        <c:axId val="250668504"/>
        <c:scaling>
          <c:orientation val="minMax"/>
          <c:max val="12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cs-CZ" sz="1200"/>
                  <a:t>výroba</a:t>
                </a:r>
                <a:r>
                  <a:rPr lang="cs-CZ" sz="1200" baseline="0"/>
                  <a:t> elektrické energie (%)</a:t>
                </a:r>
                <a:endParaRPr lang="cs-CZ" sz="1200"/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50671640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sz="1200" b="1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sz="1400"/>
              <a:t>denní spotřeba</a:t>
            </a:r>
            <a:r>
              <a:rPr lang="cs-CZ" sz="1400" baseline="0"/>
              <a:t> energie pro dopravu na jednoho obyvatele v ČR</a:t>
            </a:r>
            <a:endParaRPr lang="cs-CZ" sz="14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ASEK!$K$136:$K$137</c:f>
              <c:strCache>
                <c:ptCount val="2"/>
                <c:pt idx="0">
                  <c:v>uhlovodíková paliva</c:v>
                </c:pt>
                <c:pt idx="1">
                  <c:v>elektřina</c:v>
                </c:pt>
              </c:strCache>
            </c:strRef>
          </c:cat>
          <c:val>
            <c:numRef>
              <c:f>ASEK!$L$136:$L$137</c:f>
              <c:numCache>
                <c:formatCode>0.00</c:formatCode>
                <c:ptCount val="2"/>
                <c:pt idx="0">
                  <c:v>17.05580976454879</c:v>
                </c:pt>
                <c:pt idx="1">
                  <c:v>0.57166269469637465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69288"/>
        <c:axId val="250669680"/>
      </c:barChart>
      <c:catAx>
        <c:axId val="250669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50669680"/>
        <c:crosses val="autoZero"/>
        <c:auto val="1"/>
        <c:lblAlgn val="ctr"/>
        <c:lblOffset val="100"/>
        <c:noMultiLvlLbl val="0"/>
      </c:catAx>
      <c:valAx>
        <c:axId val="250669680"/>
        <c:scaling>
          <c:orientation val="minMax"/>
          <c:max val="18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200"/>
                  <a:t>Spotřeba</a:t>
                </a:r>
                <a:r>
                  <a:rPr lang="cs-CZ" sz="1200" baseline="0"/>
                  <a:t> energie (kWh/den)</a:t>
                </a:r>
                <a:endParaRPr lang="cs-CZ" sz="120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506692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400"/>
              <a:t>energetická</a:t>
            </a:r>
            <a:r>
              <a:rPr lang="cs-CZ" sz="1400" baseline="0"/>
              <a:t> náročnost městské dopravy</a:t>
            </a:r>
            <a:endParaRPr lang="cs-CZ" sz="14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'2014'!$M$118:$Q$118</c:f>
              <c:strCache>
                <c:ptCount val="5"/>
                <c:pt idx="0">
                  <c:v>metro</c:v>
                </c:pt>
                <c:pt idx="1">
                  <c:v>tramvaje</c:v>
                </c:pt>
                <c:pt idx="2">
                  <c:v>autobusy</c:v>
                </c:pt>
                <c:pt idx="3">
                  <c:v>železnice</c:v>
                </c:pt>
                <c:pt idx="4">
                  <c:v>IAD</c:v>
                </c:pt>
              </c:strCache>
            </c:strRef>
          </c:cat>
          <c:val>
            <c:numRef>
              <c:f>'2014'!$M$121:$Q$121</c:f>
              <c:numCache>
                <c:formatCode>0.0000</c:formatCode>
                <c:ptCount val="5"/>
                <c:pt idx="0">
                  <c:v>3.0566901510535843E-2</c:v>
                </c:pt>
                <c:pt idx="1">
                  <c:v>6.4242329696386782E-2</c:v>
                </c:pt>
                <c:pt idx="2">
                  <c:v>0.15351621214135402</c:v>
                </c:pt>
                <c:pt idx="3">
                  <c:v>4.3147277384840046E-2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0670464"/>
        <c:axId val="10885512"/>
      </c:barChart>
      <c:catAx>
        <c:axId val="25067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10885512"/>
        <c:crosses val="autoZero"/>
        <c:auto val="1"/>
        <c:lblAlgn val="ctr"/>
        <c:lblOffset val="100"/>
        <c:noMultiLvlLbl val="0"/>
      </c:catAx>
      <c:valAx>
        <c:axId val="1088551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200"/>
                  <a:t>měrná</a:t>
                </a:r>
                <a:r>
                  <a:rPr lang="cs-CZ" sz="1200" baseline="0"/>
                  <a:t> spotřeba energie (kWh/os. km)</a:t>
                </a:r>
                <a:endParaRPr lang="cs-CZ" sz="120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250670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400"/>
              <a:t>podíl</a:t>
            </a:r>
            <a:r>
              <a:rPr lang="cs-CZ" sz="1400" baseline="0"/>
              <a:t> na spotřebě energie</a:t>
            </a:r>
            <a:endParaRPr lang="cs-CZ" sz="14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6EC0A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663300"/>
              </a:solidFill>
            </c:spPr>
          </c:dPt>
          <c:dPt>
            <c:idx val="3"/>
            <c:bubble3D val="0"/>
            <c:spPr>
              <a:solidFill>
                <a:srgbClr val="0070C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1014953701942123"/>
                  <c:y val="1.2304834346571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872476101159634E-2"/>
                  <c:y val="4.101611448857104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7766054357971166E-2"/>
                  <c:y val="-4.101611448857104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'2014'!$U$123:$Y$123</c:f>
              <c:strCache>
                <c:ptCount val="5"/>
                <c:pt idx="0">
                  <c:v>metro</c:v>
                </c:pt>
                <c:pt idx="1">
                  <c:v>tramvaje</c:v>
                </c:pt>
                <c:pt idx="2">
                  <c:v>autobusy</c:v>
                </c:pt>
                <c:pt idx="3">
                  <c:v>železnice</c:v>
                </c:pt>
                <c:pt idx="4">
                  <c:v>IAD</c:v>
                </c:pt>
              </c:strCache>
            </c:strRef>
          </c:cat>
          <c:val>
            <c:numRef>
              <c:f>'2014'!$U$124:$Y$124</c:f>
              <c:numCache>
                <c:formatCode>0.0%</c:formatCode>
                <c:ptCount val="5"/>
                <c:pt idx="0">
                  <c:v>2.2905646529406808E-2</c:v>
                </c:pt>
                <c:pt idx="1">
                  <c:v>2.6872770687234461E-2</c:v>
                </c:pt>
                <c:pt idx="2">
                  <c:v>6.4364202970283835E-2</c:v>
                </c:pt>
                <c:pt idx="3">
                  <c:v>3.5441032114952001E-3</c:v>
                </c:pt>
                <c:pt idx="4">
                  <c:v>0.88231327660157965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400"/>
              <a:t>podíl</a:t>
            </a:r>
            <a:r>
              <a:rPr lang="cs-CZ" sz="1400" baseline="0"/>
              <a:t> na přepravních výkonech</a:t>
            </a:r>
            <a:endParaRPr lang="cs-CZ" sz="14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D6EC0A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663300"/>
              </a:solidFill>
            </c:spPr>
          </c:dPt>
          <c:dPt>
            <c:idx val="3"/>
            <c:bubble3D val="0"/>
            <c:spPr>
              <a:solidFill>
                <a:srgbClr val="0070C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1.2718304523541101E-2"/>
                  <c:y val="-2.87116031035312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'2014'!$U$118:$Y$118</c:f>
              <c:strCache>
                <c:ptCount val="5"/>
                <c:pt idx="0">
                  <c:v>metro</c:v>
                </c:pt>
                <c:pt idx="1">
                  <c:v>tramvaje</c:v>
                </c:pt>
                <c:pt idx="2">
                  <c:v>autobusy</c:v>
                </c:pt>
                <c:pt idx="3">
                  <c:v>železnice</c:v>
                </c:pt>
                <c:pt idx="4">
                  <c:v>IAD</c:v>
                </c:pt>
              </c:strCache>
            </c:strRef>
          </c:cat>
          <c:val>
            <c:numRef>
              <c:f>'2014'!$U$119:$Y$119</c:f>
              <c:numCache>
                <c:formatCode>0.0%</c:formatCode>
                <c:ptCount val="5"/>
                <c:pt idx="0">
                  <c:v>0.21823739590178196</c:v>
                </c:pt>
                <c:pt idx="1">
                  <c:v>0.12182297418856797</c:v>
                </c:pt>
                <c:pt idx="2">
                  <c:v>0.12210351986745602</c:v>
                </c:pt>
                <c:pt idx="3">
                  <c:v>2.3921642630621222E-2</c:v>
                </c:pt>
                <c:pt idx="4">
                  <c:v>0.51391446741157298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400"/>
              <a:t>podíl</a:t>
            </a:r>
            <a:r>
              <a:rPr lang="cs-CZ" sz="1400" baseline="0"/>
              <a:t> jednotlivých druhů dopravy na počtu přepravených osob (%)</a:t>
            </a:r>
            <a:endParaRPr lang="cs-CZ" sz="1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metro</c:v>
          </c:tx>
          <c:spPr>
            <a:ln w="317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'2014'!$B$51:$I$51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xVal>
          <c:yVal>
            <c:numRef>
              <c:f>'2014'!$B$52:$I$52</c:f>
              <c:numCache>
                <c:formatCode>0.0</c:formatCode>
                <c:ptCount val="8"/>
                <c:pt idx="0">
                  <c:v>43.255950631795479</c:v>
                </c:pt>
                <c:pt idx="1">
                  <c:v>45.866141732283445</c:v>
                </c:pt>
                <c:pt idx="2">
                  <c:v>45.488081725312107</c:v>
                </c:pt>
                <c:pt idx="3">
                  <c:v>45.298656759074042</c:v>
                </c:pt>
                <c:pt idx="4">
                  <c:v>45.001547508511294</c:v>
                </c:pt>
                <c:pt idx="5">
                  <c:v>44.98463257893264</c:v>
                </c:pt>
                <c:pt idx="6">
                  <c:v>44.174489232468247</c:v>
                </c:pt>
                <c:pt idx="7">
                  <c:v>43.770061278085805</c:v>
                </c:pt>
              </c:numCache>
            </c:numRef>
          </c:yVal>
          <c:smooth val="0"/>
        </c:ser>
        <c:ser>
          <c:idx val="1"/>
          <c:order val="1"/>
          <c:tx>
            <c:v>tramvaje</c:v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'2014'!$B$51:$I$51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xVal>
          <c:yVal>
            <c:numRef>
              <c:f>'2014'!$B$53:$I$53</c:f>
              <c:numCache>
                <c:formatCode>0.0</c:formatCode>
                <c:ptCount val="8"/>
                <c:pt idx="0">
                  <c:v>28.327945930061709</c:v>
                </c:pt>
                <c:pt idx="1">
                  <c:v>27.418447694038235</c:v>
                </c:pt>
                <c:pt idx="2">
                  <c:v>27.156640181611806</c:v>
                </c:pt>
                <c:pt idx="3">
                  <c:v>27.036296084595602</c:v>
                </c:pt>
                <c:pt idx="4">
                  <c:v>26.524295883627346</c:v>
                </c:pt>
                <c:pt idx="5">
                  <c:v>24.755518301201452</c:v>
                </c:pt>
                <c:pt idx="6">
                  <c:v>25.234676974047488</c:v>
                </c:pt>
                <c:pt idx="7">
                  <c:v>25.32827545958564</c:v>
                </c:pt>
              </c:numCache>
            </c:numRef>
          </c:yVal>
          <c:smooth val="0"/>
        </c:ser>
        <c:ser>
          <c:idx val="2"/>
          <c:order val="2"/>
          <c:tx>
            <c:v>autobusy</c:v>
          </c:tx>
          <c:spPr>
            <a:ln w="317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'2014'!$B$51:$I$51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xVal>
          <c:yVal>
            <c:numRef>
              <c:f>'2014'!$B$54:$I$54</c:f>
              <c:numCache>
                <c:formatCode>0.0</c:formatCode>
                <c:ptCount val="8"/>
                <c:pt idx="0">
                  <c:v>28.416103438142816</c:v>
                </c:pt>
                <c:pt idx="1">
                  <c:v>26.715410573678277</c:v>
                </c:pt>
                <c:pt idx="2">
                  <c:v>27.355278093076063</c:v>
                </c:pt>
                <c:pt idx="3">
                  <c:v>27.66504715633037</c:v>
                </c:pt>
                <c:pt idx="4">
                  <c:v>28.474156607861335</c:v>
                </c:pt>
                <c:pt idx="5">
                  <c:v>30.259849119865883</c:v>
                </c:pt>
                <c:pt idx="6">
                  <c:v>30.590833793484261</c:v>
                </c:pt>
                <c:pt idx="7">
                  <c:v>30.901663262328562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84336"/>
        <c:axId val="10884728"/>
      </c:scatterChart>
      <c:valAx>
        <c:axId val="1088433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 sz="1200"/>
                  <a:t>letopočet</a:t>
                </a:r>
                <a:r>
                  <a:rPr lang="cs-CZ" sz="1200" baseline="0"/>
                  <a:t> (rok)</a:t>
                </a:r>
                <a:endParaRPr lang="cs-CZ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10884728"/>
        <c:crosses val="autoZero"/>
        <c:crossBetween val="midCat"/>
      </c:valAx>
      <c:valAx>
        <c:axId val="10884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200"/>
                  <a:t>podíl (%)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10884336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sz="1200" b="1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91050-2C38-4140-AFF8-67E899A17F93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C4FE0-5319-4A6B-985D-2980D2BA4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07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B90155-C758-4817-97AD-1FE8B4AFC300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9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875FA4-BC4C-4817-9F72-6D7AC4B036B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8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90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89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48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3C5D3-638C-2A43-AA9E-25D24159A5B5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950DA-744E-C44E-9AE6-F14F95AB0A8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82828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 b="10465"/>
          <a:stretch/>
        </p:blipFill>
        <p:spPr>
          <a:xfrm>
            <a:off x="10474681" y="5602458"/>
            <a:ext cx="1717320" cy="12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25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3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80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71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39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41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5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7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7E996-94DF-44F7-96C2-D80AE36CB565}" type="datetimeFigureOut">
              <a:rPr lang="cs-CZ" smtClean="0"/>
              <a:t>22. 6. 2016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BF533-F1CB-4056-B729-8BEA03FDB4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70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21" y="924513"/>
            <a:ext cx="5337753" cy="328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952" y="426635"/>
            <a:ext cx="1014028" cy="102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8" y="500832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72733" y="4506734"/>
            <a:ext cx="106379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5400" b="1" dirty="0" smtClean="0"/>
              <a:t>TRAMVAJOVÁ TRAŤ Z DIVOKÉ ŠÁRKY</a:t>
            </a:r>
          </a:p>
          <a:p>
            <a:pPr algn="r"/>
            <a:r>
              <a:rPr lang="cs-CZ" sz="2800" dirty="0" smtClean="0"/>
              <a:t>TISKOVÁ KONFERENCE </a:t>
            </a:r>
          </a:p>
          <a:p>
            <a:pPr algn="r"/>
            <a:r>
              <a:rPr lang="cs-CZ" sz="2800" dirty="0" smtClean="0"/>
              <a:t>23. června 2016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559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Parkování</a:t>
            </a:r>
            <a:endParaRPr lang="cs-CZ" sz="3200" b="1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54000" tIns="54000" rIns="54000" bIns="54000" rtlCol="0" anchor="t" anchorCtr="0">
            <a:noAutofit/>
          </a:bodyPr>
          <a:lstStyle/>
          <a:p>
            <a:pPr marL="0" lvl="1" indent="0">
              <a:buNone/>
            </a:pPr>
            <a:r>
              <a:rPr lang="cs-CZ" sz="1800" b="1" dirty="0" smtClean="0"/>
              <a:t>Řešení </a:t>
            </a:r>
            <a:r>
              <a:rPr lang="cs-CZ" sz="1800" b="1" dirty="0"/>
              <a:t>parkování</a:t>
            </a:r>
          </a:p>
          <a:p>
            <a:pPr marL="285750" lvl="1"/>
            <a:r>
              <a:rPr lang="cs-CZ" sz="1800" dirty="0"/>
              <a:t>Původní úbytek parkovacích míst v důsledku výstavby tramvajové trati (cca 100 míst) se podařilo různými úpravami a jednáními </a:t>
            </a:r>
            <a:r>
              <a:rPr lang="cs-CZ" sz="1800" b="1" dirty="0"/>
              <a:t>snížit </a:t>
            </a:r>
            <a:r>
              <a:rPr lang="cs-CZ" sz="1800" b="1" dirty="0" smtClean="0"/>
              <a:t>cca </a:t>
            </a:r>
            <a:r>
              <a:rPr lang="cs-CZ" sz="1800" b="1" dirty="0"/>
              <a:t>na </a:t>
            </a:r>
            <a:r>
              <a:rPr lang="cs-CZ" sz="1800" b="1" dirty="0" smtClean="0"/>
              <a:t>polovinu</a:t>
            </a:r>
            <a:r>
              <a:rPr lang="cs-CZ" sz="1800" dirty="0"/>
              <a:t>.</a:t>
            </a:r>
          </a:p>
          <a:p>
            <a:pPr marL="285750" lvl="1"/>
            <a:r>
              <a:rPr lang="cs-CZ" sz="1800" dirty="0"/>
              <a:t>Magistrát </a:t>
            </a:r>
            <a:r>
              <a:rPr lang="cs-CZ" sz="1800" dirty="0" smtClean="0"/>
              <a:t>hl. města Prahy přislíbil v </a:t>
            </a:r>
            <a:r>
              <a:rPr lang="cs-CZ" sz="1800" dirty="0"/>
              <a:t>rámci výstavby tramvajové trati </a:t>
            </a:r>
            <a:r>
              <a:rPr lang="cs-CZ" sz="1800" b="1" dirty="0"/>
              <a:t>výstavbu parkovacího domu</a:t>
            </a:r>
            <a:r>
              <a:rPr lang="cs-CZ" sz="1800" dirty="0"/>
              <a:t>, který by měl včas zajistit dostatečnou náhradu a navýšení počtu parkovacích stání v lokalitě</a:t>
            </a:r>
          </a:p>
          <a:p>
            <a:pPr marL="285750" lvl="1"/>
            <a:r>
              <a:rPr lang="cs-CZ" sz="1800" dirty="0"/>
              <a:t>Městská část chce příkladnou participací s občany vybrat nejvhodnější řešení parkovacího domu a zajistit jeho </a:t>
            </a:r>
            <a:r>
              <a:rPr lang="cs-CZ" sz="1800" dirty="0" smtClean="0"/>
              <a:t>návrh</a:t>
            </a:r>
            <a:endParaRPr lang="cs-CZ" sz="1800" dirty="0"/>
          </a:p>
          <a:p>
            <a:pPr marL="0" lvl="1" indent="0">
              <a:buNone/>
            </a:pPr>
            <a:endParaRPr lang="cs-CZ" sz="1800" b="1" dirty="0" smtClean="0"/>
          </a:p>
          <a:p>
            <a:pPr marL="0" lvl="1" indent="0">
              <a:buNone/>
            </a:pPr>
            <a:r>
              <a:rPr lang="cs-CZ" sz="1800" b="1" dirty="0" smtClean="0"/>
              <a:t>Parkovací </a:t>
            </a:r>
            <a:r>
              <a:rPr lang="cs-CZ" sz="1800" b="1" dirty="0"/>
              <a:t>dům</a:t>
            </a:r>
          </a:p>
          <a:p>
            <a:pPr marL="285750" lvl="1"/>
            <a:r>
              <a:rPr lang="cs-CZ" sz="1800" dirty="0" smtClean="0"/>
              <a:t>Vytipována </a:t>
            </a:r>
            <a:r>
              <a:rPr lang="cs-CZ" sz="1800" dirty="0"/>
              <a:t>tři možná umístění parkovacího </a:t>
            </a:r>
            <a:r>
              <a:rPr lang="cs-CZ" sz="1800" dirty="0" smtClean="0"/>
              <a:t>domu.</a:t>
            </a:r>
            <a:endParaRPr lang="cs-CZ" sz="1800" dirty="0"/>
          </a:p>
          <a:p>
            <a:pPr marL="285750" lvl="1"/>
            <a:r>
              <a:rPr lang="cs-CZ" sz="1800" dirty="0" smtClean="0"/>
              <a:t>Nejvhodnější </a:t>
            </a:r>
            <a:r>
              <a:rPr lang="cs-CZ" sz="1800" dirty="0"/>
              <a:t>lokalitou pro parkovací dům se jeví křižovatka Drnovské a Vlastiny, kde by mohlo být </a:t>
            </a:r>
            <a:r>
              <a:rPr lang="cs-CZ" sz="1800" dirty="0" smtClean="0"/>
              <a:t>umístěno </a:t>
            </a:r>
            <a:r>
              <a:rPr lang="cs-CZ" sz="1800" dirty="0"/>
              <a:t>cca 140 parkovacích míst. </a:t>
            </a:r>
          </a:p>
          <a:p>
            <a:pPr marL="285750" lvl="1"/>
            <a:r>
              <a:rPr lang="cs-CZ" sz="1800" dirty="0"/>
              <a:t>Režim parkování v těchto objektech bude stanoven dle návrhu Městské části Prahy 6 a </a:t>
            </a:r>
            <a:r>
              <a:rPr lang="cs-CZ" sz="1800" dirty="0" smtClean="0"/>
              <a:t>na </a:t>
            </a:r>
            <a:r>
              <a:rPr lang="cs-CZ" sz="1800" dirty="0"/>
              <a:t>základě diskuze a dohod s rezidenty.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ZÁVĚREM</a:t>
            </a:r>
            <a:endParaRPr lang="cs-CZ" sz="3200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54000" tIns="54000" rIns="54000" bIns="54000" rtlCol="0" anchor="t" anchorCtr="0">
            <a:normAutofit/>
          </a:bodyPr>
          <a:lstStyle/>
          <a:p>
            <a:pPr marL="0" lvl="1" indent="0">
              <a:buNone/>
            </a:pPr>
            <a:endParaRPr lang="cs-CZ" sz="1600" b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cs-CZ" sz="2000" dirty="0" smtClean="0"/>
              <a:t>Záměr </a:t>
            </a:r>
            <a:r>
              <a:rPr lang="cs-CZ" sz="2000" dirty="0"/>
              <a:t>prodloužení tramvajové trati na Dědinu doznal v posledních měsících několika změn, které byly provedeny na základě námitek a požadavků občanů i našich připomínek.</a:t>
            </a:r>
          </a:p>
          <a:p>
            <a:pPr marL="0" lvl="1" indent="0">
              <a:buNone/>
            </a:pPr>
            <a:endParaRPr lang="cs-CZ" sz="2000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cs-CZ" sz="2000" dirty="0"/>
              <a:t>Věříme, že společně budeme tento záměr pozitivně ovlivňovat i nadále, aby s výsledkem byli všichni spokojeni.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cs-CZ" sz="2000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endParaRPr lang="cs-CZ" sz="2000" dirty="0"/>
          </a:p>
          <a:p>
            <a:pPr marL="0" lvl="1" indent="0" algn="r">
              <a:buNone/>
            </a:pPr>
            <a:r>
              <a:rPr lang="cs-CZ" sz="1200" i="1" dirty="0" smtClean="0">
                <a:solidFill>
                  <a:schemeClr val="bg1"/>
                </a:solidFill>
              </a:rPr>
              <a:t>Zástupce </a:t>
            </a:r>
            <a:r>
              <a:rPr lang="cs-CZ" sz="1200" i="1" dirty="0">
                <a:solidFill>
                  <a:schemeClr val="bg1"/>
                </a:solidFill>
              </a:rPr>
              <a:t>starosty Prahy 6 pro dopravu a veřejný prostor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/>
              <a:t>METROPROJEKT</a:t>
            </a:r>
            <a:endParaRPr lang="cs-CZ" sz="4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800" dirty="0" smtClean="0"/>
              <a:t>Ing. David </a:t>
            </a:r>
            <a:r>
              <a:rPr lang="cs-CZ" sz="2800" dirty="0" smtClean="0"/>
              <a:t>Krása</a:t>
            </a:r>
          </a:p>
          <a:p>
            <a:pPr algn="r"/>
            <a:r>
              <a:rPr lang="cs-CZ" sz="2000" dirty="0"/>
              <a:t>g</a:t>
            </a:r>
            <a:r>
              <a:rPr lang="cs-CZ" sz="2000" dirty="0" smtClean="0"/>
              <a:t>enerální ředitel</a:t>
            </a:r>
            <a:endParaRPr lang="cs-CZ" sz="2000" dirty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9" b="1404"/>
          <a:stretch/>
        </p:blipFill>
        <p:spPr bwMode="auto">
          <a:xfrm>
            <a:off x="960450" y="1140605"/>
            <a:ext cx="3770701" cy="214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metroprojekt.cz/public/frontend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50" y="4735985"/>
            <a:ext cx="23050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84" y="947421"/>
            <a:ext cx="9215033" cy="27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aoblený obdélník 3"/>
          <p:cNvSpPr/>
          <p:nvPr/>
        </p:nvSpPr>
        <p:spPr>
          <a:xfrm>
            <a:off x="1540319" y="3886153"/>
            <a:ext cx="9062409" cy="2678119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indent="250825"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447925" indent="-161925" defTabSz="9953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05125" indent="-161925" defTabSz="9953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362325" indent="-161925" defTabSz="9953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19525" indent="-161925" defTabSz="9953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Začátek novostavby:	ul. Evropská za smyčkou Divoká Šárka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Konec novostavby:	u křižovatky ulic Drnovská - Dědinská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Celková délka: 		2 300 m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Doba výstavby:		20 měsíců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Počet zastávek: 	5 zastávek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Délka nástupišť:	35 m (Vlastina, </a:t>
            </a:r>
            <a:r>
              <a:rPr lang="cs-CZ" altLang="cs-CZ" sz="1814" dirty="0" err="1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Sídl</a:t>
            </a: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. Na Dědině, Ciolkovského, Dědinská</a:t>
            </a:r>
          </a:p>
          <a:p>
            <a:pPr algn="just" eaLnBrk="1" hangingPunct="1">
              <a:spcBef>
                <a:spcPts val="272"/>
              </a:spcBef>
              <a:defRPr/>
            </a:pPr>
            <a:r>
              <a:rPr lang="cs-CZ" altLang="cs-CZ" sz="1814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			65 m (Divoká Šárka, Dědinská výstupní)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646817" y="261136"/>
            <a:ext cx="484941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Základní informace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44739" y="580647"/>
            <a:ext cx="2182008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CELKOVÁ SITUACE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36383" y="868982"/>
            <a:ext cx="585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Odbočení z ulice Evropská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22" y="1649972"/>
            <a:ext cx="10192635" cy="44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039552" y="1281947"/>
            <a:ext cx="1101584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SITUACE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10283" y="319839"/>
            <a:ext cx="484941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Odbočení z ulice Evropská</a:t>
            </a:r>
          </a:p>
        </p:txBody>
      </p:sp>
      <p:pic>
        <p:nvPicPr>
          <p:cNvPr id="5126" name="Picture 3" descr="M:\60\VYSKOCIL\6013\vizualizace\1b odbočení z Evropsk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18" y="989177"/>
            <a:ext cx="8330965" cy="55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055704" y="560994"/>
            <a:ext cx="1205779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NADHLED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3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28983" y="375605"/>
            <a:ext cx="654843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Ulice Vlastina: úsek Evropská – U Silnice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35" y="960380"/>
            <a:ext cx="9504443" cy="26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M:\60\VYSKOCIL\6013\vizualizace\3a Vlastina - 1. ús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5" y="3510352"/>
            <a:ext cx="4747181" cy="31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00" y="3510352"/>
            <a:ext cx="4760140" cy="316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540027" y="6237358"/>
            <a:ext cx="1891865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STÁVAJÍCÍ STAV</a:t>
            </a:r>
            <a:endParaRPr lang="cs-CZ" sz="1633" dirty="0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242390" y="6235940"/>
            <a:ext cx="1393330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NOVÝ STAV</a:t>
            </a:r>
            <a:endParaRPr lang="cs-CZ" sz="1633" dirty="0">
              <a:solidFill>
                <a:srgbClr val="FFFFFF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492567" y="3066824"/>
            <a:ext cx="1101584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SITUACE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2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26930" y="410155"/>
            <a:ext cx="654843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Ulice Vlastina: úsek U Silnice - Hodčina</a:t>
            </a:r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28" y="960380"/>
            <a:ext cx="8608856" cy="26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28" y="3693213"/>
            <a:ext cx="8608856" cy="305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9361577" y="498189"/>
            <a:ext cx="1101584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SITUACE</a:t>
            </a:r>
            <a:endParaRPr lang="cs-CZ" sz="1633" dirty="0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175363" y="4087731"/>
            <a:ext cx="1449436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PŘÍČNÝ ŘEZ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13144" y="432483"/>
            <a:ext cx="654843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Ulice Vlastina: úsek Hodčina - Drnovská</a:t>
            </a: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03" y="940222"/>
            <a:ext cx="9177596" cy="249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480058" y="3109965"/>
            <a:ext cx="1101584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SITUACE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93" y="3625940"/>
            <a:ext cx="6737777" cy="286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9361577" y="5608102"/>
            <a:ext cx="1449436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PŘÍČNÝ ŘEZ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13144" y="498189"/>
            <a:ext cx="654843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Drnovská - Dědinská</a:t>
            </a: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88" y="1012214"/>
            <a:ext cx="8731243" cy="567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10" y="3749367"/>
            <a:ext cx="4411697" cy="293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356321" y="6237358"/>
            <a:ext cx="1205779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NADHLED</a:t>
            </a:r>
            <a:endParaRPr lang="cs-CZ" sz="1633" dirty="0">
              <a:solidFill>
                <a:srgbClr val="FFFFFF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9457947" y="560994"/>
            <a:ext cx="1101584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SITUACE</a:t>
            </a:r>
            <a:endParaRPr lang="cs-CZ" sz="1633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Magistrát hl. města Prahy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25014" y="4589463"/>
            <a:ext cx="9222436" cy="1500187"/>
          </a:xfrm>
        </p:spPr>
        <p:txBody>
          <a:bodyPr>
            <a:normAutofit/>
          </a:bodyPr>
          <a:lstStyle/>
          <a:p>
            <a:pPr algn="r"/>
            <a:r>
              <a:rPr lang="cs-CZ" sz="2800" dirty="0" smtClean="0"/>
              <a:t>Petr </a:t>
            </a:r>
            <a:r>
              <a:rPr lang="cs-CZ" sz="2800" dirty="0" smtClean="0"/>
              <a:t>Dolínek</a:t>
            </a:r>
          </a:p>
          <a:p>
            <a:pPr algn="r"/>
            <a:r>
              <a:rPr lang="cs-CZ" sz="2000" dirty="0"/>
              <a:t>n</a:t>
            </a:r>
            <a:r>
              <a:rPr lang="cs-CZ" sz="2000" dirty="0" smtClean="0"/>
              <a:t>áměstek primátorky hl. města Prahy pro dopravu, sport a volný čas</a:t>
            </a:r>
            <a:endParaRPr lang="cs-CZ" sz="2000" dirty="0"/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9" y="4716953"/>
            <a:ext cx="832617" cy="83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s://encrypted-tbn2.gstatic.com/images?q=tbn:ANd9GcTTmkgya4QmfYuzceXMRWMjvsLft5z_pQO-pYIjtTUoACQaG2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864216"/>
            <a:ext cx="3190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13144" y="498189"/>
            <a:ext cx="654843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+mj-lt"/>
                <a:cs typeface="Arial" charset="0"/>
              </a:rPr>
              <a:t>Smyčka Dědinská</a:t>
            </a: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00" y="1094849"/>
            <a:ext cx="8395163" cy="55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9235684" y="498189"/>
            <a:ext cx="1205779" cy="343620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cs-CZ" sz="16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NADHLED</a:t>
            </a:r>
            <a:endParaRPr lang="cs-CZ" sz="1633" dirty="0">
              <a:solidFill>
                <a:srgbClr val="FFFFF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0968" y="2752928"/>
            <a:ext cx="10515600" cy="1947862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Dopravní podnik hl. města Prahy </a:t>
            </a:r>
            <a:endParaRPr lang="cs-CZ" sz="4800" b="1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1"/>
          </p:nvPr>
        </p:nvSpPr>
        <p:spPr>
          <a:xfrm>
            <a:off x="890968" y="5605664"/>
            <a:ext cx="10515600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/>
              <a:t>Ing. Jan Šurovský, </a:t>
            </a:r>
            <a:r>
              <a:rPr lang="cs-CZ" sz="2800" dirty="0" err="1" smtClean="0"/>
              <a:t>Ph.D</a:t>
            </a:r>
            <a:endParaRPr lang="cs-CZ" sz="2800" dirty="0" smtClean="0"/>
          </a:p>
          <a:p>
            <a:pPr algn="r"/>
            <a:r>
              <a:rPr lang="cs-CZ" sz="2000" dirty="0"/>
              <a:t>t</a:t>
            </a:r>
            <a:r>
              <a:rPr lang="cs-CZ" sz="2000" dirty="0" smtClean="0"/>
              <a:t>echnický ředitel DP hl. města Praha</a:t>
            </a:r>
            <a:endParaRPr lang="cs-CZ" sz="20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76" y="1310174"/>
            <a:ext cx="4554546" cy="245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76" y="4840060"/>
            <a:ext cx="2948810" cy="62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1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7787" y="30190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Doprava a energetika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189" y="1556793"/>
            <a:ext cx="10238703" cy="4525963"/>
          </a:xfrm>
        </p:spPr>
        <p:txBody>
          <a:bodyPr/>
          <a:lstStyle/>
          <a:p>
            <a:r>
              <a:rPr lang="cs-CZ" sz="2400" dirty="0"/>
              <a:t>Doprava bude do budoucna mnohem více souviset s energetikou</a:t>
            </a:r>
          </a:p>
          <a:p>
            <a:r>
              <a:rPr lang="cs-CZ" altLang="cs-CZ" sz="2400" dirty="0">
                <a:cs typeface="Arial" charset="0"/>
              </a:rPr>
              <a:t>Paříž, prosinec 2015: </a:t>
            </a:r>
            <a:r>
              <a:rPr lang="cs-CZ" altLang="cs-CZ" sz="2400" i="1" dirty="0" smtClean="0">
                <a:cs typeface="Arial" charset="0"/>
              </a:rPr>
              <a:t>Mezinárodní </a:t>
            </a:r>
            <a:r>
              <a:rPr lang="cs-CZ" altLang="cs-CZ" sz="2400" i="1" dirty="0">
                <a:cs typeface="Arial" charset="0"/>
              </a:rPr>
              <a:t>klimatická konference OSN </a:t>
            </a:r>
            <a:r>
              <a:rPr lang="cs-CZ" altLang="cs-CZ" sz="2400" dirty="0">
                <a:cs typeface="Arial" charset="0"/>
              </a:rPr>
              <a:t>za účasti 196 zemí a 147 hlav </a:t>
            </a:r>
            <a:r>
              <a:rPr lang="cs-CZ" altLang="cs-CZ" sz="2400" dirty="0" smtClean="0">
                <a:cs typeface="Arial" charset="0"/>
              </a:rPr>
              <a:t>států</a:t>
            </a:r>
          </a:p>
          <a:p>
            <a:r>
              <a:rPr lang="cs-CZ" altLang="cs-CZ" sz="2400" b="1" dirty="0" smtClean="0">
                <a:cs typeface="Arial" charset="0"/>
              </a:rPr>
              <a:t>Cíl</a:t>
            </a:r>
            <a:r>
              <a:rPr lang="cs-CZ" altLang="cs-CZ" sz="2400" dirty="0">
                <a:cs typeface="Arial" charset="0"/>
              </a:rPr>
              <a:t>: snížit oteplování země (nepřesáhnout 1,5 až 2 stupně Celsia do roku 2100) </a:t>
            </a:r>
          </a:p>
          <a:p>
            <a:r>
              <a:rPr lang="cs-CZ" altLang="cs-CZ" sz="2400" b="1" dirty="0">
                <a:cs typeface="Arial" charset="0"/>
              </a:rPr>
              <a:t>Nástroj</a:t>
            </a:r>
            <a:r>
              <a:rPr lang="cs-CZ" altLang="cs-CZ" sz="2400" dirty="0">
                <a:cs typeface="Arial" charset="0"/>
              </a:rPr>
              <a:t>: snížení spotřeby fosilních paliv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86"/>
          <p:cNvGrpSpPr>
            <a:grpSpLocks/>
          </p:cNvGrpSpPr>
          <p:nvPr/>
        </p:nvGrpSpPr>
        <p:grpSpPr bwMode="auto">
          <a:xfrm>
            <a:off x="3203418" y="3829010"/>
            <a:ext cx="6600825" cy="2735262"/>
            <a:chOff x="890588" y="2954338"/>
            <a:chExt cx="9141535" cy="3975549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099449" y="2954338"/>
              <a:ext cx="7677306" cy="3375640"/>
            </a:xfrm>
            <a:custGeom>
              <a:avLst/>
              <a:gdLst>
                <a:gd name="T0" fmla="*/ 0 w 4136"/>
                <a:gd name="T1" fmla="*/ 0 h 1928"/>
                <a:gd name="T2" fmla="*/ 0 w 4136"/>
                <a:gd name="T3" fmla="*/ 2147483647 h 1928"/>
                <a:gd name="T4" fmla="*/ 2147483647 w 4136"/>
                <a:gd name="T5" fmla="*/ 2147483647 h 1928"/>
                <a:gd name="T6" fmla="*/ 0 60000 65536"/>
                <a:gd name="T7" fmla="*/ 0 60000 65536"/>
                <a:gd name="T8" fmla="*/ 0 60000 65536"/>
                <a:gd name="T9" fmla="*/ 0 w 4136"/>
                <a:gd name="T10" fmla="*/ 0 h 1928"/>
                <a:gd name="T11" fmla="*/ 4136 w 4136"/>
                <a:gd name="T12" fmla="*/ 1928 h 19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36" h="1928">
                  <a:moveTo>
                    <a:pt x="0" y="0"/>
                  </a:moveTo>
                  <a:lnTo>
                    <a:pt x="0" y="1928"/>
                  </a:lnTo>
                  <a:lnTo>
                    <a:pt x="4136" y="192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890588" y="6329978"/>
              <a:ext cx="2946045" cy="500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cs-CZ" b="1" kern="0" dirty="0">
                  <a:solidFill>
                    <a:sysClr val="windowText" lastClr="000000"/>
                  </a:solidFill>
                  <a:ea typeface="ＭＳ Ｐゴシック" pitchFamily="34" charset="-128"/>
                </a:rPr>
                <a:t>- 200 000 </a:t>
              </a:r>
              <a:r>
                <a:rPr lang="cs-CZ" b="1" kern="0" dirty="0" err="1">
                  <a:solidFill>
                    <a:sysClr val="windowText" lastClr="000000"/>
                  </a:solidFill>
                  <a:ea typeface="ＭＳ Ｐゴシック" pitchFamily="34" charset="-128"/>
                </a:rPr>
                <a:t>000</a:t>
              </a:r>
              <a:endParaRPr lang="cs-CZ" b="1" kern="0" dirty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8644843" y="6426887"/>
              <a:ext cx="1387280" cy="50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4306" tIns="52153" rIns="104306" bIns="52153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cs-CZ" b="1" kern="0">
                  <a:solidFill>
                    <a:sysClr val="windowText" lastClr="000000"/>
                  </a:solidFill>
                  <a:ea typeface="ＭＳ Ｐゴシック" pitchFamily="34" charset="-128"/>
                </a:rPr>
                <a:t>T (roky)</a:t>
              </a: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 flipV="1">
              <a:off x="1099449" y="4264908"/>
              <a:ext cx="2691015" cy="206507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9"/>
            <p:cNvSpPr>
              <a:spLocks/>
            </p:cNvSpPr>
            <p:nvPr/>
          </p:nvSpPr>
          <p:spPr bwMode="auto">
            <a:xfrm>
              <a:off x="3788266" y="3821898"/>
              <a:ext cx="1468626" cy="443010"/>
            </a:xfrm>
            <a:custGeom>
              <a:avLst/>
              <a:gdLst>
                <a:gd name="T0" fmla="*/ 0 w 792"/>
                <a:gd name="T1" fmla="*/ 2147483647 h 254"/>
                <a:gd name="T2" fmla="*/ 2147483647 w 792"/>
                <a:gd name="T3" fmla="*/ 2147483647 h 254"/>
                <a:gd name="T4" fmla="*/ 2147483647 w 792"/>
                <a:gd name="T5" fmla="*/ 2147483647 h 254"/>
                <a:gd name="T6" fmla="*/ 2147483647 w 792"/>
                <a:gd name="T7" fmla="*/ 2147483647 h 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2"/>
                <a:gd name="T13" fmla="*/ 0 h 254"/>
                <a:gd name="T14" fmla="*/ 792 w 792"/>
                <a:gd name="T15" fmla="*/ 254 h 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2" h="254">
                  <a:moveTo>
                    <a:pt x="0" y="254"/>
                  </a:moveTo>
                  <a:cubicBezTo>
                    <a:pt x="39" y="229"/>
                    <a:pt x="157" y="145"/>
                    <a:pt x="232" y="105"/>
                  </a:cubicBezTo>
                  <a:cubicBezTo>
                    <a:pt x="307" y="65"/>
                    <a:pt x="355" y="34"/>
                    <a:pt x="448" y="17"/>
                  </a:cubicBezTo>
                  <a:cubicBezTo>
                    <a:pt x="541" y="0"/>
                    <a:pt x="720" y="4"/>
                    <a:pt x="792" y="1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>
              <a:off x="5256891" y="3821898"/>
              <a:ext cx="287569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099449" y="5545482"/>
              <a:ext cx="1024520" cy="78449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lg" len="lg"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14" name="Group 26"/>
            <p:cNvGrpSpPr>
              <a:grpSpLocks/>
            </p:cNvGrpSpPr>
            <p:nvPr/>
          </p:nvGrpSpPr>
          <p:grpSpPr bwMode="auto">
            <a:xfrm rot="-644302">
              <a:off x="1371600" y="3148013"/>
              <a:ext cx="1171575" cy="1104900"/>
              <a:chOff x="376" y="1081"/>
              <a:chExt cx="624" cy="624"/>
            </a:xfrm>
          </p:grpSpPr>
          <p:sp>
            <p:nvSpPr>
              <p:cNvPr id="22" name="Line 27"/>
              <p:cNvSpPr>
                <a:spLocks noChangeShapeType="1"/>
              </p:cNvSpPr>
              <p:nvPr/>
            </p:nvSpPr>
            <p:spPr bwMode="auto">
              <a:xfrm>
                <a:off x="372" y="1392"/>
                <a:ext cx="62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>
                  <a:solidFill>
                    <a:sysClr val="windowText" lastClr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" name="Line 28"/>
              <p:cNvSpPr>
                <a:spLocks noChangeShapeType="1"/>
              </p:cNvSpPr>
              <p:nvPr/>
            </p:nvSpPr>
            <p:spPr bwMode="auto">
              <a:xfrm rot="5400000">
                <a:off x="376" y="1393"/>
                <a:ext cx="624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>
                  <a:solidFill>
                    <a:sysClr val="windowText" lastClr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rot="8100000">
                <a:off x="380" y="1380"/>
                <a:ext cx="62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>
                  <a:solidFill>
                    <a:sysClr val="windowText" lastClr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rot="13500000" flipH="1">
                <a:off x="376" y="1394"/>
                <a:ext cx="62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 b="1" kern="0">
                  <a:solidFill>
                    <a:sysClr val="windowText" lastClr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6" name="Oval 31"/>
              <p:cNvSpPr>
                <a:spLocks noChangeArrowheads="1"/>
              </p:cNvSpPr>
              <p:nvPr/>
            </p:nvSpPr>
            <p:spPr bwMode="auto">
              <a:xfrm>
                <a:off x="572" y="1272"/>
                <a:ext cx="213" cy="215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2154749" y="4467954"/>
              <a:ext cx="147303" cy="5191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Line 33"/>
            <p:cNvSpPr>
              <a:spLocks noChangeShapeType="1"/>
            </p:cNvSpPr>
            <p:nvPr/>
          </p:nvSpPr>
          <p:spPr bwMode="auto">
            <a:xfrm>
              <a:off x="2389993" y="4341050"/>
              <a:ext cx="296802" cy="4199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2629634" y="4200303"/>
              <a:ext cx="459496" cy="251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104306" tIns="52153" rIns="104306" bIns="5215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8141377" y="3801132"/>
              <a:ext cx="215457" cy="2519617"/>
            </a:xfrm>
            <a:custGeom>
              <a:avLst/>
              <a:gdLst>
                <a:gd name="T0" fmla="*/ 2147483647 w 115"/>
                <a:gd name="T1" fmla="*/ 2147483647 h 1440"/>
                <a:gd name="T2" fmla="*/ 2147483647 w 115"/>
                <a:gd name="T3" fmla="*/ 2147483647 h 1440"/>
                <a:gd name="T4" fmla="*/ 0 w 115"/>
                <a:gd name="T5" fmla="*/ 0 h 1440"/>
                <a:gd name="T6" fmla="*/ 0 60000 65536"/>
                <a:gd name="T7" fmla="*/ 0 60000 65536"/>
                <a:gd name="T8" fmla="*/ 0 60000 65536"/>
                <a:gd name="T9" fmla="*/ 0 w 115"/>
                <a:gd name="T10" fmla="*/ 0 h 1440"/>
                <a:gd name="T11" fmla="*/ 115 w 115"/>
                <a:gd name="T12" fmla="*/ 1440 h 14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1440">
                  <a:moveTo>
                    <a:pt x="115" y="1440"/>
                  </a:moveTo>
                  <a:cubicBezTo>
                    <a:pt x="105" y="1282"/>
                    <a:pt x="76" y="734"/>
                    <a:pt x="57" y="494"/>
                  </a:cubicBezTo>
                  <a:cubicBezTo>
                    <a:pt x="38" y="254"/>
                    <a:pt x="12" y="103"/>
                    <a:pt x="0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104306" tIns="52153" rIns="104306" bIns="5215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Line 36"/>
            <p:cNvSpPr>
              <a:spLocks noChangeShapeType="1"/>
            </p:cNvSpPr>
            <p:nvPr/>
          </p:nvSpPr>
          <p:spPr bwMode="auto">
            <a:xfrm>
              <a:off x="8266694" y="4938652"/>
              <a:ext cx="13191" cy="1292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lg" len="lg"/>
            </a:ln>
          </p:spPr>
          <p:txBody>
            <a:bodyPr wrap="none" lIns="104306" tIns="52153" rIns="104306" bIns="5215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7440042" y="6302290"/>
              <a:ext cx="1217992" cy="556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cs-CZ" b="1" kern="0" dirty="0">
                  <a:solidFill>
                    <a:sysClr val="windowText" lastClr="000000"/>
                  </a:solidFill>
                  <a:ea typeface="ＭＳ Ｐゴシック" pitchFamily="34" charset="-128"/>
                </a:rPr>
                <a:t>2000</a:t>
              </a:r>
            </a:p>
          </p:txBody>
        </p:sp>
        <p:sp>
          <p:nvSpPr>
            <p:cNvPr id="21" name="Line 38"/>
            <p:cNvSpPr>
              <a:spLocks noChangeShapeType="1"/>
            </p:cNvSpPr>
            <p:nvPr/>
          </p:nvSpPr>
          <p:spPr bwMode="auto">
            <a:xfrm>
              <a:off x="8119392" y="6258451"/>
              <a:ext cx="0" cy="1269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104306" tIns="52153" rIns="104306" bIns="5215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b="1" kern="0">
                <a:solidFill>
                  <a:sysClr val="windowText" lastClr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9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5"/>
          <p:cNvSpPr txBox="1">
            <a:spLocks/>
          </p:cNvSpPr>
          <p:nvPr/>
        </p:nvSpPr>
        <p:spPr>
          <a:xfrm>
            <a:off x="1403980" y="478954"/>
            <a:ext cx="9361040" cy="5715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200" b="1" kern="0" dirty="0">
                <a:solidFill>
                  <a:schemeClr val="tx1"/>
                </a:solidFill>
                <a:cs typeface="Arial" charset="0"/>
              </a:rPr>
              <a:t>Aktualizovaná státní energetická koncepce ČR</a:t>
            </a:r>
          </a:p>
        </p:txBody>
      </p:sp>
      <p:graphicFrame>
        <p:nvGraphicFramePr>
          <p:cNvPr id="3" name="Graf 2"/>
          <p:cNvGraphicFramePr/>
          <p:nvPr>
            <p:extLst/>
          </p:nvPr>
        </p:nvGraphicFramePr>
        <p:xfrm>
          <a:off x="1980045" y="1268760"/>
          <a:ext cx="820891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2976525" y="404664"/>
            <a:ext cx="6126163" cy="823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altLang="cs-CZ" sz="2800" b="1" kern="0" dirty="0">
                <a:solidFill>
                  <a:schemeClr val="tx1"/>
                </a:solidFill>
              </a:rPr>
              <a:t>Energetická bilance dopravy v ČR</a:t>
            </a: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960525" y="4386437"/>
            <a:ext cx="8569325" cy="20288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1800" kern="0" dirty="0"/>
              <a:t>doprava se v ČR podílí 22 % na konečné spotřebě energie</a:t>
            </a:r>
          </a:p>
          <a:p>
            <a:r>
              <a:rPr lang="cs-CZ" altLang="cs-CZ" sz="1800" kern="0" dirty="0"/>
              <a:t>energie pro dopravu je v ČR z 97 % závislá na ropě a jejích náhražkách</a:t>
            </a:r>
          </a:p>
          <a:p>
            <a:r>
              <a:rPr lang="cs-CZ" altLang="cs-CZ" sz="1800" b="1" kern="0" dirty="0"/>
              <a:t>elektřina tvoří jen 3 % energie pro dopravu, avšak dokáže zajistit 16 % přepravních výkonů osobní dopravy a 20 % přepravních výkonů nákladní dopravy</a:t>
            </a:r>
          </a:p>
          <a:p>
            <a:pPr>
              <a:buFont typeface="Wingdings" pitchFamily="2" charset="2"/>
              <a:buAutoNum type="arabicParenR"/>
            </a:pPr>
            <a:endParaRPr lang="cs-CZ" altLang="cs-CZ" sz="1800" kern="0" dirty="0"/>
          </a:p>
          <a:p>
            <a:pPr>
              <a:buFont typeface="Wingdings" pitchFamily="2" charset="2"/>
              <a:buAutoNum type="arabicParenR"/>
            </a:pPr>
            <a:endParaRPr lang="cs-CZ" altLang="cs-CZ" sz="1800" kern="0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415077"/>
              </p:ext>
            </p:extLst>
          </p:nvPr>
        </p:nvGraphicFramePr>
        <p:xfrm>
          <a:off x="1960525" y="1092665"/>
          <a:ext cx="8158162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Worksheet" r:id="rId3" imgW="5334045" imgH="1943100" progId="Excel.Sheet.12">
                  <p:embed/>
                </p:oleObj>
              </mc:Choice>
              <mc:Fallback>
                <p:oleObj name="Worksheet" r:id="rId3" imgW="5334045" imgH="19431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525" y="1092665"/>
                        <a:ext cx="8158162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5"/>
          <p:cNvSpPr txBox="1">
            <a:spLocks/>
          </p:cNvSpPr>
          <p:nvPr/>
        </p:nvSpPr>
        <p:spPr>
          <a:xfrm>
            <a:off x="1981200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sz="3200" b="1" kern="0" dirty="0">
                <a:solidFill>
                  <a:schemeClr val="tx1"/>
                </a:solidFill>
                <a:cs typeface="Arial" charset="0"/>
              </a:rPr>
              <a:t>Struktura zdrojů energie pro dopravu v ČR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03389" y="1196753"/>
            <a:ext cx="8785225" cy="51844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1600" kern="0" dirty="0">
                <a:cs typeface="Arial" charset="0"/>
              </a:rPr>
              <a:t>podíl uhlovodíkových paliv na energiích pro dopravu vzrostl na 97 % (17 kWh/obyv./den)</a:t>
            </a:r>
          </a:p>
          <a:p>
            <a:pPr eaLnBrk="1" hangingPunct="1"/>
            <a:r>
              <a:rPr lang="cs-CZ" sz="1600" kern="0" dirty="0">
                <a:cs typeface="Arial" charset="0"/>
              </a:rPr>
              <a:t>podíl elektřiny na energiích </a:t>
            </a:r>
            <a:r>
              <a:rPr lang="cs-CZ" sz="1600" kern="0" dirty="0" smtClean="0">
                <a:cs typeface="Arial" charset="0"/>
              </a:rPr>
              <a:t>pro </a:t>
            </a:r>
            <a:r>
              <a:rPr lang="cs-CZ" sz="1600" kern="0" dirty="0">
                <a:cs typeface="Arial" charset="0"/>
              </a:rPr>
              <a:t>dopravu klesl na 3 % (0,6 kWh/obyv./den)</a:t>
            </a: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/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/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cs typeface="Arial" charset="0"/>
            </a:endParaRPr>
          </a:p>
          <a:p>
            <a:pPr eaLnBrk="1" hangingPunct="1"/>
            <a:endParaRPr lang="cs-CZ" sz="1600" kern="0" dirty="0">
              <a:cs typeface="Arial" charset="0"/>
            </a:endParaRPr>
          </a:p>
          <a:p>
            <a:pPr eaLnBrk="1" hangingPunct="1"/>
            <a:endParaRPr lang="cs-CZ" sz="1600" kern="0" dirty="0">
              <a:cs typeface="Arial" charset="0"/>
            </a:endParaRPr>
          </a:p>
          <a:p>
            <a:pPr eaLnBrk="1" hangingPunct="1"/>
            <a:r>
              <a:rPr lang="cs-CZ" sz="1600" kern="0" dirty="0" smtClean="0">
                <a:cs typeface="Arial" charset="0"/>
              </a:rPr>
              <a:t>I </a:t>
            </a:r>
            <a:r>
              <a:rPr lang="cs-CZ" sz="1600" kern="0" dirty="0">
                <a:cs typeface="Arial" charset="0"/>
              </a:rPr>
              <a:t>takto malý (3 %) podíl elektrické energie však v ČR zajišťuje:</a:t>
            </a:r>
          </a:p>
          <a:p>
            <a:pPr marL="0" indent="0" eaLnBrk="1" hangingPunct="1">
              <a:buNone/>
            </a:pPr>
            <a:r>
              <a:rPr lang="cs-CZ" sz="1600" kern="0" dirty="0">
                <a:cs typeface="Arial" charset="0"/>
              </a:rPr>
              <a:t>	- 14 % přepravních výkonů osobní dopravy</a:t>
            </a:r>
          </a:p>
          <a:p>
            <a:pPr marL="0" indent="0" eaLnBrk="1" hangingPunct="1">
              <a:buNone/>
            </a:pPr>
            <a:r>
              <a:rPr lang="cs-CZ" sz="1600" kern="0" dirty="0">
                <a:cs typeface="Arial" charset="0"/>
              </a:rPr>
              <a:t> 	- 19 % přepravních výkonů nákladní dopravy</a:t>
            </a:r>
          </a:p>
          <a:p>
            <a:pPr marL="0" indent="0" eaLnBrk="1" hangingPunct="1">
              <a:buNone/>
            </a:pPr>
            <a:r>
              <a:rPr lang="cs-CZ" sz="1600" kern="0" dirty="0" smtClean="0">
                <a:cs typeface="Arial" charset="0"/>
              </a:rPr>
              <a:t>       </a:t>
            </a:r>
            <a:r>
              <a:rPr lang="cs-CZ" sz="2000" b="1" kern="0" dirty="0" smtClean="0">
                <a:cs typeface="Arial" charset="0"/>
              </a:rPr>
              <a:t>→ </a:t>
            </a:r>
            <a:r>
              <a:rPr lang="cs-CZ" sz="2000" b="1" kern="0" dirty="0">
                <a:cs typeface="Arial" charset="0"/>
              </a:rPr>
              <a:t>to dokládá vysokou efektivitu elektrické vozby, zejména kolejové</a:t>
            </a:r>
          </a:p>
          <a:p>
            <a:pPr eaLnBrk="1" hangingPunct="1"/>
            <a:endParaRPr lang="cs-CZ" sz="2000" b="1" kern="0" dirty="0">
              <a:solidFill>
                <a:srgbClr val="006487"/>
              </a:solidFill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solidFill>
                <a:srgbClr val="006487"/>
              </a:solidFill>
              <a:cs typeface="Arial" charset="0"/>
            </a:endParaRPr>
          </a:p>
          <a:p>
            <a:pPr eaLnBrk="1" hangingPunct="1">
              <a:buFontTx/>
              <a:buChar char="-"/>
            </a:pPr>
            <a:endParaRPr lang="cs-CZ" sz="1600" kern="0" dirty="0">
              <a:solidFill>
                <a:srgbClr val="006487"/>
              </a:solidFill>
              <a:cs typeface="Arial" charset="0"/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051305008"/>
              </p:ext>
            </p:extLst>
          </p:nvPr>
        </p:nvGraphicFramePr>
        <p:xfrm>
          <a:off x="2075360" y="1932059"/>
          <a:ext cx="7188993" cy="3007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81200" y="404664"/>
            <a:ext cx="8229600" cy="77809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3300" b="1" kern="0" dirty="0">
                <a:solidFill>
                  <a:schemeClr val="tx1"/>
                </a:solidFill>
              </a:rPr>
              <a:t>Doprava osob v Praze</a:t>
            </a:r>
            <a:r>
              <a:rPr lang="cs-CZ" sz="2400" b="1" kern="0" dirty="0">
                <a:solidFill>
                  <a:schemeClr val="tx1"/>
                </a:solidFill>
              </a:rPr>
              <a:t/>
            </a:r>
            <a:br>
              <a:rPr lang="cs-CZ" sz="2400" b="1" kern="0" dirty="0">
                <a:solidFill>
                  <a:schemeClr val="tx1"/>
                </a:solidFill>
              </a:rPr>
            </a:br>
            <a:r>
              <a:rPr lang="cs-CZ" sz="1600" kern="0" dirty="0">
                <a:solidFill>
                  <a:schemeClr val="tx1"/>
                </a:solidFill>
              </a:rPr>
              <a:t>(přibližné hodnoty podle statistik TSK a DP) </a:t>
            </a:r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76718728"/>
              </p:ext>
            </p:extLst>
          </p:nvPr>
        </p:nvGraphicFramePr>
        <p:xfrm>
          <a:off x="2145904" y="1307689"/>
          <a:ext cx="8064896" cy="525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81200" y="476672"/>
            <a:ext cx="8229600" cy="77809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3300" b="1" kern="0" dirty="0">
                <a:solidFill>
                  <a:schemeClr val="tx1"/>
                </a:solidFill>
              </a:rPr>
              <a:t>Doprava osob v Praze</a:t>
            </a:r>
            <a:r>
              <a:rPr lang="cs-CZ" sz="2400" b="1" kern="0" dirty="0">
                <a:solidFill>
                  <a:schemeClr val="tx1"/>
                </a:solidFill>
              </a:rPr>
              <a:t/>
            </a:r>
            <a:br>
              <a:rPr lang="cs-CZ" sz="2400" b="1" kern="0" dirty="0">
                <a:solidFill>
                  <a:schemeClr val="tx1"/>
                </a:solidFill>
              </a:rPr>
            </a:br>
            <a:r>
              <a:rPr lang="cs-CZ" sz="1600" kern="0" dirty="0">
                <a:solidFill>
                  <a:schemeClr val="tx1"/>
                </a:solidFill>
              </a:rPr>
              <a:t>(přibližné hodnoty podle statistik TSK a DP) </a:t>
            </a:r>
          </a:p>
        </p:txBody>
      </p:sp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968624825"/>
              </p:ext>
            </p:extLst>
          </p:nvPr>
        </p:nvGraphicFramePr>
        <p:xfrm>
          <a:off x="1159098" y="2143955"/>
          <a:ext cx="4237149" cy="3677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486003608"/>
              </p:ext>
            </p:extLst>
          </p:nvPr>
        </p:nvGraphicFramePr>
        <p:xfrm>
          <a:off x="5769735" y="2143954"/>
          <a:ext cx="5280338" cy="367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981200" y="5486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cs-CZ" sz="3200" b="1" kern="0" dirty="0">
                <a:solidFill>
                  <a:schemeClr val="tx1"/>
                </a:solidFill>
                <a:cs typeface="Arial" charset="0"/>
              </a:rPr>
              <a:t>Vývoj struktury přepravy v Praze</a:t>
            </a:r>
            <a:br>
              <a:rPr lang="cs-CZ" sz="3200" b="1" kern="0" dirty="0">
                <a:solidFill>
                  <a:schemeClr val="tx1"/>
                </a:solidFill>
                <a:cs typeface="Arial" charset="0"/>
              </a:rPr>
            </a:br>
            <a:r>
              <a:rPr lang="cs-CZ" sz="1600" kern="0" dirty="0">
                <a:solidFill>
                  <a:schemeClr val="tx1"/>
                </a:solidFill>
                <a:latin typeface="Arial" charset="0"/>
                <a:cs typeface="Arial" charset="0"/>
              </a:rPr>
              <a:t>(jen město - bez vnějších pásem, všichni dopravci)</a:t>
            </a:r>
          </a:p>
        </p:txBody>
      </p:sp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1961353" y="5591596"/>
            <a:ext cx="77762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v roce 2009 připadlo na 1 cestujícího v tramvaji 1,01 cestujících v autobuse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v roce 2012 připadlo na 1 cestujícího v tramvaji 1,22 cestujících v autobuse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207569" y="1556792"/>
          <a:ext cx="7356673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8472264" y="2348880"/>
            <a:ext cx="833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0" dirty="0"/>
              <a:t>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642350" cy="850900"/>
          </a:xfrm>
        </p:spPr>
        <p:txBody>
          <a:bodyPr/>
          <a:lstStyle/>
          <a:p>
            <a:r>
              <a:rPr lang="cs-CZ" altLang="cs-CZ" sz="3200" b="1" dirty="0"/>
              <a:t>Tramvajová doprava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052513"/>
            <a:ext cx="8713788" cy="38163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altLang="cs-CZ" sz="2000" dirty="0"/>
              <a:t>Délkou sítě se Praha řadí do druhé desítky tramvajových provozů světa,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počtem přepravených osob mezi největší systémy na </a:t>
            </a:r>
            <a:r>
              <a:rPr lang="cs-CZ" altLang="cs-CZ" sz="2000" dirty="0" smtClean="0"/>
              <a:t>světě.</a:t>
            </a:r>
            <a:endParaRPr lang="cs-CZ" altLang="cs-CZ" sz="2000" dirty="0"/>
          </a:p>
          <a:p>
            <a:pPr>
              <a:buFontTx/>
              <a:buNone/>
              <a:defRPr/>
            </a:pPr>
            <a:endParaRPr lang="cs-CZ" altLang="cs-CZ" sz="1050" dirty="0"/>
          </a:p>
          <a:p>
            <a:pPr>
              <a:buFontTx/>
              <a:buNone/>
              <a:defRPr/>
            </a:pPr>
            <a:r>
              <a:rPr lang="cs-CZ" altLang="cs-CZ" sz="2000" b="1" dirty="0"/>
              <a:t>Specifikem sítě v Praze je vysoká flexibilita systému:</a:t>
            </a:r>
          </a:p>
          <a:p>
            <a:pPr>
              <a:defRPr/>
            </a:pPr>
            <a:r>
              <a:rPr lang="cs-CZ" altLang="cs-CZ" sz="2000" dirty="0"/>
              <a:t>3 čtyřramenné křižovatky s možností jízdy do všech směrů</a:t>
            </a:r>
          </a:p>
          <a:p>
            <a:pPr>
              <a:defRPr/>
            </a:pPr>
            <a:r>
              <a:rPr lang="cs-CZ" altLang="cs-CZ" sz="2000" dirty="0"/>
              <a:t>preferenční opatření při průjezdu křižovatkami</a:t>
            </a:r>
          </a:p>
          <a:p>
            <a:pPr>
              <a:defRPr/>
            </a:pPr>
            <a:r>
              <a:rPr lang="cs-CZ" altLang="cs-CZ" sz="2000" dirty="0"/>
              <a:t>pestrý a rozsáhlý vozový park</a:t>
            </a:r>
          </a:p>
          <a:p>
            <a:pPr>
              <a:defRPr/>
            </a:pPr>
            <a:r>
              <a:rPr lang="cs-CZ" altLang="cs-CZ" sz="2000" dirty="0"/>
              <a:t>147 km infrastruktury</a:t>
            </a:r>
          </a:p>
          <a:p>
            <a:pPr>
              <a:defRPr/>
            </a:pPr>
            <a:r>
              <a:rPr lang="cs-CZ" altLang="cs-CZ" sz="2000" dirty="0"/>
              <a:t>939 výhybek</a:t>
            </a:r>
          </a:p>
        </p:txBody>
      </p:sp>
      <p:pic>
        <p:nvPicPr>
          <p:cNvPr id="19460" name="Picture 5" descr="\\dpp.cz\so\SO_Dokumenty\900120\Dokumenty\FOTO\TROJSKY MOST\trojsky_most_20140820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3" y="3505356"/>
            <a:ext cx="46799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21" y="4573588"/>
            <a:ext cx="322421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Přínosy tramvajové tratě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Tramvaj je nejekologičtější způsob povrchové veřejné </a:t>
            </a:r>
            <a:r>
              <a:rPr lang="cs-CZ" sz="2400" dirty="0" smtClean="0"/>
              <a:t>dopravy</a:t>
            </a:r>
          </a:p>
          <a:p>
            <a:r>
              <a:rPr lang="cs-CZ" sz="2400" dirty="0" smtClean="0"/>
              <a:t>S </a:t>
            </a:r>
            <a:r>
              <a:rPr lang="cs-CZ" sz="2400" dirty="0"/>
              <a:t>využitím nejnovějších technologií je tramvajová doprava nehlučná a </a:t>
            </a:r>
            <a:r>
              <a:rPr lang="cs-CZ" sz="2400" dirty="0" smtClean="0"/>
              <a:t>bezemisní</a:t>
            </a:r>
          </a:p>
          <a:p>
            <a:r>
              <a:rPr lang="cs-CZ" sz="2400" dirty="0" smtClean="0"/>
              <a:t>Pomůže </a:t>
            </a:r>
            <a:r>
              <a:rPr lang="cs-CZ" sz="2400" dirty="0"/>
              <a:t>omezit automobilovou i autobusovou dopravu v </a:t>
            </a:r>
            <a:r>
              <a:rPr lang="cs-CZ" sz="2400" dirty="0" smtClean="0"/>
              <a:t>lokalitě</a:t>
            </a:r>
          </a:p>
          <a:p>
            <a:r>
              <a:rPr lang="cs-CZ" sz="2400" dirty="0" smtClean="0"/>
              <a:t>Tramvajová </a:t>
            </a:r>
            <a:r>
              <a:rPr lang="cs-CZ" sz="2400" dirty="0"/>
              <a:t>trať lépe obslouží obyvatele rozsáhlého území a dokáže rychleji reagovat i na jeho očekávaný rozvoj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20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8726"/>
            <a:ext cx="9144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Zástupný symbol pro obsah 3"/>
          <p:cNvSpPr>
            <a:spLocks/>
          </p:cNvSpPr>
          <p:nvPr/>
        </p:nvSpPr>
        <p:spPr bwMode="auto">
          <a:xfrm>
            <a:off x="8112126" y="4094164"/>
            <a:ext cx="2555875" cy="2763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cs-CZ" altLang="cs-CZ" sz="1200" b="1"/>
              <a:t>1   Divoká Šárka – Dědinská</a:t>
            </a:r>
          </a:p>
          <a:p>
            <a:pPr>
              <a:buFontTx/>
              <a:buNone/>
            </a:pPr>
            <a:r>
              <a:rPr lang="cs-CZ" altLang="cs-CZ" sz="1200" b="1"/>
              <a:t>2   Nádraží Podbaba – Suchdol</a:t>
            </a:r>
          </a:p>
          <a:p>
            <a:pPr>
              <a:buFontTx/>
              <a:buNone/>
            </a:pPr>
            <a:r>
              <a:rPr lang="cs-CZ" altLang="cs-CZ" sz="1200" b="1"/>
              <a:t>3   Zlíchov – Dvorce</a:t>
            </a:r>
          </a:p>
          <a:p>
            <a:pPr>
              <a:buFontTx/>
              <a:buNone/>
            </a:pPr>
            <a:r>
              <a:rPr lang="cs-CZ" altLang="cs-CZ" sz="1200" b="1"/>
              <a:t>4   Na Florenci</a:t>
            </a:r>
          </a:p>
          <a:p>
            <a:pPr>
              <a:buFontTx/>
              <a:buNone/>
            </a:pPr>
            <a:r>
              <a:rPr lang="cs-CZ" altLang="cs-CZ" sz="1200" b="1"/>
              <a:t>5   Kobylisy – Bohnice</a:t>
            </a:r>
          </a:p>
          <a:p>
            <a:pPr>
              <a:buFontTx/>
              <a:buNone/>
            </a:pPr>
            <a:r>
              <a:rPr lang="cs-CZ" altLang="cs-CZ" sz="1200" b="1"/>
              <a:t>6   Na Veselí – Budějovická</a:t>
            </a:r>
          </a:p>
          <a:p>
            <a:pPr>
              <a:buFontTx/>
              <a:buNone/>
            </a:pPr>
            <a:r>
              <a:rPr lang="cs-CZ" altLang="cs-CZ" sz="1200" b="1"/>
              <a:t>7   Chodovská – Spořilov – Háje</a:t>
            </a:r>
          </a:p>
          <a:p>
            <a:pPr>
              <a:buFontTx/>
              <a:buNone/>
            </a:pPr>
            <a:r>
              <a:rPr lang="cs-CZ" altLang="cs-CZ" sz="1200" b="1"/>
              <a:t>8   smyčka Depo Hostivař</a:t>
            </a:r>
          </a:p>
          <a:p>
            <a:pPr>
              <a:buFontTx/>
              <a:buNone/>
            </a:pPr>
            <a:r>
              <a:rPr lang="cs-CZ" altLang="cs-CZ" sz="1200" b="1"/>
              <a:t>9   Sídliště Barrandov – Slivenec</a:t>
            </a:r>
          </a:p>
          <a:p>
            <a:pPr>
              <a:buFontTx/>
              <a:buNone/>
            </a:pPr>
            <a:r>
              <a:rPr lang="cs-CZ" altLang="cs-CZ" sz="1200" b="1"/>
              <a:t>10 Kukulova</a:t>
            </a:r>
          </a:p>
          <a:p>
            <a:pPr>
              <a:buFontTx/>
              <a:buNone/>
            </a:pPr>
            <a:r>
              <a:rPr lang="cs-CZ" altLang="cs-CZ" sz="1200" b="1"/>
              <a:t>11 Sídliště Modřany – Libuš</a:t>
            </a:r>
          </a:p>
          <a:p>
            <a:pPr>
              <a:buFontTx/>
              <a:buNone/>
            </a:pPr>
            <a:r>
              <a:rPr lang="cs-CZ" altLang="cs-CZ" sz="1200" b="1"/>
              <a:t>12 Počernická</a:t>
            </a:r>
          </a:p>
        </p:txBody>
      </p:sp>
      <p:sp>
        <p:nvSpPr>
          <p:cNvPr id="22532" name="Nadpis 1"/>
          <p:cNvSpPr>
            <a:spLocks/>
          </p:cNvSpPr>
          <p:nvPr/>
        </p:nvSpPr>
        <p:spPr bwMode="auto">
          <a:xfrm>
            <a:off x="1774825" y="274639"/>
            <a:ext cx="86423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+mj-lt"/>
              </a:rPr>
              <a:t>Možnosti rozvoje tramvajové sítě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TT Barrandov - Slivenec</a:t>
            </a: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2063553" y="3573016"/>
          <a:ext cx="8131069" cy="229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3" imgW="75619440" imgH="21391920" progId="AcroExch.Document.DC">
                  <p:embed/>
                </p:oleObj>
              </mc:Choice>
              <mc:Fallback>
                <p:oleObj name="Acrobat Document" r:id="rId3" imgW="75619440" imgH="2139192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3" y="3573016"/>
                        <a:ext cx="8131069" cy="2299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991544" y="1561488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příprava probíhá přes 10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získáno pravomocné územní rozhodnutí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probíhají výkupy pozemků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snaha získat stavební povolení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složitá koordinace s dalšími investory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2135560" y="548680"/>
          <a:ext cx="8020050" cy="5667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3" imgW="10695600" imgH="7558200" progId="AcroExch.Document.DC">
                  <p:embed/>
                </p:oleObj>
              </mc:Choice>
              <mc:Fallback>
                <p:oleObj name="Acrobat Document" r:id="rId3" imgW="10695600" imgH="755820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0" y="548680"/>
                        <a:ext cx="8020050" cy="5667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TT Divoká Šárka - Dědinská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135560" y="1239381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příprava probíhá 5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 dispozici je kladné stanovisko EIA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snaha získat pravomocné územní rozhodnutí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nutnost kompenzovat úbytek parkovacích míst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probíhá zapracování připomínek občanů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TT Modřany - Libuš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337617"/>
              </p:ext>
            </p:extLst>
          </p:nvPr>
        </p:nvGraphicFramePr>
        <p:xfrm>
          <a:off x="2047079" y="2450308"/>
          <a:ext cx="8097842" cy="378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3" imgW="22864680" imgH="10695960" progId="AcroExch.Document.DC">
                  <p:embed/>
                </p:oleObj>
              </mc:Choice>
              <mc:Fallback>
                <p:oleObj name="Acrobat Document" r:id="rId3" imgW="22864680" imgH="1069596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079" y="2450308"/>
                        <a:ext cx="8097842" cy="3787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991544" y="1124745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aktuálně </a:t>
            </a:r>
            <a:r>
              <a:rPr lang="cs-CZ" sz="2000" dirty="0"/>
              <a:t>zahájeny práce na DUR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koordinace s metrem D, lze realizovat v předstihu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63382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31850" y="1735496"/>
            <a:ext cx="10515600" cy="2852737"/>
          </a:xfrm>
        </p:spPr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63382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Participace občanů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Projekt je připravován v intenzivní komunikaci s občany a MČ Praha 6</a:t>
            </a:r>
          </a:p>
          <a:p>
            <a:pPr lvl="1"/>
            <a:r>
              <a:rPr lang="cs-CZ" dirty="0" smtClean="0"/>
              <a:t>Občané dostali opakovaně prostor vyjádřit své požadavky</a:t>
            </a:r>
          </a:p>
          <a:p>
            <a:pPr lvl="1"/>
            <a:r>
              <a:rPr lang="cs-CZ" dirty="0" smtClean="0"/>
              <a:t>V maximální míře došlo k jejich zapracování</a:t>
            </a:r>
          </a:p>
          <a:p>
            <a:pPr lvl="1"/>
            <a:r>
              <a:rPr lang="cs-CZ" dirty="0" smtClean="0"/>
              <a:t>Zvláštní důraz </a:t>
            </a:r>
            <a:r>
              <a:rPr lang="cs-CZ" dirty="0" smtClean="0"/>
              <a:t>kladen na </a:t>
            </a:r>
            <a:r>
              <a:rPr lang="cs-CZ" dirty="0" smtClean="0"/>
              <a:t>zachování parkovacích míst</a:t>
            </a:r>
          </a:p>
          <a:p>
            <a:pPr lvl="2"/>
            <a:r>
              <a:rPr lang="cs-CZ" dirty="0" smtClean="0"/>
              <a:t>Dohoda s Ministerstvem obrany o posunu zdi ve Vlastině ulici</a:t>
            </a:r>
          </a:p>
          <a:p>
            <a:pPr lvl="2"/>
            <a:r>
              <a:rPr lang="cs-CZ" dirty="0" smtClean="0"/>
              <a:t>Jasná garance výstavby parkovacích domů – na jejich podobě budou znovu participovat občané z okolí</a:t>
            </a:r>
          </a:p>
          <a:p>
            <a:pPr lvl="2"/>
            <a:r>
              <a:rPr lang="cs-CZ" dirty="0" smtClean="0"/>
              <a:t>Souběžná příprava P+R parkovišť na Dlouhé Míli a v dalších lokalitách</a:t>
            </a:r>
          </a:p>
          <a:p>
            <a:pPr lvl="2"/>
            <a:r>
              <a:rPr lang="cs-CZ" dirty="0" smtClean="0"/>
              <a:t>Zavedení </a:t>
            </a:r>
            <a:r>
              <a:rPr lang="cs-CZ" dirty="0"/>
              <a:t>Z</a:t>
            </a:r>
            <a:r>
              <a:rPr lang="cs-CZ" dirty="0" smtClean="0"/>
              <a:t>ón placeného stání</a:t>
            </a:r>
          </a:p>
          <a:p>
            <a:pPr marL="914400" lvl="2" indent="0"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Participace občanů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Urbanisticko-dopravní </a:t>
            </a:r>
            <a:r>
              <a:rPr lang="cs-CZ" sz="2400" dirty="0"/>
              <a:t>studie celé oblasti, </a:t>
            </a:r>
            <a:r>
              <a:rPr lang="cs-CZ" sz="2400" dirty="0" smtClean="0"/>
              <a:t>která </a:t>
            </a:r>
            <a:r>
              <a:rPr lang="cs-CZ" sz="2400" dirty="0"/>
              <a:t>ukáže komplexní řešení dopravy i směry předpokládaného </a:t>
            </a:r>
            <a:r>
              <a:rPr lang="cs-CZ" sz="2400" dirty="0" smtClean="0"/>
              <a:t>vývoje</a:t>
            </a:r>
          </a:p>
          <a:p>
            <a:r>
              <a:rPr lang="cs-CZ" sz="2400" dirty="0" smtClean="0"/>
              <a:t>Zapojení odborníků na participaci IPR</a:t>
            </a:r>
          </a:p>
          <a:p>
            <a:r>
              <a:rPr lang="cs-CZ" sz="2400" dirty="0" smtClean="0"/>
              <a:t>Veškeré </a:t>
            </a:r>
            <a:r>
              <a:rPr lang="cs-CZ" sz="2400" dirty="0" smtClean="0"/>
              <a:t>následující kroky </a:t>
            </a:r>
            <a:r>
              <a:rPr lang="cs-CZ" sz="2400" dirty="0" smtClean="0"/>
              <a:t>budou připravovány na základě </a:t>
            </a:r>
            <a:r>
              <a:rPr lang="cs-CZ" sz="2400" dirty="0" smtClean="0"/>
              <a:t>diskuse </a:t>
            </a:r>
            <a:r>
              <a:rPr lang="cs-CZ" sz="2400" dirty="0" smtClean="0"/>
              <a:t>s občany a vedením MČ Praha 6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/>
              <a:t>Městská část Praha 6</a:t>
            </a:r>
            <a:endParaRPr lang="cs-CZ" sz="48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800" dirty="0" smtClean="0"/>
              <a:t>Ing. arch. Martin </a:t>
            </a:r>
            <a:r>
              <a:rPr lang="cs-CZ" sz="2800" dirty="0" smtClean="0"/>
              <a:t>Polách</a:t>
            </a:r>
          </a:p>
          <a:p>
            <a:pPr algn="r"/>
            <a:r>
              <a:rPr lang="cs-CZ" sz="2000" dirty="0"/>
              <a:t>z</a:t>
            </a:r>
            <a:r>
              <a:rPr lang="cs-CZ" sz="2000" dirty="0" smtClean="0"/>
              <a:t>ástupce starosty MČ Praha 6 </a:t>
            </a:r>
            <a:endParaRPr lang="cs-CZ" sz="2000" dirty="0"/>
          </a:p>
        </p:txBody>
      </p:sp>
      <p:pic>
        <p:nvPicPr>
          <p:cNvPr id="6146" name="Picture 2" descr="https://www.praha6.cz/system/file.php?File=f77_2566.jpg&amp;crc=b6319db3cc569ad49608325a33e80cf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3664" r="5841" b="16056"/>
          <a:stretch/>
        </p:blipFill>
        <p:spPr bwMode="auto">
          <a:xfrm>
            <a:off x="831850" y="1008520"/>
            <a:ext cx="4211392" cy="26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65" y="4711243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lvl="1" indent="0"/>
            <a:r>
              <a:rPr lang="cs-CZ" sz="3200" b="1" dirty="0" smtClean="0">
                <a:latin typeface="+mj-lt"/>
              </a:rPr>
              <a:t>Význam projektu pro Prahu 6</a:t>
            </a:r>
            <a:endParaRPr lang="cs-CZ" sz="3200" b="1" dirty="0">
              <a:latin typeface="+mj-lt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lvl="1" indent="0">
              <a:buNone/>
            </a:pPr>
            <a:r>
              <a:rPr lang="cs-CZ" sz="1800" b="1" dirty="0" smtClean="0"/>
              <a:t>Ekologie </a:t>
            </a:r>
            <a:r>
              <a:rPr lang="cs-CZ" sz="1800" b="1" dirty="0"/>
              <a:t>dopravy a komfort obyvatel</a:t>
            </a:r>
          </a:p>
          <a:p>
            <a:pPr marL="285750" lvl="1"/>
            <a:r>
              <a:rPr lang="cs-CZ" sz="1800" dirty="0"/>
              <a:t>Tramvaj je moderní a ekologický prostředek MHD bez emisí </a:t>
            </a:r>
            <a:endParaRPr lang="cs-CZ" sz="1800" dirty="0" smtClean="0"/>
          </a:p>
          <a:p>
            <a:pPr marL="285750" lvl="1"/>
            <a:r>
              <a:rPr lang="cs-CZ" sz="1800" dirty="0" smtClean="0"/>
              <a:t>Tramvaj </a:t>
            </a:r>
            <a:r>
              <a:rPr lang="cs-CZ" sz="1800" dirty="0"/>
              <a:t>je tišší díky technologiím i navrženému </a:t>
            </a:r>
            <a:r>
              <a:rPr lang="cs-CZ" sz="1800" dirty="0" smtClean="0"/>
              <a:t>zatravnění</a:t>
            </a:r>
            <a:endParaRPr lang="cs-CZ" sz="1800" dirty="0"/>
          </a:p>
          <a:p>
            <a:pPr marL="285750" lvl="1"/>
            <a:r>
              <a:rPr lang="cs-CZ" sz="1800" dirty="0" smtClean="0"/>
              <a:t>Celková </a:t>
            </a:r>
            <a:r>
              <a:rPr lang="cs-CZ" sz="1800" dirty="0"/>
              <a:t>rekonstrukce ulice Vlastina</a:t>
            </a:r>
          </a:p>
          <a:p>
            <a:pPr marL="285750" lvl="1"/>
            <a:r>
              <a:rPr lang="cs-CZ" sz="1800" dirty="0"/>
              <a:t>Možnost dopravy do Dejvic bez </a:t>
            </a:r>
            <a:r>
              <a:rPr lang="cs-CZ" sz="1800" dirty="0" smtClean="0"/>
              <a:t>přestupu na metro </a:t>
            </a:r>
            <a:r>
              <a:rPr lang="cs-CZ" sz="1800" dirty="0"/>
              <a:t>a po povrchu</a:t>
            </a:r>
          </a:p>
          <a:p>
            <a:pPr marL="285750" lvl="1"/>
            <a:r>
              <a:rPr lang="cs-CZ" sz="1800" dirty="0"/>
              <a:t>Směrová diverzita zůstane zachována</a:t>
            </a:r>
          </a:p>
          <a:p>
            <a:pPr marL="0" lvl="1" indent="0">
              <a:buNone/>
            </a:pPr>
            <a:endParaRPr lang="cs-CZ" sz="1800" dirty="0"/>
          </a:p>
          <a:p>
            <a:pPr marL="0" lvl="1" indent="0">
              <a:buNone/>
            </a:pPr>
            <a:r>
              <a:rPr lang="cs-CZ" sz="1800" b="1" dirty="0"/>
              <a:t>Perspektivy Prahy 6</a:t>
            </a:r>
          </a:p>
          <a:p>
            <a:pPr marL="285750" lvl="1"/>
            <a:r>
              <a:rPr lang="cs-CZ" sz="1800" dirty="0"/>
              <a:t>Prodloužení tramvaje bude sloužit stávajícím potřebám Dědiny, je zakotvena v platném ÚP</a:t>
            </a:r>
          </a:p>
          <a:p>
            <a:pPr marL="285750" lvl="1"/>
            <a:r>
              <a:rPr lang="cs-CZ" sz="1800" dirty="0"/>
              <a:t>Budoucí rozvoj lokality pouze zvýší efektivitu trati </a:t>
            </a:r>
          </a:p>
          <a:p>
            <a:pPr marL="285750" lvl="1"/>
            <a:r>
              <a:rPr lang="cs-CZ" sz="1800" dirty="0"/>
              <a:t>Umožní další etapu prodloužení do rozvojové lokality letiště přes plánovaný P+R Dlouhá Míle</a:t>
            </a:r>
          </a:p>
          <a:p>
            <a:pPr marL="285750" lvl="1"/>
            <a:r>
              <a:rPr lang="cs-CZ" sz="1800" dirty="0" smtClean="0"/>
              <a:t>Podpora přirozeného rozvoje </a:t>
            </a:r>
            <a:r>
              <a:rPr lang="cs-CZ" sz="1800" dirty="0"/>
              <a:t>města</a:t>
            </a:r>
            <a:r>
              <a:rPr lang="cs-CZ" sz="1800" dirty="0">
                <a:solidFill>
                  <a:schemeClr val="bg1"/>
                </a:solidFill>
              </a:rPr>
              <a:t>, tedy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945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cs-CZ" sz="3200" b="1" dirty="0" smtClean="0">
                <a:latin typeface="+mj-lt"/>
              </a:rPr>
              <a:t>Komunikace s občany</a:t>
            </a:r>
            <a:endParaRPr lang="cs-CZ" sz="3200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54000" tIns="54000" rIns="54000" bIns="54000" rtlCol="0" anchor="t" anchorCtr="0">
            <a:normAutofit/>
          </a:bodyPr>
          <a:lstStyle/>
          <a:p>
            <a:pPr marL="0" lvl="1" indent="0">
              <a:buNone/>
            </a:pPr>
            <a:r>
              <a:rPr lang="cs-CZ" sz="1800" b="1" dirty="0" smtClean="0"/>
              <a:t>Informace </a:t>
            </a:r>
            <a:r>
              <a:rPr lang="cs-CZ" sz="1800" b="1" dirty="0"/>
              <a:t>o proběhlých setkáních</a:t>
            </a:r>
          </a:p>
          <a:p>
            <a:pPr marL="285750" lvl="1" indent="-285750" algn="just"/>
            <a:r>
              <a:rPr lang="cs-CZ" sz="1800" dirty="0"/>
              <a:t>v</a:t>
            </a:r>
            <a:r>
              <a:rPr lang="cs-CZ" sz="1800" dirty="0" smtClean="0"/>
              <a:t> minulosti neprobíhala příliš </a:t>
            </a:r>
            <a:r>
              <a:rPr lang="cs-CZ" sz="1800" dirty="0"/>
              <a:t>zdařilá komunikace mezi zástupci úřadů a </a:t>
            </a:r>
            <a:r>
              <a:rPr lang="cs-CZ" sz="1800" dirty="0" smtClean="0"/>
              <a:t>obyvateli</a:t>
            </a:r>
            <a:r>
              <a:rPr lang="cs-CZ" sz="1800" dirty="0"/>
              <a:t> </a:t>
            </a:r>
            <a:r>
              <a:rPr lang="cs-CZ" sz="1800" dirty="0" smtClean="0"/>
              <a:t>Prahy 6</a:t>
            </a:r>
          </a:p>
          <a:p>
            <a:pPr marL="285750" lvl="1" indent="-285750" algn="just"/>
            <a:r>
              <a:rPr lang="cs-CZ" sz="1800" dirty="0" smtClean="0"/>
              <a:t>2015: dvě </a:t>
            </a:r>
            <a:r>
              <a:rPr lang="cs-CZ" sz="1800" dirty="0"/>
              <a:t>veřejné </a:t>
            </a:r>
            <a:r>
              <a:rPr lang="cs-CZ" sz="1800" dirty="0" smtClean="0"/>
              <a:t>debaty (o chystaném záměru, veřejná diskuze)</a:t>
            </a:r>
          </a:p>
          <a:p>
            <a:pPr marL="0" lvl="1" indent="0" algn="just">
              <a:buNone/>
            </a:pPr>
            <a:endParaRPr lang="cs-CZ" sz="1800" dirty="0"/>
          </a:p>
          <a:p>
            <a:pPr marL="0" lvl="1" indent="0" algn="just">
              <a:buNone/>
            </a:pPr>
            <a:r>
              <a:rPr lang="cs-CZ" sz="1800" b="1" dirty="0" smtClean="0"/>
              <a:t>Současná </a:t>
            </a:r>
            <a:r>
              <a:rPr lang="cs-CZ" sz="1800" b="1" dirty="0"/>
              <a:t>informační kampaň Městské části Praha 6</a:t>
            </a:r>
          </a:p>
          <a:p>
            <a:pPr marL="285750" lvl="1" indent="-285750" algn="just"/>
            <a:r>
              <a:rPr lang="cs-CZ" sz="1800" dirty="0" smtClean="0"/>
              <a:t>radnice </a:t>
            </a:r>
            <a:r>
              <a:rPr lang="cs-CZ" sz="1800" dirty="0"/>
              <a:t>městské části se </a:t>
            </a:r>
            <a:r>
              <a:rPr lang="cs-CZ" sz="1800" dirty="0" smtClean="0"/>
              <a:t>rozhodla </a:t>
            </a:r>
            <a:r>
              <a:rPr lang="cs-CZ" sz="1800" dirty="0"/>
              <a:t>shrnout veškeré informace a poznatky </a:t>
            </a:r>
            <a:r>
              <a:rPr lang="cs-CZ" sz="1800" dirty="0" smtClean="0"/>
              <a:t>a </a:t>
            </a:r>
            <a:r>
              <a:rPr lang="cs-CZ" sz="1800" dirty="0"/>
              <a:t>předat je občanům formou informační </a:t>
            </a:r>
            <a:r>
              <a:rPr lang="cs-CZ" sz="1800" dirty="0" smtClean="0"/>
              <a:t>kampaně (informační noviny, stojany, informační středisko Delta, web praha6.cz)</a:t>
            </a:r>
          </a:p>
          <a:p>
            <a:pPr marL="285750" lvl="1" indent="-285750" algn="just"/>
            <a:r>
              <a:rPr lang="cs-CZ" sz="1800" dirty="0" smtClean="0"/>
              <a:t>navazující </a:t>
            </a:r>
            <a:r>
              <a:rPr lang="cs-CZ" sz="1800" dirty="0" smtClean="0"/>
              <a:t>osvětová kampaň směrem k občanům v </a:t>
            </a:r>
            <a:r>
              <a:rPr lang="cs-CZ" sz="1800" dirty="0" smtClean="0"/>
              <a:t>období září – říjen 2016</a:t>
            </a:r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lvl="1" indent="0"/>
            <a:r>
              <a:rPr lang="cs-CZ" sz="3200" b="1" dirty="0" smtClean="0">
                <a:latin typeface="+mj-lt"/>
              </a:rPr>
              <a:t/>
            </a:r>
            <a:br>
              <a:rPr lang="cs-CZ" sz="3200" b="1" dirty="0" smtClean="0">
                <a:latin typeface="+mj-lt"/>
              </a:rPr>
            </a:br>
            <a:r>
              <a:rPr lang="cs-CZ" sz="3200" b="1" dirty="0">
                <a:latin typeface="+mj-lt"/>
              </a:rPr>
              <a:t/>
            </a:r>
            <a:br>
              <a:rPr lang="cs-CZ" sz="3200" b="1" dirty="0">
                <a:latin typeface="+mj-lt"/>
              </a:rPr>
            </a:br>
            <a:r>
              <a:rPr lang="cs-CZ" sz="3200" b="1" dirty="0" smtClean="0">
                <a:latin typeface="+mj-lt"/>
              </a:rPr>
              <a:t>Výsledky webové ankety a komentáře občanů </a:t>
            </a:r>
            <a:br>
              <a:rPr lang="cs-CZ" sz="3200" b="1" dirty="0" smtClean="0">
                <a:latin typeface="+mj-lt"/>
              </a:rPr>
            </a:br>
            <a:r>
              <a:rPr lang="cs-CZ" sz="3200" dirty="0" smtClean="0">
                <a:latin typeface="+mj-lt"/>
              </a:rPr>
              <a:t/>
            </a:r>
            <a:br>
              <a:rPr lang="cs-CZ" sz="3200" dirty="0" smtClean="0">
                <a:latin typeface="+mj-lt"/>
              </a:rPr>
            </a:br>
            <a:endParaRPr lang="cs-CZ" sz="3200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54000" tIns="54000" rIns="54000" bIns="54000" rtlCol="0" anchor="t" anchorCtr="0">
            <a:normAutofit/>
          </a:bodyPr>
          <a:lstStyle/>
          <a:p>
            <a:pPr marL="0" lvl="1" indent="0">
              <a:buNone/>
            </a:pPr>
            <a:r>
              <a:rPr lang="cs-CZ" sz="1800" b="1" dirty="0" smtClean="0"/>
              <a:t>Vypořádání </a:t>
            </a:r>
            <a:r>
              <a:rPr lang="cs-CZ" sz="1800" b="1" dirty="0"/>
              <a:t>připomínek </a:t>
            </a:r>
          </a:p>
          <a:p>
            <a:pPr marL="285750" lvl="1"/>
            <a:r>
              <a:rPr lang="cs-CZ" sz="1800" dirty="0"/>
              <a:t>Městská část Praha 6 zveřejnila na svém webu vypořádaný souhrn všech připomínek z webové </a:t>
            </a:r>
            <a:r>
              <a:rPr lang="cs-CZ" sz="1800" dirty="0" smtClean="0"/>
              <a:t>ankety</a:t>
            </a:r>
          </a:p>
          <a:p>
            <a:pPr marL="285750" lvl="1"/>
            <a:r>
              <a:rPr lang="cs-CZ" sz="1800" dirty="0" smtClean="0"/>
              <a:t>Hlavní komentáře veřejnosti: obava z úbytku stromů či hluku, ze vzniku nové křižovatky, realizace stavby, parkování apod.</a:t>
            </a:r>
            <a:endParaRPr lang="cs-CZ" sz="1800" dirty="0"/>
          </a:p>
          <a:p>
            <a:pPr marL="285750" lvl="1"/>
            <a:r>
              <a:rPr lang="cs-CZ" sz="1800" b="1" dirty="0" smtClean="0"/>
              <a:t>Komentáře </a:t>
            </a:r>
            <a:r>
              <a:rPr lang="cs-CZ" sz="1800" b="1" dirty="0"/>
              <a:t>občanů </a:t>
            </a:r>
            <a:r>
              <a:rPr lang="cs-CZ" sz="1800" b="1" dirty="0" smtClean="0"/>
              <a:t>zakomponovány do projektu nebo zodpovězeny </a:t>
            </a:r>
            <a:r>
              <a:rPr lang="cs-CZ" sz="1800" b="1" dirty="0"/>
              <a:t>příslušnými </a:t>
            </a:r>
            <a:r>
              <a:rPr lang="cs-CZ" sz="1800" b="1" dirty="0" smtClean="0"/>
              <a:t>odborníky a participujícími subjekty!!</a:t>
            </a:r>
          </a:p>
          <a:p>
            <a:pPr marL="57150" lvl="1" indent="0">
              <a:buNone/>
            </a:pPr>
            <a:endParaRPr lang="cs-CZ" sz="1800" dirty="0"/>
          </a:p>
          <a:p>
            <a:pPr marL="0" lvl="1" indent="0">
              <a:buNone/>
            </a:pPr>
            <a:r>
              <a:rPr lang="cs-CZ" sz="1800" b="1" dirty="0"/>
              <a:t>Další komunikace projektu</a:t>
            </a:r>
          </a:p>
          <a:p>
            <a:pPr marL="285750" lvl="1"/>
            <a:r>
              <a:rPr lang="cs-CZ" sz="1800" dirty="0" smtClean="0"/>
              <a:t>Magistrát hl. města Prahy (investor) společně </a:t>
            </a:r>
            <a:r>
              <a:rPr lang="cs-CZ" sz="1800" dirty="0"/>
              <a:t>s </a:t>
            </a:r>
            <a:r>
              <a:rPr lang="cs-CZ" sz="1800" dirty="0" err="1"/>
              <a:t>IPRem</a:t>
            </a:r>
            <a:r>
              <a:rPr lang="cs-CZ" sz="1800" dirty="0"/>
              <a:t> bude pokračovat v komunikační kampani a připraví </a:t>
            </a:r>
            <a:r>
              <a:rPr lang="cs-CZ" sz="1800" dirty="0" smtClean="0"/>
              <a:t>další osvětová setkání </a:t>
            </a:r>
            <a:r>
              <a:rPr lang="cs-CZ" sz="1800" dirty="0"/>
              <a:t>a </a:t>
            </a:r>
            <a:r>
              <a:rPr lang="cs-CZ" sz="1800" dirty="0" smtClean="0"/>
              <a:t>podklady</a:t>
            </a:r>
            <a:endParaRPr lang="cs-CZ" sz="1800" dirty="0"/>
          </a:p>
          <a:p>
            <a:pPr marL="285750" lvl="1"/>
            <a:r>
              <a:rPr lang="cs-CZ" sz="1800" dirty="0"/>
              <a:t>Městská část a její informační kancelář bude nadále kontaktním místem </a:t>
            </a:r>
            <a:r>
              <a:rPr lang="cs-CZ" sz="1800" dirty="0" smtClean="0"/>
              <a:t>pro </a:t>
            </a:r>
            <a:r>
              <a:rPr lang="cs-CZ" sz="1800" dirty="0"/>
              <a:t>občany</a:t>
            </a:r>
          </a:p>
          <a:p>
            <a:pPr marL="285750" lvl="1"/>
            <a:r>
              <a:rPr lang="cs-CZ" sz="1800" dirty="0"/>
              <a:t>Městská část bude účastníkem územního </a:t>
            </a:r>
            <a:r>
              <a:rPr lang="cs-CZ" sz="1800" dirty="0" smtClean="0"/>
              <a:t>řízení, </a:t>
            </a:r>
            <a:r>
              <a:rPr lang="cs-CZ" sz="1800" dirty="0"/>
              <a:t>v němž chce objektivně zastupovat zájmy svých obyvatel</a:t>
            </a:r>
          </a:p>
          <a:p>
            <a:pPr marL="0" lvl="1" indent="0">
              <a:buNone/>
            </a:pPr>
            <a:endParaRPr lang="cs-CZ" sz="1800" dirty="0"/>
          </a:p>
          <a:p>
            <a:pPr marL="0" lvl="1" indent="0">
              <a:buNone/>
            </a:pPr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493" y="276261"/>
            <a:ext cx="891185" cy="8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files.centrum-ceske-historie.webnode.cz/200000027-1d4631e3dc/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57" y="5658931"/>
            <a:ext cx="905341" cy="90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iemens AG">
    <a:dk1>
      <a:srgbClr val="000000"/>
    </a:dk1>
    <a:lt1>
      <a:srgbClr val="FFFFFF"/>
    </a:lt1>
    <a:dk2>
      <a:srgbClr val="000000"/>
    </a:dk2>
    <a:lt2>
      <a:srgbClr val="ADBECB"/>
    </a:lt2>
    <a:accent1>
      <a:srgbClr val="879BAA"/>
    </a:accent1>
    <a:accent2>
      <a:srgbClr val="BECDD7"/>
    </a:accent2>
    <a:accent3>
      <a:srgbClr val="EB780A"/>
    </a:accent3>
    <a:accent4>
      <a:srgbClr val="641946"/>
    </a:accent4>
    <a:accent5>
      <a:srgbClr val="006487"/>
    </a:accent5>
    <a:accent6>
      <a:srgbClr val="647D2D"/>
    </a:accent6>
    <a:hlink>
      <a:srgbClr val="EB780A"/>
    </a:hlink>
    <a:folHlink>
      <a:srgbClr val="641946"/>
    </a:folHlink>
  </a:clrScheme>
  <a:fontScheme name="Siemens PPT 2007 DEU">
    <a:majorFont>
      <a:latin typeface=""/>
      <a:ea typeface="ＭＳ Ｐゴシック"/>
      <a:cs typeface=""/>
    </a:majorFont>
    <a:minorFont>
      <a:latin typeface="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1213</Words>
  <Application>Microsoft Office PowerPoint</Application>
  <PresentationFormat>Širokoúhlá obrazovka</PresentationFormat>
  <Paragraphs>206</Paragraphs>
  <Slides>34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34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Times New Roman</vt:lpstr>
      <vt:lpstr>Wingdings</vt:lpstr>
      <vt:lpstr>Motiv Office</vt:lpstr>
      <vt:lpstr>Worksheet</vt:lpstr>
      <vt:lpstr>Acrobat Document</vt:lpstr>
      <vt:lpstr>Prezentace aplikace PowerPoint</vt:lpstr>
      <vt:lpstr>Magistrát hl. města Prahy</vt:lpstr>
      <vt:lpstr>Přínosy tramvajové tratě</vt:lpstr>
      <vt:lpstr>Participace občanů</vt:lpstr>
      <vt:lpstr>Participace občanů</vt:lpstr>
      <vt:lpstr>Městská část Praha 6</vt:lpstr>
      <vt:lpstr>Význam projektu pro Prahu 6</vt:lpstr>
      <vt:lpstr>Komunikace s občany</vt:lpstr>
      <vt:lpstr>  Výsledky webové ankety a komentáře občanů   </vt:lpstr>
      <vt:lpstr>Parkování</vt:lpstr>
      <vt:lpstr>ZÁVĚREM</vt:lpstr>
      <vt:lpstr>METROPROJEKT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Dopravní podnik hl. města Prahy </vt:lpstr>
      <vt:lpstr>Doprava a energetika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Tramvajová doprava</vt:lpstr>
      <vt:lpstr>Prezentace aplikace PowerPoint</vt:lpstr>
      <vt:lpstr>TT Barrandov - Slivenec</vt:lpstr>
      <vt:lpstr>TT Divoká Šárka - Dědinská </vt:lpstr>
      <vt:lpstr>TT Modřany - Libuš</vt:lpstr>
      <vt:lpstr>DĚKUJEME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TRAMVAJOVÁ TRAŤ Z DIVOKÉ ŠÁRKY</dc:title>
  <dc:creator>Kristýna Hájková</dc:creator>
  <cp:lastModifiedBy>Kristýna Hájková</cp:lastModifiedBy>
  <cp:revision>31</cp:revision>
  <dcterms:created xsi:type="dcterms:W3CDTF">2016-06-19T09:16:04Z</dcterms:created>
  <dcterms:modified xsi:type="dcterms:W3CDTF">2016-06-22T15:14:41Z</dcterms:modified>
</cp:coreProperties>
</file>