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02" r:id="rId3"/>
    <p:sldId id="317" r:id="rId4"/>
    <p:sldId id="322" r:id="rId5"/>
    <p:sldId id="324" r:id="rId6"/>
    <p:sldId id="325" r:id="rId7"/>
    <p:sldId id="326" r:id="rId8"/>
    <p:sldId id="327" r:id="rId9"/>
    <p:sldId id="328" r:id="rId10"/>
    <p:sldId id="329" r:id="rId11"/>
  </p:sldIdLst>
  <p:sldSz cx="9144000" cy="6858000" type="screen4x3"/>
  <p:notesSz cx="6735763" cy="9869488"/>
  <p:defaultTextStyle>
    <a:defPPr>
      <a:defRPr lang="cs-CZ"/>
    </a:defPPr>
    <a:lvl1pPr algn="l" rtl="0" fontAlgn="base">
      <a:spcBef>
        <a:spcPct val="2000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defRPr sz="2400" b="1" kern="1200">
        <a:solidFill>
          <a:srgbClr val="FFFF00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FFFF00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00"/>
    <a:srgbClr val="FF00FF"/>
    <a:srgbClr val="FFFFFF"/>
    <a:srgbClr val="FFFFCC"/>
    <a:srgbClr val="33CCFF"/>
    <a:srgbClr val="FFFF00"/>
    <a:srgbClr val="FF0000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Středně sytá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Střední styl 3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669" autoAdjust="0"/>
  </p:normalViewPr>
  <p:slideViewPr>
    <p:cSldViewPr snapToGrid="0">
      <p:cViewPr varScale="1">
        <p:scale>
          <a:sx n="56" d="100"/>
          <a:sy n="56" d="100"/>
        </p:scale>
        <p:origin x="-131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4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90898" tIns="45449" rIns="90898" bIns="45449" rtlCol="0"/>
          <a:lstStyle>
            <a:lvl1pPr algn="r">
              <a:defRPr sz="1100"/>
            </a:lvl1pPr>
          </a:lstStyle>
          <a:p>
            <a:pPr>
              <a:defRPr/>
            </a:pPr>
            <a:fld id="{2338F7D0-7043-4BA0-AD36-AB45BEB26620}" type="datetimeFigureOut">
              <a:rPr lang="cs-CZ"/>
              <a:pPr>
                <a:defRPr/>
              </a:pPr>
              <a:t>9.7.2014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1" y="9374188"/>
            <a:ext cx="2919413" cy="493712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90898" tIns="45449" rIns="90898" bIns="45449" rtlCol="0" anchor="b"/>
          <a:lstStyle>
            <a:lvl1pPr algn="r">
              <a:defRPr sz="1100"/>
            </a:lvl1pPr>
          </a:lstStyle>
          <a:p>
            <a:pPr>
              <a:defRPr/>
            </a:pPr>
            <a:fld id="{DC9CA568-96B8-47FF-B46D-16F3977A6BF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7604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19413" cy="493713"/>
          </a:xfrm>
          <a:prstGeom prst="rect">
            <a:avLst/>
          </a:prstGeom>
        </p:spPr>
        <p:txBody>
          <a:bodyPr vert="horz" lIns="87571" tIns="43786" rIns="87571" bIns="43786" rtlCol="0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14763" y="1"/>
            <a:ext cx="2919412" cy="493713"/>
          </a:xfrm>
          <a:prstGeom prst="rect">
            <a:avLst/>
          </a:prstGeom>
        </p:spPr>
        <p:txBody>
          <a:bodyPr vert="horz" lIns="87571" tIns="43786" rIns="87571" bIns="43786" rtlCol="0"/>
          <a:lstStyle>
            <a:lvl1pPr algn="r">
              <a:defRPr sz="1100"/>
            </a:lvl1pPr>
          </a:lstStyle>
          <a:p>
            <a:pPr>
              <a:defRPr/>
            </a:pPr>
            <a:fld id="{F05064DE-5683-4010-AC08-A5E789D7B9ED}" type="datetimeFigureOut">
              <a:rPr lang="cs-CZ"/>
              <a:pPr>
                <a:defRPr/>
              </a:pPr>
              <a:t>9.7.2014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1700" y="741363"/>
            <a:ext cx="4932363" cy="37004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7571" tIns="43786" rIns="87571" bIns="43786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3101" y="4687889"/>
            <a:ext cx="5389563" cy="4441825"/>
          </a:xfrm>
          <a:prstGeom prst="rect">
            <a:avLst/>
          </a:prstGeom>
        </p:spPr>
        <p:txBody>
          <a:bodyPr vert="horz" lIns="87571" tIns="43786" rIns="87571" bIns="43786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1" y="9374188"/>
            <a:ext cx="2919413" cy="493712"/>
          </a:xfrm>
          <a:prstGeom prst="rect">
            <a:avLst/>
          </a:prstGeom>
        </p:spPr>
        <p:txBody>
          <a:bodyPr vert="horz" lIns="87571" tIns="43786" rIns="87571" bIns="43786" rtlCol="0" anchor="b"/>
          <a:lstStyle>
            <a:lvl1pPr algn="l">
              <a:defRPr sz="11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14763" y="9374188"/>
            <a:ext cx="2919412" cy="493712"/>
          </a:xfrm>
          <a:prstGeom prst="rect">
            <a:avLst/>
          </a:prstGeom>
        </p:spPr>
        <p:txBody>
          <a:bodyPr vert="horz" lIns="87571" tIns="43786" rIns="87571" bIns="43786" rtlCol="0" anchor="b"/>
          <a:lstStyle>
            <a:lvl1pPr algn="r">
              <a:defRPr sz="1100"/>
            </a:lvl1pPr>
          </a:lstStyle>
          <a:p>
            <a:pPr>
              <a:defRPr/>
            </a:pPr>
            <a:fld id="{51D281D9-D1B2-4B5B-879A-4851350D62D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762320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281D9-D1B2-4B5B-879A-4851350D62D2}" type="slidenum">
              <a:rPr lang="cs-CZ" smtClean="0"/>
              <a:pPr>
                <a:defRPr/>
              </a:pPr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3273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281D9-D1B2-4B5B-879A-4851350D62D2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9496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281D9-D1B2-4B5B-879A-4851350D62D2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662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281D9-D1B2-4B5B-879A-4851350D62D2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265662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D281D9-D1B2-4B5B-879A-4851350D62D2}" type="slidenum">
              <a:rPr lang="cs-CZ" smtClean="0"/>
              <a:pPr>
                <a:defRPr/>
              </a:pPr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52821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D99F1-4E16-4ECE-9212-0C637385C68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5693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EA07D9-6D79-46DE-9FF4-BCD39B33B39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81545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7F87A8-AF28-435A-ABC8-4370CB47FEB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84556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72EC0C-1838-49D2-997B-C27511C1084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03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75A016-2998-487F-A92D-D8AB7E7C6A5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49589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18E9C8-07B6-45CD-96FA-CA5B7B9FBAF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02229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624C1-870A-41BA-8F05-67E551AF70C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261438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A35666-B1E0-4812-BE6A-9B1079E9FD16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319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1F5FCD-A563-4B2C-980A-300EF74F68EF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2810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E1E059-0A38-4C64-BDAF-E7812DD916E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454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F5300E-D561-4901-ADEE-188D062AEC4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074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63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BB513F60-AC85-4486-9597-E5BF15E35AA3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gif"/><Relationship Id="rId4" Type="http://schemas.openxmlformats.org/officeDocument/2006/relationships/hyperlink" Target="http://www.praha-mesto.cz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2955925"/>
            <a:ext cx="9144000" cy="2339975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cs-CZ" altLang="cs-CZ" sz="36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Řešení dopravy v oblasti </a:t>
            </a:r>
            <a:r>
              <a:rPr lang="cs-CZ" altLang="cs-CZ" sz="3600" b="1" dirty="0" err="1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Spořilova</a:t>
            </a:r>
            <a:endParaRPr lang="cs-CZ" altLang="cs-CZ" sz="36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endParaRPr lang="cs-CZ" altLang="cs-CZ" sz="18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cs-CZ" altLang="cs-CZ" sz="1800" b="1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7 / 2014</a:t>
            </a:r>
            <a:endParaRPr lang="cs-CZ" altLang="cs-CZ" sz="3600" b="1" dirty="0" smtClean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051" name="Rectangle 5"/>
          <p:cNvSpPr>
            <a:spLocks noChangeArrowheads="1"/>
          </p:cNvSpPr>
          <p:nvPr/>
        </p:nvSpPr>
        <p:spPr bwMode="auto">
          <a:xfrm>
            <a:off x="468313" y="2708275"/>
            <a:ext cx="8458200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>
              <a:latin typeface="Verdana" pitchFamily="34" charset="0"/>
            </a:endParaRPr>
          </a:p>
        </p:txBody>
      </p:sp>
      <p:pic>
        <p:nvPicPr>
          <p:cNvPr id="2052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420" y="111124"/>
            <a:ext cx="107632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MHMP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8393" y="77237"/>
            <a:ext cx="834230" cy="822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381000" y="2895600"/>
            <a:ext cx="8458200" cy="1895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ctr">
              <a:buNone/>
              <a:defRPr/>
            </a:pPr>
            <a:r>
              <a:rPr lang="cs-CZ" sz="4400" dirty="0">
                <a:solidFill>
                  <a:schemeClr val="bg1"/>
                </a:solidFill>
                <a:latin typeface="Calibri" pitchFamily="34" charset="0"/>
              </a:rPr>
              <a:t>Děkuji za pozornost</a:t>
            </a:r>
          </a:p>
          <a:p>
            <a:pPr marL="0" indent="0" algn="ctr">
              <a:buNone/>
              <a:defRPr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Ing. Ladislav Pivec</a:t>
            </a:r>
          </a:p>
          <a:p>
            <a:pPr marL="0" indent="0" algn="ctr">
              <a:buNone/>
              <a:defRPr/>
            </a:pPr>
            <a:r>
              <a:rPr lang="cs-CZ" sz="2000" dirty="0">
                <a:solidFill>
                  <a:schemeClr val="bg1"/>
                </a:solidFill>
                <a:latin typeface="Calibri" pitchFamily="34" charset="0"/>
              </a:rPr>
              <a:t>www.tskpraha.cz</a:t>
            </a:r>
          </a:p>
        </p:txBody>
      </p:sp>
    </p:spTree>
    <p:extLst>
      <p:ext uri="{BB962C8B-B14F-4D97-AF65-F5344CB8AC3E}">
        <p14:creationId xmlns:p14="http://schemas.microsoft.com/office/powerpoint/2010/main" val="133037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5"/>
          <p:cNvSpPr>
            <a:spLocks noChangeArrowheads="1"/>
          </p:cNvSpPr>
          <p:nvPr/>
        </p:nvSpPr>
        <p:spPr bwMode="auto">
          <a:xfrm>
            <a:off x="214313" y="1250950"/>
            <a:ext cx="871220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chemeClr val="bg1"/>
                </a:solidFill>
                <a:latin typeface="Verdana" pitchFamily="34" charset="0"/>
              </a:rPr>
              <a:t>monitorování hlukové situace po umožnění jízdy TNA přes rekonstruovaný most X566 přes Jižní spojku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chemeClr val="bg1"/>
                </a:solidFill>
                <a:latin typeface="Verdana" pitchFamily="34" charset="0"/>
              </a:rPr>
              <a:t>realizace: AKMEST – KONTRAHLUK, s.r.o., akreditovaná laboratoř</a:t>
            </a:r>
            <a:endParaRPr lang="cs-CZ" altLang="cs-CZ" sz="20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chemeClr val="bg1"/>
                </a:solidFill>
                <a:latin typeface="Verdana" pitchFamily="34" charset="0"/>
              </a:rPr>
              <a:t>březen – květen 2014</a:t>
            </a:r>
            <a:endParaRPr lang="cs-CZ" altLang="cs-CZ" sz="2000" dirty="0">
              <a:solidFill>
                <a:schemeClr val="bg1"/>
              </a:solidFill>
              <a:latin typeface="Verdana" pitchFamily="34" charset="0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spcAft>
                <a:spcPts val="600"/>
              </a:spcAft>
              <a:buFont typeface="Wingdings" pitchFamily="2" charset="2"/>
              <a:buChar char="Ø"/>
            </a:pPr>
            <a:r>
              <a:rPr lang="cs-CZ" altLang="cs-CZ" sz="2000" dirty="0" smtClean="0">
                <a:solidFill>
                  <a:schemeClr val="bg1"/>
                </a:solidFill>
                <a:latin typeface="Verdana" pitchFamily="34" charset="0"/>
              </a:rPr>
              <a:t>17 měřicích stanovišť</a:t>
            </a:r>
            <a:endParaRPr lang="cs-CZ" altLang="cs-CZ" sz="20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12291" name="Obdélník 2"/>
          <p:cNvSpPr>
            <a:spLocks noChangeArrowheads="1"/>
          </p:cNvSpPr>
          <p:nvPr/>
        </p:nvSpPr>
        <p:spPr bwMode="auto">
          <a:xfrm>
            <a:off x="0" y="1587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5000"/>
              </a:spcAft>
              <a:buFontTx/>
              <a:buNone/>
            </a:pPr>
            <a:r>
              <a:rPr lang="cs-CZ" altLang="cs-CZ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Měření hluku 2014</a:t>
            </a:r>
            <a:endParaRPr lang="cs-CZ" altLang="cs-CZ" sz="4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pic>
        <p:nvPicPr>
          <p:cNvPr id="2050" name="Picture 2" descr="C:\Users\david.vasica\Pictures\schem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6522" y="3074987"/>
            <a:ext cx="3636930" cy="3558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Obrázek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/>
          <a:stretch/>
        </p:blipFill>
        <p:spPr bwMode="auto">
          <a:xfrm>
            <a:off x="229264" y="1146423"/>
            <a:ext cx="8716249" cy="567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Čárový popisek 1 24"/>
          <p:cNvSpPr/>
          <p:nvPr/>
        </p:nvSpPr>
        <p:spPr bwMode="auto">
          <a:xfrm>
            <a:off x="725865" y="4832642"/>
            <a:ext cx="1062228" cy="553033"/>
          </a:xfrm>
          <a:prstGeom prst="borderCallout1">
            <a:avLst>
              <a:gd name="adj1" fmla="val 47728"/>
              <a:gd name="adj2" fmla="val 100757"/>
              <a:gd name="adj3" fmla="val 42612"/>
              <a:gd name="adj4" fmla="val 154741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57,5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/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52,6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10243" name="Obdélník 2"/>
          <p:cNvSpPr>
            <a:spLocks noChangeArrowheads="1"/>
          </p:cNvSpPr>
          <p:nvPr/>
        </p:nvSpPr>
        <p:spPr bwMode="auto">
          <a:xfrm>
            <a:off x="0" y="1587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5000"/>
              </a:spcAft>
              <a:buFontTx/>
              <a:buNone/>
            </a:pPr>
            <a:r>
              <a:rPr lang="cs-CZ" altLang="cs-CZ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Měření hluku 2014 – výsledky</a:t>
            </a:r>
            <a:endParaRPr lang="cs-CZ" altLang="cs-CZ" sz="4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22" name="TextovéPole 21"/>
          <p:cNvSpPr txBox="1"/>
          <p:nvPr/>
        </p:nvSpPr>
        <p:spPr>
          <a:xfrm>
            <a:off x="1842121" y="1146423"/>
            <a:ext cx="2454273" cy="954107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údaje v dB</a:t>
            </a:r>
          </a:p>
          <a:p>
            <a:pPr algn="ctr">
              <a:spcBef>
                <a:spcPts val="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DEN / NOC</a:t>
            </a:r>
          </a:p>
          <a:p>
            <a:pPr algn="ctr">
              <a:spcBef>
                <a:spcPts val="0"/>
              </a:spcBef>
            </a:pPr>
            <a:r>
              <a:rPr lang="cs-CZ" sz="1600" dirty="0" smtClean="0">
                <a:solidFill>
                  <a:schemeClr val="tx1"/>
                </a:solidFill>
              </a:rPr>
              <a:t>(limit DEN / limit NOC</a:t>
            </a:r>
            <a:r>
              <a:rPr lang="cs-CZ" dirty="0" smtClean="0">
                <a:solidFill>
                  <a:schemeClr val="tx1"/>
                </a:solidFill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21" name="Čárový popisek 1 20"/>
          <p:cNvSpPr/>
          <p:nvPr/>
        </p:nvSpPr>
        <p:spPr bwMode="auto">
          <a:xfrm>
            <a:off x="725865" y="2505046"/>
            <a:ext cx="1062228" cy="553033"/>
          </a:xfrm>
          <a:prstGeom prst="borderCallout1">
            <a:avLst>
              <a:gd name="adj1" fmla="val 47728"/>
              <a:gd name="adj2" fmla="val 100757"/>
              <a:gd name="adj3" fmla="val 102272"/>
              <a:gd name="adj4" fmla="val 15207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dirty="0">
                <a:solidFill>
                  <a:srgbClr val="FF0000"/>
                </a:solidFill>
              </a:rPr>
              <a:t>76,0</a:t>
            </a:r>
            <a:r>
              <a:rPr lang="cs-CZ" sz="1400" dirty="0">
                <a:solidFill>
                  <a:schemeClr val="tx1"/>
                </a:solidFill>
              </a:rPr>
              <a:t> / </a:t>
            </a:r>
            <a:r>
              <a:rPr lang="cs-CZ" sz="1400" dirty="0">
                <a:solidFill>
                  <a:srgbClr val="FF0000"/>
                </a:solidFill>
              </a:rPr>
              <a:t>70,1</a:t>
            </a:r>
          </a:p>
          <a:p>
            <a:pPr algn="ctr"/>
            <a:r>
              <a:rPr lang="cs-CZ" sz="1400" dirty="0">
                <a:solidFill>
                  <a:schemeClr val="tx1"/>
                </a:solidFill>
              </a:rPr>
              <a:t>(70 / 60)</a:t>
            </a:r>
          </a:p>
        </p:txBody>
      </p:sp>
      <p:sp>
        <p:nvSpPr>
          <p:cNvPr id="24" name="Čárový popisek 1 23"/>
          <p:cNvSpPr/>
          <p:nvPr/>
        </p:nvSpPr>
        <p:spPr bwMode="auto">
          <a:xfrm>
            <a:off x="725865" y="4046237"/>
            <a:ext cx="1062228" cy="553033"/>
          </a:xfrm>
          <a:prstGeom prst="borderCallout1">
            <a:avLst>
              <a:gd name="adj1" fmla="val 47728"/>
              <a:gd name="adj2" fmla="val 100757"/>
              <a:gd name="adj3" fmla="val 131249"/>
              <a:gd name="adj4" fmla="val 160065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</a:rPr>
              <a:t>65,4</a:t>
            </a:r>
            <a:r>
              <a:rPr kumimoji="0" lang="cs-CZ" sz="1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</a:rPr>
              <a:t> / </a:t>
            </a:r>
            <a:r>
              <a:rPr lang="cs-CZ" sz="1400" dirty="0" smtClean="0">
                <a:solidFill>
                  <a:srgbClr val="FF0000"/>
                </a:solidFill>
              </a:rPr>
              <a:t>60,7</a:t>
            </a:r>
            <a:endParaRPr lang="cs-CZ" sz="1400" dirty="0">
              <a:solidFill>
                <a:srgbClr val="FF00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6" name="Čárový popisek 1 25"/>
          <p:cNvSpPr/>
          <p:nvPr/>
        </p:nvSpPr>
        <p:spPr bwMode="auto">
          <a:xfrm>
            <a:off x="725865" y="5854916"/>
            <a:ext cx="1062228" cy="553033"/>
          </a:xfrm>
          <a:prstGeom prst="borderCallout1">
            <a:avLst>
              <a:gd name="adj1" fmla="val 102274"/>
              <a:gd name="adj2" fmla="val 49285"/>
              <a:gd name="adj3" fmla="val 163636"/>
              <a:gd name="adj4" fmla="val 77531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53,1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47,6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7" name="Čárový popisek 1 26"/>
          <p:cNvSpPr/>
          <p:nvPr/>
        </p:nvSpPr>
        <p:spPr bwMode="auto">
          <a:xfrm>
            <a:off x="1928978" y="5987736"/>
            <a:ext cx="1062228" cy="553033"/>
          </a:xfrm>
          <a:prstGeom prst="borderCallout1">
            <a:avLst>
              <a:gd name="adj1" fmla="val 0"/>
              <a:gd name="adj2" fmla="val 49285"/>
              <a:gd name="adj3" fmla="val -97162"/>
              <a:gd name="adj4" fmla="val 77531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669900"/>
                </a:solidFill>
              </a:rPr>
              <a:t>62,3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lang="cs-CZ" sz="1400" dirty="0">
                <a:solidFill>
                  <a:srgbClr val="669900"/>
                </a:solidFill>
              </a:rPr>
              <a:t>56,4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8" name="Čárový popisek 1 27"/>
          <p:cNvSpPr/>
          <p:nvPr/>
        </p:nvSpPr>
        <p:spPr bwMode="auto">
          <a:xfrm>
            <a:off x="3146590" y="5982165"/>
            <a:ext cx="1062228" cy="747805"/>
          </a:xfrm>
          <a:prstGeom prst="borderCallout1">
            <a:avLst>
              <a:gd name="adj1" fmla="val -89136"/>
              <a:gd name="adj2" fmla="val 27986"/>
              <a:gd name="adj3" fmla="val 1703"/>
              <a:gd name="adj4" fmla="val 51795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69,8 / 66,1</a:t>
            </a:r>
          </a:p>
          <a:p>
            <a:pPr algn="ctr"/>
            <a:r>
              <a:rPr lang="cs-CZ" sz="1100" dirty="0" smtClean="0">
                <a:solidFill>
                  <a:schemeClr val="tx1"/>
                </a:solidFill>
              </a:rPr>
              <a:t>Nebytový prostor</a:t>
            </a:r>
            <a:endParaRPr kumimoji="0" lang="cs-CZ" sz="11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29" name="Čárový popisek 1 28"/>
          <p:cNvSpPr/>
          <p:nvPr/>
        </p:nvSpPr>
        <p:spPr bwMode="auto">
          <a:xfrm>
            <a:off x="725865" y="1801022"/>
            <a:ext cx="1062228" cy="553033"/>
          </a:xfrm>
          <a:prstGeom prst="borderCallout1">
            <a:avLst>
              <a:gd name="adj1" fmla="val 47728"/>
              <a:gd name="adj2" fmla="val 100757"/>
              <a:gd name="adj3" fmla="val 230114"/>
              <a:gd name="adj4" fmla="val 193788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cs-CZ" sz="1400" dirty="0">
                <a:solidFill>
                  <a:srgbClr val="669900"/>
                </a:solidFill>
              </a:rPr>
              <a:t>67,9</a:t>
            </a:r>
            <a:r>
              <a:rPr lang="cs-CZ" sz="1400" dirty="0" smtClean="0">
                <a:solidFill>
                  <a:schemeClr val="tx1"/>
                </a:solidFill>
              </a:rPr>
              <a:t> / </a:t>
            </a:r>
            <a:r>
              <a:rPr lang="cs-CZ" sz="1400" dirty="0" smtClean="0">
                <a:solidFill>
                  <a:srgbClr val="FF0000"/>
                </a:solidFill>
              </a:rPr>
              <a:t>64,6</a:t>
            </a:r>
          </a:p>
          <a:p>
            <a:pPr algn="ctr"/>
            <a:r>
              <a:rPr lang="cs-CZ" sz="1400" dirty="0" smtClean="0">
                <a:solidFill>
                  <a:schemeClr val="tx1"/>
                </a:solidFill>
              </a:rPr>
              <a:t>(70 </a:t>
            </a:r>
            <a:r>
              <a:rPr lang="cs-CZ" sz="1400" dirty="0">
                <a:solidFill>
                  <a:schemeClr val="tx1"/>
                </a:solidFill>
              </a:rPr>
              <a:t>/ </a:t>
            </a:r>
            <a:r>
              <a:rPr lang="cs-CZ" sz="1400" dirty="0" smtClean="0">
                <a:solidFill>
                  <a:schemeClr val="tx1"/>
                </a:solidFill>
              </a:rPr>
              <a:t>60</a:t>
            </a:r>
            <a:r>
              <a:rPr lang="cs-CZ" sz="1400" dirty="0">
                <a:solidFill>
                  <a:schemeClr val="tx1"/>
                </a:solidFill>
              </a:rPr>
              <a:t>)</a:t>
            </a:r>
          </a:p>
        </p:txBody>
      </p:sp>
      <p:sp>
        <p:nvSpPr>
          <p:cNvPr id="30" name="Čárový popisek 1 29"/>
          <p:cNvSpPr/>
          <p:nvPr/>
        </p:nvSpPr>
        <p:spPr bwMode="auto">
          <a:xfrm>
            <a:off x="725865" y="3225473"/>
            <a:ext cx="1062228" cy="553033"/>
          </a:xfrm>
          <a:prstGeom prst="borderCallout1">
            <a:avLst>
              <a:gd name="adj1" fmla="val 47728"/>
              <a:gd name="adj2" fmla="val 100757"/>
              <a:gd name="adj3" fmla="val 158523"/>
              <a:gd name="adj4" fmla="val 196451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none" w="sm" len="sm"/>
            <a:tailEnd type="oval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669900"/>
                </a:solidFill>
              </a:rPr>
              <a:t>68,6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/ </a:t>
            </a:r>
            <a:r>
              <a:rPr lang="cs-CZ" sz="1400" dirty="0">
                <a:solidFill>
                  <a:srgbClr val="FF0000"/>
                </a:solidFill>
              </a:rPr>
              <a:t>62,6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1" name="Čárový popisek 1 30"/>
          <p:cNvSpPr/>
          <p:nvPr/>
        </p:nvSpPr>
        <p:spPr bwMode="auto">
          <a:xfrm>
            <a:off x="7579151" y="3976557"/>
            <a:ext cx="1062228" cy="553033"/>
          </a:xfrm>
          <a:prstGeom prst="borderCallout1">
            <a:avLst>
              <a:gd name="adj1" fmla="val 54546"/>
              <a:gd name="adj2" fmla="val -53660"/>
              <a:gd name="adj3" fmla="val 51135"/>
              <a:gd name="adj4" fmla="val -56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69,6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65,1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2" name="Čárový popisek 1 31"/>
          <p:cNvSpPr/>
          <p:nvPr/>
        </p:nvSpPr>
        <p:spPr bwMode="auto">
          <a:xfrm>
            <a:off x="7579151" y="4681990"/>
            <a:ext cx="1062228" cy="553033"/>
          </a:xfrm>
          <a:prstGeom prst="borderCallout1">
            <a:avLst>
              <a:gd name="adj1" fmla="val 64773"/>
              <a:gd name="adj2" fmla="val -60760"/>
              <a:gd name="adj3" fmla="val 51135"/>
              <a:gd name="adj4" fmla="val -56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68,0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64,1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3" name="Čárový popisek 1 32"/>
          <p:cNvSpPr/>
          <p:nvPr/>
        </p:nvSpPr>
        <p:spPr bwMode="auto">
          <a:xfrm>
            <a:off x="5626160" y="1232786"/>
            <a:ext cx="1062228" cy="553033"/>
          </a:xfrm>
          <a:prstGeom prst="borderCallout1">
            <a:avLst>
              <a:gd name="adj1" fmla="val 124433"/>
              <a:gd name="adj2" fmla="val -111344"/>
              <a:gd name="adj3" fmla="val 51135"/>
              <a:gd name="adj4" fmla="val -56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66,8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62,5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4" name="Čárový popisek 1 33"/>
          <p:cNvSpPr/>
          <p:nvPr/>
        </p:nvSpPr>
        <p:spPr bwMode="auto">
          <a:xfrm>
            <a:off x="5921365" y="1857395"/>
            <a:ext cx="1062228" cy="553033"/>
          </a:xfrm>
          <a:prstGeom prst="borderCallout1">
            <a:avLst>
              <a:gd name="adj1" fmla="val 44319"/>
              <a:gd name="adj2" fmla="val -106020"/>
              <a:gd name="adj3" fmla="val 51135"/>
              <a:gd name="adj4" fmla="val -564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62,6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58,0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7" name="Čárový popisek 1 36"/>
          <p:cNvSpPr/>
          <p:nvPr/>
        </p:nvSpPr>
        <p:spPr bwMode="auto">
          <a:xfrm>
            <a:off x="4296394" y="5979879"/>
            <a:ext cx="1062228" cy="553033"/>
          </a:xfrm>
          <a:prstGeom prst="borderCallout1">
            <a:avLst>
              <a:gd name="adj1" fmla="val -85228"/>
              <a:gd name="adj2" fmla="val 79458"/>
              <a:gd name="adj3" fmla="val -2"/>
              <a:gd name="adj4" fmla="val 517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>
                <a:solidFill>
                  <a:srgbClr val="669900"/>
                </a:solidFill>
              </a:rPr>
              <a:t>57,7</a:t>
            </a:r>
            <a:r>
              <a:rPr lang="cs-CZ" sz="1400" dirty="0" smtClean="0">
                <a:solidFill>
                  <a:srgbClr val="669900"/>
                </a:solidFill>
              </a:rPr>
              <a:t> </a:t>
            </a:r>
            <a:r>
              <a:rPr lang="cs-CZ" sz="1400" dirty="0" smtClean="0">
                <a:solidFill>
                  <a:schemeClr val="tx1"/>
                </a:solidFill>
              </a:rPr>
              <a:t>/</a:t>
            </a:r>
            <a:r>
              <a:rPr lang="cs-CZ" sz="1400" dirty="0" smtClean="0">
                <a:solidFill>
                  <a:srgbClr val="669900"/>
                </a:solidFill>
              </a:rPr>
              <a:t> </a:t>
            </a:r>
            <a:r>
              <a:rPr lang="cs-CZ" sz="1400" dirty="0">
                <a:solidFill>
                  <a:srgbClr val="669900"/>
                </a:solidFill>
              </a:rPr>
              <a:t>52,7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8" name="Čárový popisek 1 37"/>
          <p:cNvSpPr/>
          <p:nvPr/>
        </p:nvSpPr>
        <p:spPr bwMode="auto">
          <a:xfrm>
            <a:off x="5465490" y="5987736"/>
            <a:ext cx="1062228" cy="553033"/>
          </a:xfrm>
          <a:prstGeom prst="borderCallout1">
            <a:avLst>
              <a:gd name="adj1" fmla="val -97160"/>
              <a:gd name="adj2" fmla="val -3076"/>
              <a:gd name="adj3" fmla="val -2"/>
              <a:gd name="adj4" fmla="val 517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rgbClr val="669900"/>
                </a:solidFill>
              </a:rPr>
              <a:t>54,7 </a:t>
            </a:r>
            <a:r>
              <a:rPr lang="cs-CZ" sz="1400" dirty="0" smtClean="0">
                <a:solidFill>
                  <a:schemeClr val="tx1"/>
                </a:solidFill>
              </a:rPr>
              <a:t>/</a:t>
            </a:r>
            <a:r>
              <a:rPr lang="cs-CZ" sz="1400" dirty="0" smtClean="0">
                <a:solidFill>
                  <a:srgbClr val="669900"/>
                </a:solidFill>
              </a:rPr>
              <a:t> 50,7</a:t>
            </a:r>
            <a:endParaRPr lang="cs-CZ" sz="1400" dirty="0">
              <a:solidFill>
                <a:srgbClr val="669900"/>
              </a:solidFill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037582" y="5794730"/>
            <a:ext cx="1907931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intenzity IAD</a:t>
            </a:r>
          </a:p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VŠE/nad 3,5t</a:t>
            </a:r>
          </a:p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cs-CZ" altLang="cs-CZ" sz="18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 tis. 0-24 h</a:t>
            </a: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39" name="Čárový popisek 1 38"/>
          <p:cNvSpPr/>
          <p:nvPr/>
        </p:nvSpPr>
        <p:spPr bwMode="auto">
          <a:xfrm>
            <a:off x="4208818" y="2657663"/>
            <a:ext cx="1062228" cy="553033"/>
          </a:xfrm>
          <a:prstGeom prst="borderCallout1">
            <a:avLst>
              <a:gd name="adj1" fmla="val -51502"/>
              <a:gd name="adj2" fmla="val 85290"/>
              <a:gd name="adj3" fmla="val -2"/>
              <a:gd name="adj4" fmla="val 517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62,2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57,0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0" name="Čárový popisek 1 39"/>
          <p:cNvSpPr/>
          <p:nvPr/>
        </p:nvSpPr>
        <p:spPr bwMode="auto">
          <a:xfrm>
            <a:off x="5349092" y="2657664"/>
            <a:ext cx="1062228" cy="553033"/>
          </a:xfrm>
          <a:prstGeom prst="borderCallout1">
            <a:avLst>
              <a:gd name="adj1" fmla="val -54999"/>
              <a:gd name="adj2" fmla="val -17646"/>
              <a:gd name="adj3" fmla="val -2"/>
              <a:gd name="adj4" fmla="val 517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59,3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55,6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5" name="Čárový popisek 1 44"/>
          <p:cNvSpPr/>
          <p:nvPr/>
        </p:nvSpPr>
        <p:spPr bwMode="auto">
          <a:xfrm>
            <a:off x="3047323" y="2657662"/>
            <a:ext cx="1062228" cy="553033"/>
          </a:xfrm>
          <a:prstGeom prst="borderCallout1">
            <a:avLst>
              <a:gd name="adj1" fmla="val -63312"/>
              <a:gd name="adj2" fmla="val 87047"/>
              <a:gd name="adj3" fmla="val -2"/>
              <a:gd name="adj4" fmla="val 51796"/>
            </a:avLst>
          </a:prstGeom>
          <a:solidFill>
            <a:schemeClr val="bg1"/>
          </a:solidFill>
          <a:ln w="19050" cap="flat" cmpd="sng" algn="ctr">
            <a:solidFill>
              <a:schemeClr val="tx1"/>
            </a:solidFill>
            <a:prstDash val="solid"/>
            <a:miter lim="800000"/>
            <a:headEnd type="oval" w="lg" len="lg"/>
            <a:tailEnd type="none" w="lg" len="lg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70,4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/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669900"/>
                </a:solidFill>
                <a:effectLst/>
                <a:latin typeface="Arial" charset="0"/>
              </a:rPr>
              <a:t> </a:t>
            </a:r>
            <a:r>
              <a:rPr kumimoji="0" lang="cs-CZ" sz="14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charset="0"/>
              </a:rPr>
              <a:t>66,4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cs-CZ" sz="1400" dirty="0" smtClean="0">
                <a:solidFill>
                  <a:schemeClr val="tx1"/>
                </a:solidFill>
              </a:rPr>
              <a:t>(70 / 60)</a:t>
            </a:r>
            <a:endParaRPr kumimoji="0" lang="cs-CZ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46" name="TextovéPole 45"/>
          <p:cNvSpPr txBox="1"/>
          <p:nvPr/>
        </p:nvSpPr>
        <p:spPr>
          <a:xfrm rot="20149159">
            <a:off x="2637160" y="2196786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60,6 / 8,0</a:t>
            </a:r>
          </a:p>
          <a:p>
            <a:pPr algn="ctr">
              <a:spcBef>
                <a:spcPts val="0"/>
              </a:spcBef>
            </a:pPr>
            <a:r>
              <a:rPr lang="cs-CZ" sz="1400" smtClean="0">
                <a:solidFill>
                  <a:schemeClr val="accent6"/>
                </a:solidFill>
              </a:rPr>
              <a:t>53,3 </a:t>
            </a:r>
            <a:r>
              <a:rPr lang="cs-CZ" sz="1400" dirty="0" smtClean="0">
                <a:solidFill>
                  <a:schemeClr val="accent6"/>
                </a:solidFill>
              </a:rPr>
              <a:t>/ 2,9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47" name="TextovéPole 46"/>
          <p:cNvSpPr txBox="1"/>
          <p:nvPr/>
        </p:nvSpPr>
        <p:spPr>
          <a:xfrm>
            <a:off x="3860521" y="5425385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53,2 / 1,6</a:t>
            </a:r>
          </a:p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57,4 / 6,4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48" name="TextovéPole 47"/>
          <p:cNvSpPr txBox="1"/>
          <p:nvPr/>
        </p:nvSpPr>
        <p:spPr>
          <a:xfrm rot="2296078">
            <a:off x="6083834" y="3377040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25,9 / 5,1</a:t>
            </a:r>
          </a:p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20,8 / 0,9</a:t>
            </a:r>
            <a:endParaRPr lang="cs-CZ" sz="1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781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Obrázek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349"/>
          <a:stretch/>
        </p:blipFill>
        <p:spPr bwMode="auto">
          <a:xfrm>
            <a:off x="229264" y="1146423"/>
            <a:ext cx="8716249" cy="5671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délník 2"/>
          <p:cNvSpPr>
            <a:spLocks noChangeArrowheads="1"/>
          </p:cNvSpPr>
          <p:nvPr/>
        </p:nvSpPr>
        <p:spPr bwMode="auto">
          <a:xfrm>
            <a:off x="0" y="158750"/>
            <a:ext cx="91440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spcAft>
                <a:spcPct val="75000"/>
              </a:spcAft>
              <a:buFontTx/>
              <a:buNone/>
            </a:pPr>
            <a:r>
              <a:rPr lang="cs-CZ" altLang="cs-CZ" sz="4000" dirty="0" smtClean="0">
                <a:solidFill>
                  <a:schemeClr val="bg1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Intenzity dopravy 2013</a:t>
            </a:r>
            <a:endParaRPr lang="cs-CZ" altLang="cs-CZ" sz="4000" dirty="0">
              <a:solidFill>
                <a:schemeClr val="bg1"/>
              </a:solidFill>
              <a:latin typeface="Calibri" pitchFamily="34" charset="0"/>
              <a:ea typeface="Calibri" pitchFamily="34" charset="0"/>
              <a:cs typeface="Calibri" pitchFamily="34" charset="0"/>
            </a:endParaRPr>
          </a:p>
        </p:txBody>
      </p:sp>
      <p:sp>
        <p:nvSpPr>
          <p:cNvPr id="44" name="TextovéPole 43"/>
          <p:cNvSpPr txBox="1"/>
          <p:nvPr/>
        </p:nvSpPr>
        <p:spPr>
          <a:xfrm>
            <a:off x="7037582" y="5794730"/>
            <a:ext cx="1907931" cy="923330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intenzity IAD</a:t>
            </a:r>
          </a:p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VŠE/nad 3,5t</a:t>
            </a:r>
          </a:p>
          <a:p>
            <a:pPr algn="ctr">
              <a:spcBef>
                <a:spcPts val="0"/>
              </a:spcBef>
            </a:pP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(</a:t>
            </a:r>
            <a:r>
              <a:rPr lang="cs-CZ" altLang="cs-CZ" sz="1800" dirty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v tis. 0-24 h</a:t>
            </a:r>
            <a:r>
              <a:rPr lang="cs-CZ" altLang="cs-CZ" sz="1800" dirty="0" smtClean="0">
                <a:solidFill>
                  <a:schemeClr val="accent6"/>
                </a:solidFill>
                <a:latin typeface="Calibri" pitchFamily="34" charset="0"/>
                <a:ea typeface="Calibri" pitchFamily="34" charset="0"/>
                <a:cs typeface="Calibri" pitchFamily="34" charset="0"/>
              </a:rPr>
              <a:t>)</a:t>
            </a:r>
            <a:endParaRPr lang="cs-CZ" dirty="0">
              <a:solidFill>
                <a:schemeClr val="tx1"/>
              </a:solidFill>
            </a:endParaRPr>
          </a:p>
        </p:txBody>
      </p:sp>
      <p:sp>
        <p:nvSpPr>
          <p:cNvPr id="40" name="TextovéPole 39"/>
          <p:cNvSpPr txBox="1"/>
          <p:nvPr/>
        </p:nvSpPr>
        <p:spPr>
          <a:xfrm rot="20149159">
            <a:off x="2637160" y="2196786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52,7 / 2,7</a:t>
            </a:r>
          </a:p>
          <a:p>
            <a:pPr algn="ctr">
              <a:spcBef>
                <a:spcPts val="0"/>
              </a:spcBef>
            </a:pPr>
            <a:r>
              <a:rPr lang="cs-CZ" sz="1400" dirty="0" smtClean="0">
                <a:solidFill>
                  <a:schemeClr val="accent6"/>
                </a:solidFill>
              </a:rPr>
              <a:t>51,2 / 2,8</a:t>
            </a:r>
            <a:endParaRPr lang="cs-CZ" sz="1400" dirty="0">
              <a:solidFill>
                <a:schemeClr val="accent6"/>
              </a:solidFill>
            </a:endParaRPr>
          </a:p>
        </p:txBody>
      </p:sp>
      <p:sp>
        <p:nvSpPr>
          <p:cNvPr id="45" name="TextovéPole 44"/>
          <p:cNvSpPr txBox="1"/>
          <p:nvPr/>
        </p:nvSpPr>
        <p:spPr>
          <a:xfrm>
            <a:off x="3860521" y="5425385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cs-CZ"/>
            </a:defPPr>
            <a:lvl1pPr algn="ctr">
              <a:spcBef>
                <a:spcPts val="0"/>
              </a:spcBef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cs-CZ" dirty="0" smtClean="0"/>
              <a:t>52,8 / 1,3</a:t>
            </a:r>
            <a:endParaRPr lang="cs-CZ" dirty="0"/>
          </a:p>
          <a:p>
            <a:r>
              <a:rPr lang="cs-CZ" dirty="0" smtClean="0"/>
              <a:t>50,0 / 1,3</a:t>
            </a:r>
            <a:endParaRPr lang="cs-CZ" dirty="0"/>
          </a:p>
        </p:txBody>
      </p:sp>
      <p:sp>
        <p:nvSpPr>
          <p:cNvPr id="46" name="TextovéPole 45"/>
          <p:cNvSpPr txBox="1"/>
          <p:nvPr/>
        </p:nvSpPr>
        <p:spPr>
          <a:xfrm rot="2296078">
            <a:off x="6029845" y="3320671"/>
            <a:ext cx="919057" cy="430887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cs-CZ"/>
            </a:defPPr>
            <a:lvl1pPr algn="ctr">
              <a:spcBef>
                <a:spcPts val="0"/>
              </a:spcBef>
              <a:defRPr sz="1400">
                <a:solidFill>
                  <a:schemeClr val="accent6"/>
                </a:solidFill>
              </a:defRPr>
            </a:lvl1pPr>
          </a:lstStyle>
          <a:p>
            <a:r>
              <a:rPr lang="cs-CZ" dirty="0" smtClean="0"/>
              <a:t>26,6 / 5,0</a:t>
            </a:r>
            <a:endParaRPr lang="cs-CZ" dirty="0"/>
          </a:p>
          <a:p>
            <a:r>
              <a:rPr lang="cs-CZ" dirty="0" smtClean="0"/>
              <a:t>25,7 / 5,0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18103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1218" y="110836"/>
            <a:ext cx="7772400" cy="775855"/>
          </a:xfrm>
        </p:spPr>
        <p:txBody>
          <a:bodyPr/>
          <a:lstStyle/>
          <a:p>
            <a:r>
              <a:rPr lang="cs-CZ" sz="3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Protihluková opatření</a:t>
            </a:r>
            <a:endParaRPr lang="cs-CZ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Mimo změn v organizaci dopravy připravuje TSK další protihluková opatření</a:t>
            </a:r>
          </a:p>
          <a:p>
            <a:pPr marL="0" indent="0">
              <a:buNone/>
            </a:pPr>
            <a:endParaRPr lang="cs-CZ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Stabilní protihlukové stěny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Mobilní protihlukové stěny (MPHS)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Opravy povrchů vozovek – zřízení hluk </a:t>
            </a:r>
            <a:r>
              <a:rPr lang="cs-CZ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pohltivé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asfaltové směsi</a:t>
            </a:r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034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52055" y="0"/>
            <a:ext cx="7772400" cy="983673"/>
          </a:xfrm>
        </p:spPr>
        <p:txBody>
          <a:bodyPr/>
          <a:lstStyle/>
          <a:p>
            <a:r>
              <a:rPr lang="cs-CZ" sz="3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Stabilní protihlukové stěny</a:t>
            </a:r>
            <a:endParaRPr lang="cs-CZ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288474"/>
            <a:ext cx="7772400" cy="3768435"/>
          </a:xfrm>
        </p:spPr>
        <p:txBody>
          <a:bodyPr/>
          <a:lstStyle/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TSK v současné době připravuje realizaci protihlukové stěny a zemního valu k ochraně tzv. Spořilovského plácku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Stav přípravy: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- je zpracovaná projektová dokumentace k </a:t>
            </a:r>
            <a:r>
              <a:rPr lang="cs-CZ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Ú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zemnímu rozhodnutí a požádáno o vydání Územního rozhodnutí (předpoklad vydání na podzim 2014)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následné vydání stavebního povolení se předpokládá (nejpozději) počátkem roku 2015 a realizace (nejpozději) ve stavební sezóně 2015</a:t>
            </a:r>
          </a:p>
          <a:p>
            <a:pPr marL="0" indent="0">
              <a:buNone/>
            </a:pP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 - souběžně se vyřizují majetkoprávní vztahy </a:t>
            </a:r>
          </a:p>
          <a:p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36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928255"/>
          </a:xfrm>
        </p:spPr>
        <p:txBody>
          <a:bodyPr/>
          <a:lstStyle/>
          <a:p>
            <a:r>
              <a:rPr lang="cs-CZ" sz="3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Mobilní protihluková stěna</a:t>
            </a:r>
            <a:endParaRPr lang="cs-CZ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2152" y="1637732"/>
            <a:ext cx="7772400" cy="2197289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TSK zajistila již realizaci 1. etapy na Spořilovské ulici 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současné době probíhá výběrové řízení na dodavatele 2. etapy</a:t>
            </a: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TSK provedla měření hladiny hluku před osazením stěn a následně provede srovnávací měření po dokončení obou etap</a:t>
            </a:r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2" t="6777" r="2524" b="36058"/>
          <a:stretch/>
        </p:blipFill>
        <p:spPr>
          <a:xfrm>
            <a:off x="248574" y="3737499"/>
            <a:ext cx="8735628" cy="2934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091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124692"/>
            <a:ext cx="7772400" cy="803563"/>
          </a:xfrm>
        </p:spPr>
        <p:txBody>
          <a:bodyPr/>
          <a:lstStyle/>
          <a:p>
            <a:r>
              <a:rPr lang="cs-CZ" sz="3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Opravy povrchů vozovek</a:t>
            </a:r>
            <a:endParaRPr lang="cs-CZ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399309"/>
            <a:ext cx="7772400" cy="2735963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Spořilovská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– TSK zpracovala projektovou dokumentaci na odfrézování vozovky v </a:t>
            </a:r>
            <a:r>
              <a:rPr lang="cs-CZ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tl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. 3-4cm a následného položení vrstvy hluk </a:t>
            </a:r>
            <a:r>
              <a:rPr lang="cs-CZ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pohltivého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asfaltu, vše za použití 3D </a:t>
            </a:r>
            <a:r>
              <a:rPr lang="cs-CZ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scaneru</a:t>
            </a:r>
            <a:endParaRPr lang="cs-CZ" sz="2000" dirty="0" smtClean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Senohrabská, Na Chodovci </a:t>
            </a:r>
          </a:p>
          <a:p>
            <a:pPr marL="0" indent="0">
              <a:buNone/>
            </a:pPr>
            <a:r>
              <a:rPr lang="cs-CZ" sz="2000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  – TSK zpracovala projektovou dokumentaci na opravu výše uvedených ulic. Stavba podléhá pouze režimu ohlášení stavby</a:t>
            </a:r>
          </a:p>
          <a:p>
            <a:pPr marL="0" indent="0">
              <a:buNone/>
            </a:pPr>
            <a:endParaRPr lang="cs-CZ" dirty="0">
              <a:solidFill>
                <a:schemeClr val="bg1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9" r="2686" b="21164"/>
          <a:stretch/>
        </p:blipFill>
        <p:spPr>
          <a:xfrm>
            <a:off x="150920" y="4378761"/>
            <a:ext cx="4495161" cy="221310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" r="3135" b="22120"/>
          <a:stretch/>
        </p:blipFill>
        <p:spPr>
          <a:xfrm>
            <a:off x="4646081" y="4378761"/>
            <a:ext cx="4346999" cy="2213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4226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44856" y="109183"/>
            <a:ext cx="7772400" cy="791570"/>
          </a:xfrm>
        </p:spPr>
        <p:txBody>
          <a:bodyPr/>
          <a:lstStyle/>
          <a:p>
            <a:r>
              <a:rPr lang="cs-CZ" sz="3800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Ke Garážím, most X 566</a:t>
            </a:r>
            <a:endParaRPr lang="cs-CZ" sz="3800" b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5800" y="1981200"/>
            <a:ext cx="7772400" cy="1580866"/>
          </a:xfrm>
        </p:spPr>
        <p:txBody>
          <a:bodyPr/>
          <a:lstStyle/>
          <a:p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 rámci odsouhlasených změn ve vedení dopravy – odlehčení </a:t>
            </a:r>
            <a:r>
              <a:rPr lang="cs-CZ" sz="2000" dirty="0" err="1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Spořilova</a:t>
            </a:r>
            <a:r>
              <a:rPr lang="cs-CZ" sz="2000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proběhla celková rekonstrukce mostu </a:t>
            </a:r>
            <a:endParaRPr lang="cs-CZ" sz="2000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76" r="13731" b="22120"/>
          <a:stretch/>
        </p:blipFill>
        <p:spPr>
          <a:xfrm>
            <a:off x="1119116" y="3261814"/>
            <a:ext cx="4730695" cy="322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689838"/>
      </p:ext>
    </p:extLst>
  </p:cSld>
  <p:clrMapOvr>
    <a:masterClrMapping/>
  </p:clrMapOvr>
</p:sld>
</file>

<file path=ppt/theme/theme1.xml><?xml version="1.0" encoding="utf-8"?>
<a:theme xmlns:a="http://schemas.openxmlformats.org/drawingml/2006/main" name="38_MSDO_Ostrava_v1">
  <a:themeElements>
    <a:clrScheme name="38_MSDO_Ostrava_v1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38_MSDO_Ostrava_v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 cap="flat" cmpd="sng" algn="ctr">
          <a:solidFill>
            <a:srgbClr val="FF0000"/>
          </a:solidFill>
          <a:prstDash val="solid"/>
          <a:miter lim="800000"/>
          <a:headEnd type="none" w="sm" len="sm"/>
          <a:tailEnd type="none" w="lg" len="lg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miter lim="800000"/>
              <a:headEnd type="none" w="sm" len="sm"/>
              <a:tailEnd type="none" w="sm" len="sm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cs-CZ" sz="2400" b="1" i="0" u="none" strike="noStrike" cap="none" normalizeH="0" baseline="0" smtClean="0">
            <a:ln>
              <a:noFill/>
            </a:ln>
            <a:solidFill>
              <a:srgbClr val="FFFF00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8_MSDO_Ostrava_v1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8_MSDO_Ostrava_v1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MSDO_Ostrava_v1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MSDO_Ostrava_v1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MSDO_Ostrava_v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MSDO_Ostrava_v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8_MSDO_Ostrava_v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H:\38_MSDO_Ostrava_v1.pot</Template>
  <TotalTime>4428</TotalTime>
  <Words>486</Words>
  <Application>Microsoft Office PowerPoint</Application>
  <PresentationFormat>Předvádění na obrazovce (4:3)</PresentationFormat>
  <Paragraphs>96</Paragraphs>
  <Slides>10</Slides>
  <Notes>5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38_MSDO_Ostrava_v1</vt:lpstr>
      <vt:lpstr>Prezentace aplikace PowerPoint</vt:lpstr>
      <vt:lpstr>Prezentace aplikace PowerPoint</vt:lpstr>
      <vt:lpstr>Prezentace aplikace PowerPoint</vt:lpstr>
      <vt:lpstr>Prezentace aplikace PowerPoint</vt:lpstr>
      <vt:lpstr>Protihluková opatření</vt:lpstr>
      <vt:lpstr>Stabilní protihlukové stěny</vt:lpstr>
      <vt:lpstr>Mobilní protihluková stěna</vt:lpstr>
      <vt:lpstr>Opravy povrchů vozovek</vt:lpstr>
      <vt:lpstr>Ke Garážím, most X 566</vt:lpstr>
      <vt:lpstr>Prezentace aplikace PowerPoint</vt:lpstr>
    </vt:vector>
  </TitlesOfParts>
  <Company>ÚDI Praha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Spořilov</dc:title>
  <dc:creator>david.vasica</dc:creator>
  <cp:lastModifiedBy>Kadlecová Monika (MHMP)</cp:lastModifiedBy>
  <cp:revision>257</cp:revision>
  <cp:lastPrinted>2014-07-08T15:14:25Z</cp:lastPrinted>
  <dcterms:created xsi:type="dcterms:W3CDTF">2009-09-03T06:13:34Z</dcterms:created>
  <dcterms:modified xsi:type="dcterms:W3CDTF">2014-07-09T15:40:14Z</dcterms:modified>
</cp:coreProperties>
</file>