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768" r:id="rId4"/>
  </p:sldMasterIdLst>
  <p:notesMasterIdLst>
    <p:notesMasterId r:id="rId19"/>
  </p:notesMasterIdLst>
  <p:handoutMasterIdLst>
    <p:handoutMasterId r:id="rId20"/>
  </p:handoutMasterIdLst>
  <p:sldIdLst>
    <p:sldId id="289" r:id="rId5"/>
    <p:sldId id="322" r:id="rId6"/>
    <p:sldId id="372" r:id="rId7"/>
    <p:sldId id="360" r:id="rId8"/>
    <p:sldId id="335" r:id="rId9"/>
    <p:sldId id="313" r:id="rId10"/>
    <p:sldId id="352" r:id="rId11"/>
    <p:sldId id="373" r:id="rId12"/>
    <p:sldId id="375" r:id="rId13"/>
    <p:sldId id="376" r:id="rId14"/>
    <p:sldId id="377" r:id="rId15"/>
    <p:sldId id="378" r:id="rId16"/>
    <p:sldId id="361" r:id="rId17"/>
    <p:sldId id="379" r:id="rId18"/>
  </p:sldIdLst>
  <p:sldSz cx="9144000" cy="6858000" type="screen4x3"/>
  <p:notesSz cx="9928225" cy="67976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2" autoAdjust="0"/>
    <p:restoredTop sz="94660"/>
  </p:normalViewPr>
  <p:slideViewPr>
    <p:cSldViewPr>
      <p:cViewPr varScale="1">
        <p:scale>
          <a:sx n="93" d="100"/>
          <a:sy n="93" d="100"/>
        </p:scale>
        <p:origin x="124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2230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3699" y="0"/>
            <a:ext cx="4302230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DCD725-CD04-468F-A0D5-6135225C4661}" type="datetimeFigureOut">
              <a:rPr lang="cs-CZ" smtClean="0"/>
              <a:t>17.10.2023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2" y="6456612"/>
            <a:ext cx="4302230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3699" y="6456612"/>
            <a:ext cx="4302230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4D7834-CEC8-4D01-AD12-703D721561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5238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31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2594" y="0"/>
            <a:ext cx="430331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195BBD-8AC9-4FB2-B224-B7E244AD1C36}" type="datetimeFigureOut">
              <a:rPr lang="cs-CZ" smtClean="0"/>
              <a:t>17.10.2023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400425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360" y="3229444"/>
            <a:ext cx="7943507" cy="305895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456699"/>
            <a:ext cx="430331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2594" y="6456699"/>
            <a:ext cx="430331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7F874B-72CC-4BEF-BD3F-E0141A2887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6554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CEE52-AAB9-4F6D-A3DE-93D4CB32CA14}" type="datetime1">
              <a:rPr lang="cs-CZ" smtClean="0"/>
              <a:t>17.10.2023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Zimní hmanitární opatření 2023 - 2024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5F704-D705-4C1A-8515-9941DA06A1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9665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DE12C-6ADD-472D-A9A6-5264367AA6B8}" type="datetime1">
              <a:rPr lang="cs-CZ" smtClean="0"/>
              <a:t>17.10.2023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Zimní hmanitární opatření 2023 - 2024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5F704-D705-4C1A-8515-9941DA06A1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7722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F14C5-0353-48BF-BEB4-7AC7B5EE6D79}" type="datetime1">
              <a:rPr lang="cs-CZ" smtClean="0"/>
              <a:t>17.10.2023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Zimní hmanitární opatření 2023 - 2024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5F704-D705-4C1A-8515-9941DA06A1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6765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23509-7FFA-4B16-8046-AB5A30B677CB}" type="datetime1">
              <a:rPr lang="cs-CZ" smtClean="0"/>
              <a:t>17.10.2023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Zimní hmanitární opatření 2023 - 2024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5F704-D705-4C1A-8515-9941DA06A1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3713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D5031-4CCE-4CCE-9321-CCEA0D42397A}" type="datetime1">
              <a:rPr lang="cs-CZ" smtClean="0"/>
              <a:t>17.10.2023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Zimní hmanitární opatření 2023 - 2024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5F704-D705-4C1A-8515-9941DA06A1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5458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0DCD3-4736-47D5-975B-81E8C3B97D7B}" type="datetime1">
              <a:rPr lang="cs-CZ" smtClean="0"/>
              <a:t>17.10.2023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Zimní hmanitární opatření 2023 - 2024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5F704-D705-4C1A-8515-9941DA06A1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5155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B15A3-3D0F-4B9C-91BB-7BBED9D33F57}" type="datetime1">
              <a:rPr lang="cs-CZ" smtClean="0"/>
              <a:t>17.10.2023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Zimní hmanitární opatření 2023 - 2024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5F704-D705-4C1A-8515-9941DA06A1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2608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43585-82D7-4FAA-8CBD-197FDF0CD55D}" type="datetime1">
              <a:rPr lang="cs-CZ" smtClean="0"/>
              <a:t>17.10.2023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Zimní hmanitární opatření 2023 - 2024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5F704-D705-4C1A-8515-9941DA06A1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4832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38836-5D37-46A2-8988-3EC083300BDE}" type="datetime1">
              <a:rPr lang="cs-CZ" smtClean="0"/>
              <a:t>17.10.2023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Zimní hmanitární opatření 2023 - 2024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5F704-D705-4C1A-8515-9941DA06A1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3200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8EC0-883A-48BE-ABE6-FB70440A3D9D}" type="datetime1">
              <a:rPr lang="cs-CZ" smtClean="0"/>
              <a:t>17.10.2023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Zimní hmanitární opatření 2023 - 2024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5F704-D705-4C1A-8515-9941DA06A1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7132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30A5-DF8C-4A77-BF1B-6C1C92BA530A}" type="datetime1">
              <a:rPr lang="cs-CZ" smtClean="0"/>
              <a:t>17.10.2023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Zimní hmanitární opatření 2023 - 2024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5F704-D705-4C1A-8515-9941DA06A1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8559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54827-1403-4E0C-96AE-8EF226EC1A83}" type="datetime1">
              <a:rPr lang="cs-CZ" smtClean="0"/>
              <a:t>17.10.2023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Zimní hmanitární opatření 2023 - 2024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5F704-D705-4C1A-8515-9941DA06A1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3427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1520" y="381000"/>
            <a:ext cx="8712968" cy="1175792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7505" y="1844824"/>
            <a:ext cx="8856983" cy="4824536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endParaRPr lang="cs-CZ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Zimní humanitární opatření </a:t>
            </a:r>
          </a:p>
          <a:p>
            <a:r>
              <a:rPr lang="cs-CZ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 osoby bez přístřeší (ZHO)</a:t>
            </a:r>
          </a:p>
          <a:p>
            <a:endParaRPr lang="cs-CZ" sz="4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2023/2024</a:t>
            </a:r>
          </a:p>
          <a:p>
            <a:endParaRPr lang="cs-CZ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cs-CZ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6" descr="imgLogo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368152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C:\Users\Jiří\Desktop\660px-Prazsky_hrad_karluv_most_panoram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188640"/>
            <a:ext cx="741682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4122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1520" y="381000"/>
            <a:ext cx="8712968" cy="1175792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7505" y="1844824"/>
            <a:ext cx="8856983" cy="4824536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Terénní aktivity mimo režim sociálních služeb</a:t>
            </a:r>
          </a:p>
          <a:p>
            <a:pPr algn="just"/>
            <a:endParaRPr lang="cs-CZ" sz="24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1900" b="1" dirty="0">
                <a:solidFill>
                  <a:schemeClr val="tx2">
                    <a:lumMod val="75000"/>
                  </a:schemeClr>
                </a:solidFill>
              </a:rPr>
              <a:t>Denní terénní program - rozšířený provoz</a:t>
            </a:r>
          </a:p>
          <a:p>
            <a:pPr marL="742950" lvl="1" indent="-285750" algn="l">
              <a:buFont typeface="Wingdings" panose="05000000000000000000" pitchFamily="2" charset="2"/>
              <a:buChar char="ü"/>
            </a:pPr>
            <a:r>
              <a:rPr lang="cs-CZ" sz="1700" b="1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CSSP </a:t>
            </a:r>
            <a:r>
              <a:rPr lang="cs-CZ" sz="1700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 automobil + posádka, PO - NE 08:00 - 20:00</a:t>
            </a:r>
          </a:p>
          <a:p>
            <a:pPr lvl="1" algn="l"/>
            <a:endParaRPr lang="cs-CZ" sz="19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1900" b="1" dirty="0">
                <a:solidFill>
                  <a:schemeClr val="tx2">
                    <a:lumMod val="75000"/>
                  </a:schemeClr>
                </a:solidFill>
              </a:rPr>
              <a:t>Noční terénní program - mimo registrovanou sociální službu</a:t>
            </a:r>
          </a:p>
          <a:p>
            <a:pPr marL="742950" lvl="1" indent="-285750" algn="l">
              <a:buFont typeface="Wingdings" panose="05000000000000000000" pitchFamily="2" charset="2"/>
              <a:buChar char="ü"/>
            </a:pPr>
            <a:r>
              <a:rPr lang="cs-CZ" sz="1700" b="1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Naděje </a:t>
            </a:r>
            <a:r>
              <a:rPr lang="cs-CZ" sz="1700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 Praha - 1, 2, 3, 4, 10, 12, 15, 16, 21, 22, PO - NE 20:00 - 07:00 </a:t>
            </a:r>
          </a:p>
          <a:p>
            <a:pPr marL="742950" lvl="1" indent="-285750" algn="l">
              <a:buFont typeface="Wingdings" panose="05000000000000000000" pitchFamily="2" charset="2"/>
              <a:buChar char="ü"/>
            </a:pPr>
            <a:r>
              <a:rPr lang="cs-CZ" sz="1700" b="1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Armáda spásy</a:t>
            </a:r>
            <a:r>
              <a:rPr lang="cs-CZ" sz="1700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- Praha 5, 6, 7, 8, 9, 13, 14, 17, 18, 19, 20, PO - NE 20:00 - 07:00 </a:t>
            </a:r>
          </a:p>
          <a:p>
            <a:pPr marL="1200150" lvl="2" indent="-285750" algn="l">
              <a:buFont typeface="Courier New" panose="02070309020205020404" pitchFamily="49" charset="0"/>
              <a:buChar char="o"/>
            </a:pPr>
            <a:endParaRPr lang="cs-CZ" sz="1700" dirty="0">
              <a:solidFill>
                <a:schemeClr val="tx2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00150" lvl="2" indent="-285750" algn="l">
              <a:buFont typeface="Courier New" panose="02070309020205020404" pitchFamily="49" charset="0"/>
              <a:buChar char="o"/>
            </a:pPr>
            <a:endParaRPr lang="cs-CZ" sz="1700" dirty="0">
              <a:solidFill>
                <a:schemeClr val="tx2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cs-CZ" sz="20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b="1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6" descr="imgLogo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368152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C:\Users\Jiří\Desktop\660px-Prazsky_hrad_karluv_most_panoram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188640"/>
            <a:ext cx="741682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7049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1520" y="381000"/>
            <a:ext cx="8712968" cy="1175792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7505" y="1844824"/>
            <a:ext cx="8856983" cy="4824536"/>
          </a:xfrm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cs-CZ" sz="3500" b="1" dirty="0">
                <a:solidFill>
                  <a:schemeClr val="accent1">
                    <a:lumMod val="50000"/>
                  </a:schemeClr>
                </a:solidFill>
              </a:rPr>
              <a:t>Další návazné aktivity a sociální služby v rámci ZHO</a:t>
            </a:r>
          </a:p>
          <a:p>
            <a:endParaRPr lang="cs-CZ" sz="24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1900" b="1" dirty="0">
                <a:solidFill>
                  <a:schemeClr val="tx2">
                    <a:lumMod val="75000"/>
                  </a:schemeClr>
                </a:solidFill>
              </a:rPr>
              <a:t>Noční hygienická centra</a:t>
            </a:r>
          </a:p>
          <a:p>
            <a:pPr marL="742950" lvl="1" indent="-285750" algn="l">
              <a:buFont typeface="Wingdings" panose="05000000000000000000" pitchFamily="2" charset="2"/>
              <a:buChar char="ü"/>
            </a:pPr>
            <a:r>
              <a:rPr lang="cs-CZ" sz="1700" b="1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Naděje </a:t>
            </a:r>
            <a:r>
              <a:rPr lang="cs-CZ" sz="1700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- 5-8 osob/noc, PO - NE 20:00 - 08:00, </a:t>
            </a:r>
          </a:p>
          <a:p>
            <a:pPr marL="742950" lvl="1" indent="-285750" algn="l">
              <a:buFont typeface="Wingdings" panose="05000000000000000000" pitchFamily="2" charset="2"/>
              <a:buChar char="ü"/>
            </a:pPr>
            <a:r>
              <a:rPr lang="cs-CZ" sz="1700" b="1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Armáda spásy</a:t>
            </a:r>
            <a:r>
              <a:rPr lang="cs-CZ" sz="1700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- 5-8 osob/noc, PO - NE 20:00 - 08:00</a:t>
            </a:r>
          </a:p>
          <a:p>
            <a:pPr lvl="1" algn="l"/>
            <a:endParaRPr lang="cs-CZ" sz="19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1900" b="1" dirty="0">
                <a:solidFill>
                  <a:schemeClr val="tx2">
                    <a:lumMod val="75000"/>
                  </a:schemeClr>
                </a:solidFill>
              </a:rPr>
              <a:t>Adiktologické služby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cs-CZ" sz="1700" b="1" dirty="0" err="1">
                <a:solidFill>
                  <a:schemeClr val="tx2">
                    <a:lumMod val="75000"/>
                  </a:schemeClr>
                </a:solidFill>
              </a:rPr>
              <a:t>Progressive</a:t>
            </a:r>
            <a:r>
              <a:rPr lang="cs-CZ" sz="1700" b="1" dirty="0">
                <a:solidFill>
                  <a:schemeClr val="tx2">
                    <a:lumMod val="75000"/>
                  </a:schemeClr>
                </a:solidFill>
              </a:rPr>
              <a:t> – </a:t>
            </a:r>
            <a:r>
              <a:rPr lang="cs-CZ" sz="1700" dirty="0" err="1">
                <a:solidFill>
                  <a:schemeClr val="tx2">
                    <a:lumMod val="75000"/>
                  </a:schemeClr>
                </a:solidFill>
              </a:rPr>
              <a:t>adiktologické</a:t>
            </a:r>
            <a:r>
              <a:rPr lang="cs-CZ" sz="1700" dirty="0">
                <a:solidFill>
                  <a:schemeClr val="tx2">
                    <a:lumMod val="75000"/>
                  </a:schemeClr>
                </a:solidFill>
              </a:rPr>
              <a:t> služby v zařízeních 7/24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endParaRPr lang="cs-CZ" sz="17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1900" b="1" dirty="0">
                <a:solidFill>
                  <a:schemeClr val="tx2">
                    <a:lumMod val="75000"/>
                  </a:schemeClr>
                </a:solidFill>
              </a:rPr>
              <a:t>Krizová pomoc v oblasti duševního zdraví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cs-CZ" sz="1700" b="1" dirty="0">
                <a:solidFill>
                  <a:schemeClr val="tx2">
                    <a:lumMod val="75000"/>
                  </a:schemeClr>
                </a:solidFill>
              </a:rPr>
              <a:t>Fokus </a:t>
            </a:r>
            <a:r>
              <a:rPr lang="cs-CZ" sz="1700" dirty="0">
                <a:solidFill>
                  <a:schemeClr val="tx2">
                    <a:lumMod val="75000"/>
                  </a:schemeClr>
                </a:solidFill>
              </a:rPr>
              <a:t>- navázání na dispečink CCSP, podpora ve službách 7/24 + útulny/noclehárny, TKI + psychiatr. péče</a:t>
            </a:r>
          </a:p>
          <a:p>
            <a:pPr algn="just"/>
            <a:endParaRPr lang="cs-CZ" sz="19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1900" b="1" dirty="0">
                <a:solidFill>
                  <a:schemeClr val="tx2">
                    <a:lumMod val="75000"/>
                  </a:schemeClr>
                </a:solidFill>
              </a:rPr>
              <a:t>Materiálně technická podpora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cs-CZ" sz="1700" b="1" dirty="0">
                <a:solidFill>
                  <a:schemeClr val="tx2">
                    <a:lumMod val="75000"/>
                  </a:schemeClr>
                </a:solidFill>
              </a:rPr>
              <a:t>CSSP - </a:t>
            </a:r>
            <a:r>
              <a:rPr lang="cs-CZ" sz="1700" dirty="0">
                <a:solidFill>
                  <a:schemeClr val="tx2">
                    <a:lumMod val="75000"/>
                  </a:schemeClr>
                </a:solidFill>
              </a:rPr>
              <a:t>distribuce stanů a spacáků, zajištění balené stravy ve výdejnách Hermes a Michle I. </a:t>
            </a:r>
          </a:p>
          <a:p>
            <a:pPr algn="just"/>
            <a:endParaRPr lang="cs-CZ" sz="17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b="1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6" descr="imgLogo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368152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C:\Users\Jiří\Desktop\660px-Prazsky_hrad_karluv_most_panoram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188640"/>
            <a:ext cx="741682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4846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1520" y="381000"/>
            <a:ext cx="8712968" cy="1175792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7505" y="1844824"/>
            <a:ext cx="8856983" cy="4824536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Zapojení dalších aktérů do ZHO</a:t>
            </a:r>
          </a:p>
          <a:p>
            <a:pPr algn="just"/>
            <a:endParaRPr lang="cs-CZ" sz="24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1900" b="1" dirty="0">
                <a:solidFill>
                  <a:schemeClr val="tx2">
                    <a:lumMod val="75000"/>
                  </a:schemeClr>
                </a:solidFill>
              </a:rPr>
              <a:t>Městská policie hl. m. Prahy </a:t>
            </a:r>
            <a:r>
              <a:rPr lang="cs-CZ" sz="1900" dirty="0">
                <a:solidFill>
                  <a:schemeClr val="tx2">
                    <a:lumMod val="75000"/>
                  </a:schemeClr>
                </a:solidFill>
              </a:rPr>
              <a:t>-</a:t>
            </a:r>
            <a:r>
              <a:rPr lang="cs-CZ" sz="19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1900" dirty="0">
                <a:solidFill>
                  <a:schemeClr val="tx2">
                    <a:lumMod val="75000"/>
                  </a:schemeClr>
                </a:solidFill>
              </a:rPr>
              <a:t>účastníci koordinačních setkání v rámci ZHO</a:t>
            </a:r>
            <a:endParaRPr lang="cs-CZ" sz="19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1900" b="1" dirty="0">
                <a:solidFill>
                  <a:schemeClr val="tx2">
                    <a:lumMod val="75000"/>
                  </a:schemeClr>
                </a:solidFill>
              </a:rPr>
              <a:t>ZZS hl. m. Prahy</a:t>
            </a:r>
            <a:r>
              <a:rPr lang="cs-CZ" sz="1900" dirty="0">
                <a:solidFill>
                  <a:schemeClr val="tx2">
                    <a:lumMod val="75000"/>
                  </a:schemeClr>
                </a:solidFill>
              </a:rPr>
              <a:t> - účastníci koordinačních setkání v rámci ZHO</a:t>
            </a:r>
            <a:endParaRPr lang="cs-CZ" sz="19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1900" b="1" dirty="0">
                <a:solidFill>
                  <a:schemeClr val="tx2">
                    <a:lumMod val="75000"/>
                  </a:schemeClr>
                </a:solidFill>
              </a:rPr>
              <a:t>Protialkoholní záchytná stanice </a:t>
            </a:r>
            <a:r>
              <a:rPr lang="cs-CZ" sz="1900" dirty="0">
                <a:solidFill>
                  <a:schemeClr val="tx2">
                    <a:lumMod val="75000"/>
                  </a:schemeClr>
                </a:solidFill>
              </a:rPr>
              <a:t>- účastníci koordinačních setkání v rámci ZHO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1900" b="1" dirty="0">
                <a:solidFill>
                  <a:schemeClr val="tx2">
                    <a:lumMod val="75000"/>
                  </a:schemeClr>
                </a:solidFill>
              </a:rPr>
              <a:t>ÚP ČR </a:t>
            </a:r>
            <a:r>
              <a:rPr lang="cs-CZ" sz="1900" dirty="0">
                <a:solidFill>
                  <a:schemeClr val="tx2">
                    <a:lumMod val="75000"/>
                  </a:schemeClr>
                </a:solidFill>
              </a:rPr>
              <a:t>- spolupráce v rámci prevence (při pobytu v LNP nebo 7/24) před udělením sankce - vyřazení z evidence</a:t>
            </a:r>
            <a:endParaRPr lang="cs-CZ" sz="20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b="1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6" descr="imgLogo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368152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C:\Users\Jiří\Desktop\660px-Prazsky_hrad_karluv_most_panoram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188640"/>
            <a:ext cx="741682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0247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1520" y="381000"/>
            <a:ext cx="8712968" cy="1175792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7505" y="1844824"/>
            <a:ext cx="8856983" cy="4824536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</a:pP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Celkové náklady na ZHO 2023 /2024 </a:t>
            </a:r>
          </a:p>
          <a:p>
            <a:pPr>
              <a:lnSpc>
                <a:spcPct val="80000"/>
              </a:lnSpc>
            </a:pPr>
            <a:endParaRPr lang="cs-CZ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cca – 35 mil Kč </a:t>
            </a:r>
          </a:p>
          <a:p>
            <a:pPr>
              <a:lnSpc>
                <a:spcPct val="80000"/>
              </a:lnSpc>
            </a:pPr>
            <a:r>
              <a:rPr lang="cs-CZ" sz="2000" dirty="0">
                <a:solidFill>
                  <a:schemeClr val="accent1">
                    <a:lumMod val="50000"/>
                  </a:schemeClr>
                </a:solidFill>
              </a:rPr>
              <a:t>(primárně NIP CSSP – účelově vázané prostředky v rozpočtu PO CSSP) </a:t>
            </a: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6" descr="imgLogo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368152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C:\Users\Jiří\Desktop\660px-Prazsky_hrad_karluv_most_panoram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188640"/>
            <a:ext cx="741682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8941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1520" y="381000"/>
            <a:ext cx="8712968" cy="1175792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7505" y="1844824"/>
            <a:ext cx="8856983" cy="4824536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</a:pP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Děkujeme za pozornost</a:t>
            </a: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sz="2400" b="1" dirty="0">
                <a:solidFill>
                  <a:schemeClr val="tx2">
                    <a:lumMod val="75000"/>
                  </a:schemeClr>
                </a:solidFill>
              </a:rPr>
              <a:t>17.10.2023</a:t>
            </a: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6" descr="imgLogo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368152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C:\Users\Jiří\Desktop\660px-Prazsky_hrad_karluv_most_panoram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188640"/>
            <a:ext cx="741682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6747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1520" y="381000"/>
            <a:ext cx="8712968" cy="1175792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7505" y="1844824"/>
            <a:ext cx="8856983" cy="4824536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Harmonogram a cíle ZHO 2023 - 2024</a:t>
            </a:r>
          </a:p>
          <a:p>
            <a:endParaRPr lang="cs-CZ" sz="3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600" b="1" dirty="0">
                <a:solidFill>
                  <a:schemeClr val="accent1">
                    <a:lumMod val="50000"/>
                  </a:schemeClr>
                </a:solidFill>
              </a:rPr>
              <a:t>Harmonogram </a:t>
            </a:r>
          </a:p>
          <a:p>
            <a:pPr marL="914400" lvl="1" indent="-457200" algn="l">
              <a:buFont typeface="Wingdings" panose="05000000000000000000" pitchFamily="2" charset="2"/>
              <a:buChar char="ü"/>
            </a:pPr>
            <a:r>
              <a:rPr lang="cs-CZ" sz="1800" b="1" dirty="0">
                <a:solidFill>
                  <a:schemeClr val="accent1">
                    <a:lumMod val="50000"/>
                  </a:schemeClr>
                </a:solidFill>
              </a:rPr>
              <a:t>Termín realizace ZHO </a:t>
            </a:r>
            <a:r>
              <a:rPr lang="cs-CZ" sz="1800" dirty="0">
                <a:solidFill>
                  <a:schemeClr val="accent1">
                    <a:lumMod val="50000"/>
                  </a:schemeClr>
                </a:solidFill>
              </a:rPr>
              <a:t>- 15.11.2023 - 15.04.2024</a:t>
            </a:r>
          </a:p>
          <a:p>
            <a:pPr marL="914400" lvl="1" indent="-457200" algn="l">
              <a:buFont typeface="Wingdings" panose="05000000000000000000" pitchFamily="2" charset="2"/>
              <a:buChar char="ü"/>
            </a:pPr>
            <a:r>
              <a:rPr lang="cs-CZ" sz="1800" b="1" dirty="0">
                <a:solidFill>
                  <a:schemeClr val="accent1">
                    <a:lumMod val="50000"/>
                  </a:schemeClr>
                </a:solidFill>
              </a:rPr>
              <a:t>Realizace aktivit ZHO </a:t>
            </a:r>
            <a:r>
              <a:rPr lang="cs-CZ" sz="1800" dirty="0">
                <a:solidFill>
                  <a:schemeClr val="accent1">
                    <a:lumMod val="50000"/>
                  </a:schemeClr>
                </a:solidFill>
              </a:rPr>
              <a:t>- 01.12.2023 - 31.03.2024</a:t>
            </a:r>
          </a:p>
          <a:p>
            <a:pPr lvl="1" algn="l"/>
            <a:endParaRPr lang="cs-CZ" sz="1800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600" b="1" dirty="0">
                <a:solidFill>
                  <a:schemeClr val="accent1">
                    <a:lumMod val="50000"/>
                  </a:schemeClr>
                </a:solidFill>
              </a:rPr>
              <a:t>Cíle 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cs-CZ" sz="1800" dirty="0">
                <a:solidFill>
                  <a:schemeClr val="accent1">
                    <a:lumMod val="50000"/>
                  </a:schemeClr>
                </a:solidFill>
              </a:rPr>
              <a:t>Zajištění činností a aktivit, které vedou k ochraně veřejného zdraví, prevenci ohrožení života a zdraví osob bez domova, zajištění ubytovacích kapacit pro osoby bez domova a sociálních, případně návazných, služeb pro osoby bez domova. </a:t>
            </a:r>
            <a:endParaRPr lang="cs-CZ" sz="16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16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cs-CZ" sz="28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cs-CZ" sz="2800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cs-CZ" sz="2800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6" descr="imgLogo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368152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C:\Users\Jiří\Desktop\660px-Prazsky_hrad_karluv_most_panoram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188640"/>
            <a:ext cx="741682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7526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1520" y="381000"/>
            <a:ext cx="8712968" cy="1175792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7505" y="1844824"/>
            <a:ext cx="8856983" cy="4824536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Aktivity a činnosti ZHO 2023 /2024 </a:t>
            </a:r>
          </a:p>
          <a:p>
            <a:pPr algn="l"/>
            <a:endParaRPr lang="cs-CZ" sz="30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cs-CZ" sz="3000" b="1" dirty="0">
                <a:solidFill>
                  <a:schemeClr val="accent1">
                    <a:lumMod val="50000"/>
                  </a:schemeClr>
                </a:solidFill>
              </a:rPr>
              <a:t>Dispečink CSSP </a:t>
            </a:r>
          </a:p>
          <a:p>
            <a:endParaRPr lang="cs-CZ" sz="3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cs-CZ" sz="1800" dirty="0">
                <a:solidFill>
                  <a:schemeClr val="accent1">
                    <a:lumMod val="50000"/>
                  </a:schemeClr>
                </a:solidFill>
              </a:rPr>
              <a:t>koordinace ZHO, nonstop režim, neveřejné telefonní číslo, koordinace umísťování klientů mezi jednotlivými soc. a zdrav. službami, správa aplikace ZHO - pro aktéry opatření - informace o aktuální kapacitě služeb, </a:t>
            </a:r>
            <a:r>
              <a:rPr lang="cs-CZ" sz="1800" dirty="0" err="1">
                <a:solidFill>
                  <a:schemeClr val="accent1">
                    <a:lumMod val="50000"/>
                  </a:schemeClr>
                </a:solidFill>
              </a:rPr>
              <a:t>webstránky</a:t>
            </a:r>
            <a:r>
              <a:rPr lang="cs-CZ" sz="1800" dirty="0">
                <a:solidFill>
                  <a:schemeClr val="accent1">
                    <a:lumMod val="50000"/>
                  </a:schemeClr>
                </a:solidFill>
              </a:rPr>
              <a:t> „bezdomova.cz“ - pro širokou veřejnost - informace o podpoře osob bez přístřeší</a:t>
            </a:r>
          </a:p>
          <a:p>
            <a:pPr algn="just"/>
            <a:endParaRPr lang="cs-CZ" sz="2800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6" descr="imgLogo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368152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C:\Users\Jiří\Desktop\660px-Prazsky_hrad_karluv_most_panoram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188640"/>
            <a:ext cx="741682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709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1520" y="381000"/>
            <a:ext cx="8712968" cy="1175792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7505" y="1844824"/>
            <a:ext cx="8856983" cy="4824536"/>
          </a:xfrm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cs-CZ" sz="3500" b="1" dirty="0">
                <a:solidFill>
                  <a:schemeClr val="accent1">
                    <a:lumMod val="50000"/>
                  </a:schemeClr>
                </a:solidFill>
              </a:rPr>
              <a:t>Zdravotnické služby </a:t>
            </a: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sz="3000" b="1" dirty="0">
                <a:solidFill>
                  <a:schemeClr val="tx2">
                    <a:lumMod val="75000"/>
                  </a:schemeClr>
                </a:solidFill>
              </a:rPr>
              <a:t>lůžka následné péče (LNP)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cs-CZ" sz="1800" dirty="0">
                <a:solidFill>
                  <a:schemeClr val="accent1">
                    <a:lumMod val="50000"/>
                  </a:schemeClr>
                </a:solidFill>
              </a:rPr>
              <a:t>Doléčení klienta vyžadující lékařský dohled - získání stabilizace klienta v oblasti soběstačnosti a celkové kondice – LNP předepisuje lékař 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cs-CZ" sz="1800" dirty="0">
                <a:solidFill>
                  <a:schemeClr val="accent1">
                    <a:lumMod val="50000"/>
                  </a:schemeClr>
                </a:solidFill>
              </a:rPr>
              <a:t>Měst. nemocnice následné péče - 4 LNP muži - rezervace 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cs-CZ" sz="1800" dirty="0">
                <a:solidFill>
                  <a:schemeClr val="accent1">
                    <a:lumMod val="50000"/>
                  </a:schemeClr>
                </a:solidFill>
              </a:rPr>
              <a:t>Nemocnice na Františku - 3 LNP ženy - rezervace + urgentní příjem osob bez přístřeší</a:t>
            </a:r>
          </a:p>
          <a:p>
            <a:pPr lvl="1" algn="just"/>
            <a:endParaRPr lang="cs-CZ" sz="18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cs-CZ" sz="3000" b="1" dirty="0">
                <a:solidFill>
                  <a:schemeClr val="tx2">
                    <a:lumMod val="75000"/>
                  </a:schemeClr>
                </a:solidFill>
              </a:rPr>
              <a:t>ambulantní péče v pobytových zařízení 7/24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cs-CZ" sz="1800" dirty="0">
                <a:solidFill>
                  <a:schemeClr val="accent1">
                    <a:lumMod val="50000"/>
                  </a:schemeClr>
                </a:solidFill>
              </a:rPr>
              <a:t>Ambulance Armády spásy 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cs-CZ" sz="1800" dirty="0">
                <a:solidFill>
                  <a:schemeClr val="accent1">
                    <a:lumMod val="50000"/>
                  </a:schemeClr>
                </a:solidFill>
              </a:rPr>
              <a:t>Ambulance Naděje 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cs-CZ" sz="1800" dirty="0">
                <a:solidFill>
                  <a:schemeClr val="accent1">
                    <a:lumMod val="50000"/>
                  </a:schemeClr>
                </a:solidFill>
              </a:rPr>
              <a:t>Domácí péče Marie Jarošové 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cs-CZ" sz="1800" dirty="0">
                <a:solidFill>
                  <a:schemeClr val="accent1">
                    <a:lumMod val="50000"/>
                  </a:schemeClr>
                </a:solidFill>
              </a:rPr>
              <a:t>Vodní záchranářská služba </a:t>
            </a: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8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800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sz="2800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cs-CZ" sz="2800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6" descr="imgLogo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368152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C:\Users\Jiří\Desktop\660px-Prazsky_hrad_karluv_most_panoram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188640"/>
            <a:ext cx="741682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0900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1520" y="381000"/>
            <a:ext cx="8712968" cy="1175792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7505" y="1844824"/>
            <a:ext cx="8856983" cy="4824536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cs-CZ" sz="3500" b="1" dirty="0">
                <a:solidFill>
                  <a:schemeClr val="accent1">
                    <a:lumMod val="50000"/>
                  </a:schemeClr>
                </a:solidFill>
              </a:rPr>
              <a:t>Ubytovací kapacity v zařízení 7/24 mimo režim sociálních služeb</a:t>
            </a:r>
          </a:p>
          <a:p>
            <a:pPr>
              <a:lnSpc>
                <a:spcPct val="90000"/>
              </a:lnSpc>
            </a:pPr>
            <a:endParaRPr lang="cs-CZ" sz="15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cs-CZ" sz="2800" b="1" dirty="0">
                <a:solidFill>
                  <a:schemeClr val="accent1">
                    <a:lumMod val="50000"/>
                  </a:schemeClr>
                </a:solidFill>
              </a:rPr>
              <a:t>Kapacita celkem </a:t>
            </a:r>
            <a:r>
              <a:rPr lang="cs-CZ" sz="2800" dirty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cs-CZ" sz="2800" b="1" dirty="0">
                <a:solidFill>
                  <a:schemeClr val="accent1">
                    <a:lumMod val="50000"/>
                  </a:schemeClr>
                </a:solidFill>
              </a:rPr>
              <a:t>121 lůžek (Kloubovy domy a lokalita Troja) </a:t>
            </a:r>
            <a:r>
              <a:rPr lang="cs-CZ" sz="1800" dirty="0">
                <a:solidFill>
                  <a:schemeClr val="accent1">
                    <a:lumMod val="50000"/>
                  </a:schemeClr>
                </a:solidFill>
              </a:rPr>
              <a:t>(realizátoři: CSSP, NADĚJE, Armáda spásy)</a:t>
            </a:r>
          </a:p>
          <a:p>
            <a:endParaRPr lang="cs-CZ" sz="15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cs-CZ" sz="1700" dirty="0">
                <a:solidFill>
                  <a:schemeClr val="accent1">
                    <a:lumMod val="50000"/>
                  </a:schemeClr>
                </a:solidFill>
              </a:rPr>
              <a:t>Podpora doléčení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cs-CZ" sz="1700" dirty="0">
                <a:solidFill>
                  <a:schemeClr val="accent1">
                    <a:lumMod val="50000"/>
                  </a:schemeClr>
                </a:solidFill>
              </a:rPr>
              <a:t>Ošetřovatelsko-zdravotní úkony - pečovatelské úkony (dopomoc při sebeobsluze) a bazální zdravotnické ošetření (převaz…)	- prostřednictvím zdravotní služby (Domácí péče a Vodní záchranářská služby)  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cs-CZ" sz="1700" dirty="0">
                <a:solidFill>
                  <a:schemeClr val="accent1">
                    <a:lumMod val="50000"/>
                  </a:schemeClr>
                </a:solidFill>
              </a:rPr>
              <a:t>Pečovatelská služba (Arcidiecézní charita Praha)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cs-CZ" sz="1700" dirty="0">
                <a:solidFill>
                  <a:schemeClr val="accent1">
                    <a:lumMod val="50000"/>
                  </a:schemeClr>
                </a:solidFill>
              </a:rPr>
              <a:t>Stravování - zázemí pro přípravu a ohřev stravy 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cs-CZ" sz="1700" dirty="0">
                <a:solidFill>
                  <a:schemeClr val="accent1">
                    <a:lumMod val="50000"/>
                  </a:schemeClr>
                </a:solidFill>
              </a:rPr>
              <a:t>Stabilizace klienta -  na doporučení ambulantního praktika - navázání na soc. služby noclehů</a:t>
            </a:r>
          </a:p>
          <a:p>
            <a:pPr lvl="1" algn="just"/>
            <a:endParaRPr lang="cs-CZ" sz="1700" dirty="0">
              <a:solidFill>
                <a:schemeClr val="accent1">
                  <a:lumMod val="50000"/>
                </a:schemeClr>
              </a:solidFill>
            </a:endParaRPr>
          </a:p>
          <a:p>
            <a:pPr marL="914400" lvl="1" indent="-457200" algn="l">
              <a:buFont typeface="Wingdings" panose="05000000000000000000" pitchFamily="2" charset="2"/>
              <a:buChar char="ü"/>
            </a:pPr>
            <a:endParaRPr lang="cs-CZ" sz="2200" dirty="0">
              <a:solidFill>
                <a:schemeClr val="tx2">
                  <a:lumMod val="75000"/>
                </a:schemeClr>
              </a:solidFill>
            </a:endParaRPr>
          </a:p>
          <a:p>
            <a:pPr marL="914400" lvl="1" indent="-457200" algn="l">
              <a:buFont typeface="Wingdings" panose="05000000000000000000" pitchFamily="2" charset="2"/>
              <a:buChar char="ü"/>
            </a:pPr>
            <a:endParaRPr lang="cs-CZ" sz="22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6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cs-CZ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6" descr="imgLogo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368152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C:\Users\Jiří\Desktop\660px-Prazsky_hrad_karluv_most_panoram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188640"/>
            <a:ext cx="741682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7205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1520" y="381000"/>
            <a:ext cx="8712968" cy="1175792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7505" y="1844824"/>
            <a:ext cx="8856983" cy="4824536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Ubytovací kapacity mimo režim sociálních služeb</a:t>
            </a:r>
          </a:p>
          <a:p>
            <a:endParaRPr lang="cs-CZ" sz="3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1" algn="l"/>
            <a:r>
              <a:rPr lang="cs-CZ" sz="2600" b="1" dirty="0">
                <a:solidFill>
                  <a:schemeClr val="accent1">
                    <a:lumMod val="50000"/>
                  </a:schemeClr>
                </a:solidFill>
              </a:rPr>
              <a:t>Kapacita celkem - 329 lůžek (Kloubovy domy, Troja, Michle  - II)</a:t>
            </a:r>
          </a:p>
          <a:p>
            <a:pPr lvl="1" indent="-457200" algn="l">
              <a:buFont typeface="Arial" panose="020B0604020202020204" pitchFamily="34" charset="0"/>
              <a:buChar char="•"/>
            </a:pPr>
            <a:endParaRPr lang="cs-CZ" sz="2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cs-CZ" sz="1700" dirty="0">
                <a:solidFill>
                  <a:schemeClr val="accent1">
                    <a:lumMod val="50000"/>
                  </a:schemeClr>
                </a:solidFill>
              </a:rPr>
              <a:t>Noclehárny/útulny - od 20:00 do 08:00 hodin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cs-CZ" sz="1700" dirty="0">
                <a:solidFill>
                  <a:schemeClr val="accent1">
                    <a:lumMod val="50000"/>
                  </a:schemeClr>
                </a:solidFill>
              </a:rPr>
              <a:t>Klient - mobilní, soběstačný, nevyžaduje zdravotní péči ani ošetřovatelské úkony</a:t>
            </a:r>
          </a:p>
          <a:p>
            <a:pPr lvl="1" algn="just"/>
            <a:endParaRPr lang="cs-CZ" sz="1700" dirty="0">
              <a:solidFill>
                <a:schemeClr val="accent1">
                  <a:lumMod val="50000"/>
                </a:schemeClr>
              </a:solidFill>
            </a:endParaRPr>
          </a:p>
          <a:p>
            <a:pPr lvl="1" algn="just"/>
            <a:r>
              <a:rPr lang="cs-CZ" sz="1700" dirty="0">
                <a:solidFill>
                  <a:schemeClr val="accent1">
                    <a:lumMod val="50000"/>
                  </a:schemeClr>
                </a:solidFill>
              </a:rPr>
              <a:t>(realizátoři: CSSP, NADĚJE, K srdci klíč, Armáda spásy)</a:t>
            </a:r>
          </a:p>
          <a:p>
            <a:pPr lvl="1" algn="just"/>
            <a:endParaRPr lang="cs-CZ" sz="1700" dirty="0">
              <a:solidFill>
                <a:schemeClr val="accent1">
                  <a:lumMod val="50000"/>
                </a:schemeClr>
              </a:solidFill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sz="1900" b="1" i="0" u="none" strike="noStrike" kern="1200" cap="none" spc="0" normalizeH="0" baseline="0" noProof="0" dirty="0">
                <a:ln>
                  <a:noFill/>
                </a:ln>
                <a:solidFill>
                  <a:srgbClr val="2F5897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Krizová noční kapacita - “teplá židle“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cs-CZ" sz="1700" b="1" i="0" u="none" strike="noStrike" kern="1200" cap="none" spc="0" normalizeH="0" baseline="0" noProof="0" dirty="0">
                <a:ln>
                  <a:noFill/>
                </a:ln>
                <a:solidFill>
                  <a:srgbClr val="2F5897">
                    <a:lumMod val="75000"/>
                  </a:srgbClr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Arcidiecézní charita Praha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rgbClr val="2F5897">
                    <a:lumMod val="75000"/>
                  </a:srgbClr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„pohotovostní“ kapacita, venkovní teplota od -10 °C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rgbClr val="2F5897">
                    <a:lumMod val="75000"/>
                  </a:srgbClr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max. kapacita 20 osob, PO - NE 20:00 - 07:00, </a:t>
            </a:r>
            <a:endParaRPr lang="cs-CZ" sz="1700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914400" lvl="1" indent="-457200" algn="just">
              <a:buFont typeface="Wingdings" panose="05000000000000000000" pitchFamily="2" charset="2"/>
              <a:buChar char="ü"/>
            </a:pPr>
            <a:endParaRPr lang="cs-CZ" sz="1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914400" lvl="1" indent="-457200" algn="just">
              <a:buFont typeface="Wingdings" panose="05000000000000000000" pitchFamily="2" charset="2"/>
              <a:buChar char="ü"/>
            </a:pPr>
            <a:endParaRPr lang="cs-CZ" sz="26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6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600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cs-CZ" b="1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cs-CZ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6" descr="imgLogo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368152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C:\Users\Jiří\Desktop\660px-Prazsky_hrad_karluv_most_panoram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188640"/>
            <a:ext cx="741682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6317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1520" y="381000"/>
            <a:ext cx="8712968" cy="1175792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7505" y="1844824"/>
            <a:ext cx="8856983" cy="4824536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Ubytovací kapacity v režimu sociálních služeb</a:t>
            </a:r>
          </a:p>
          <a:p>
            <a:endParaRPr lang="cs-CZ" sz="28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cs-CZ" sz="2800" b="1" dirty="0">
                <a:solidFill>
                  <a:schemeClr val="accent1">
                    <a:lumMod val="50000"/>
                  </a:schemeClr>
                </a:solidFill>
              </a:rPr>
              <a:t>Noclehárny - kapacita celkem 358 lůžek</a:t>
            </a:r>
          </a:p>
          <a:p>
            <a:endParaRPr lang="cs-CZ" sz="27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accent1">
                    <a:lumMod val="50000"/>
                  </a:schemeClr>
                </a:solidFill>
              </a:rPr>
              <a:t>Kapacita služeb - v režimu služby, bez nároku na náklady v rámci ZHO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accent1">
                    <a:lumMod val="50000"/>
                  </a:schemeClr>
                </a:solidFill>
              </a:rPr>
              <a:t>Klient - mobilní, soběstačný, zdravotně stabilizovaný</a:t>
            </a:r>
          </a:p>
          <a:p>
            <a:pPr algn="just"/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lvl="1" algn="just"/>
            <a:r>
              <a:rPr lang="cs-CZ" sz="1600" dirty="0">
                <a:solidFill>
                  <a:schemeClr val="accent1">
                    <a:lumMod val="50000"/>
                  </a:schemeClr>
                </a:solidFill>
              </a:rPr>
              <a:t>(realizátoři: Arcidiecézní charita Praha, Armáda spásy, CSSP, NADĚJE)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b="1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6" descr="imgLogo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368152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C:\Users\Jiří\Desktop\660px-Prazsky_hrad_karluv_most_panoram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188640"/>
            <a:ext cx="741682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6400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1520" y="381000"/>
            <a:ext cx="8712968" cy="1175792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7505" y="1844824"/>
            <a:ext cx="8856983" cy="4824536"/>
          </a:xfrm>
          <a:ln>
            <a:solidFill>
              <a:schemeClr val="accent1"/>
            </a:solidFill>
          </a:ln>
        </p:spPr>
        <p:txBody>
          <a:bodyPr>
            <a:normAutofit fontScale="55000" lnSpcReduction="20000"/>
          </a:bodyPr>
          <a:lstStyle/>
          <a:p>
            <a:r>
              <a:rPr lang="cs-CZ" sz="5800" b="1" dirty="0">
                <a:solidFill>
                  <a:schemeClr val="accent1">
                    <a:lumMod val="50000"/>
                  </a:schemeClr>
                </a:solidFill>
              </a:rPr>
              <a:t>Ambulantní aktivity v režimu sociálních služeb  </a:t>
            </a:r>
          </a:p>
          <a:p>
            <a:endParaRPr lang="cs-CZ" sz="46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cs-CZ" sz="3600" b="1" dirty="0">
                <a:solidFill>
                  <a:schemeClr val="accent1">
                    <a:lumMod val="50000"/>
                  </a:schemeClr>
                </a:solidFill>
              </a:rPr>
              <a:t>Nízkoprahová denní centra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bez nároku na náklady v rámci ZHO</a:t>
            </a:r>
          </a:p>
          <a:p>
            <a:pPr algn="just"/>
            <a:endParaRPr lang="cs-CZ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cs-CZ" sz="22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cs-CZ" sz="22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Arcidiecézní charita Praha</a:t>
            </a:r>
          </a:p>
          <a:p>
            <a:pPr marL="1200150" lvl="2" indent="-285750" algn="just">
              <a:buFont typeface="Courier New" panose="02070309020205020404" pitchFamily="49" charset="0"/>
              <a:buChar char="o"/>
            </a:pPr>
            <a:r>
              <a:rPr lang="cs-CZ" sz="2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Pernerova, Praha 8 - kapacita 30 osob, PO - PÁ 07:00 - 19:00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cs-CZ" sz="22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Armáda spásy v ČR </a:t>
            </a:r>
          </a:p>
          <a:p>
            <a:pPr marL="1200150" lvl="2" indent="-285750" algn="just">
              <a:buFont typeface="Courier New" panose="02070309020205020404" pitchFamily="49" charset="0"/>
              <a:buChar char="o"/>
            </a:pPr>
            <a:r>
              <a:rPr lang="cs-CZ" sz="2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Tusarova, Praha 7 - kapacita 50 osob, PO - NE 07:00 - 19:00 </a:t>
            </a:r>
          </a:p>
          <a:p>
            <a:pPr marL="1200150" lvl="2" indent="-285750" algn="just">
              <a:buFont typeface="Courier New" panose="02070309020205020404" pitchFamily="49" charset="0"/>
              <a:buChar char="o"/>
            </a:pPr>
            <a:r>
              <a:rPr lang="cs-CZ" sz="2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Malešické nám., Praha 10 - kapacita 30 osob, PO - NE 07:00 - 19:00 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cs-CZ" sz="22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Farní charita </a:t>
            </a:r>
          </a:p>
          <a:p>
            <a:pPr marL="1200150" lvl="2" indent="-285750" algn="just">
              <a:buFont typeface="Courier New" panose="02070309020205020404" pitchFamily="49" charset="0"/>
              <a:buChar char="o"/>
            </a:pPr>
            <a:r>
              <a:rPr lang="cs-CZ" sz="2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Žitná, Praha 1 - kapacita 15 žen, PO - PÁ 07:30 - 10:00 / 10:30 - 13:00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cs-CZ" sz="22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 srdci klíč</a:t>
            </a:r>
          </a:p>
          <a:p>
            <a:pPr marL="1257300" lvl="2" indent="-342900" algn="just">
              <a:buFont typeface="Courier New" panose="02070309020205020404" pitchFamily="49" charset="0"/>
              <a:buChar char="o"/>
            </a:pPr>
            <a:r>
              <a:rPr lang="cs-CZ" sz="2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A. Čermáka, Praha 6 - kapacita 14 osob, PO - NE 09:00 - 13:00 / 14:00 - 17:00 / 18:00 - 19:30</a:t>
            </a: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srgbClr val="6076B4">
                    <a:lumMod val="50000"/>
                  </a:srgbClr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Naděje </a:t>
            </a:r>
          </a:p>
          <a:p>
            <a:pPr marL="1200150" marR="0" lvl="2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srgbClr val="6076B4">
                    <a:lumMod val="50000"/>
                  </a:srgbClr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Chodovská, Praha 4 - kapacita 40 osob, PO - NE 08:30 - 19:30</a:t>
            </a:r>
          </a:p>
          <a:p>
            <a:pPr marL="1200150" marR="0" lvl="2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srgbClr val="6076B4">
                    <a:lumMod val="50000"/>
                  </a:srgbClr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U Bulhara, Praha 2 - kapacita 50 osob, PO - NE 08:30 - 12:00 / 13:00 - 16:30 / 17:30 - 19:30</a:t>
            </a:r>
          </a:p>
          <a:p>
            <a:pPr marL="1200150" marR="0" lvl="2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srgbClr val="6076B4">
                    <a:lumMod val="50000"/>
                  </a:srgbClr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Bolzanova, Praha 1 - kapacita </a:t>
            </a:r>
            <a:r>
              <a:rPr kumimoji="0" lang="cs-CZ" sz="2200" i="0" u="none" strike="noStrike" kern="1200" cap="none" spc="0" normalizeH="0" baseline="0" noProof="0" dirty="0">
                <a:ln>
                  <a:noFill/>
                </a:ln>
                <a:solidFill>
                  <a:srgbClr val="6076B4">
                    <a:lumMod val="50000"/>
                  </a:srgbClr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10 osob, </a:t>
            </a: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srgbClr val="6076B4">
                    <a:lumMod val="50000"/>
                  </a:srgbClr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PO - PÁ 08:00 - 16:30</a:t>
            </a: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srgbClr val="6076B4">
                    <a:lumMod val="50000"/>
                  </a:srgbClr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R - Mosty</a:t>
            </a:r>
          </a:p>
          <a:p>
            <a:pPr marL="1200150" marR="0" lvl="2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srgbClr val="6076B4">
                    <a:lumMod val="50000"/>
                  </a:srgbClr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Husitská, Praha 3 - kapacita </a:t>
            </a:r>
            <a:r>
              <a:rPr kumimoji="0" lang="cs-CZ" sz="2200" i="0" u="none" strike="noStrike" kern="1200" cap="none" spc="0" normalizeH="0" baseline="0" noProof="0" dirty="0">
                <a:ln>
                  <a:noFill/>
                </a:ln>
                <a:solidFill>
                  <a:srgbClr val="6076B4">
                    <a:lumMod val="50000"/>
                  </a:srgbClr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10 osob, </a:t>
            </a: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srgbClr val="6076B4">
                    <a:lumMod val="50000"/>
                  </a:srgbClr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PO - PÁ 08:00 - 14:00 </a:t>
            </a: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srgbClr val="6076B4">
                    <a:lumMod val="50000"/>
                  </a:srgbClr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Jako doma</a:t>
            </a:r>
          </a:p>
          <a:p>
            <a:pPr marL="1200150" marR="0" lvl="2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srgbClr val="6076B4">
                    <a:lumMod val="50000"/>
                  </a:srgbClr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Novákových, Praha 8 - kapacita </a:t>
            </a:r>
            <a:r>
              <a:rPr kumimoji="0" lang="cs-CZ" sz="2200" i="0" u="none" strike="noStrike" kern="1200" cap="none" spc="0" normalizeH="0" baseline="0" noProof="0" dirty="0">
                <a:ln>
                  <a:noFill/>
                </a:ln>
                <a:solidFill>
                  <a:srgbClr val="6076B4">
                    <a:lumMod val="50000"/>
                  </a:srgbClr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15 žen</a:t>
            </a: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srgbClr val="6076B4">
                    <a:lumMod val="50000"/>
                  </a:srgbClr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, PO - ČT 10:00 - 16:00</a:t>
            </a:r>
          </a:p>
          <a:p>
            <a:pPr lvl="2" algn="just"/>
            <a:endParaRPr lang="cs-CZ" sz="2000" dirty="0">
              <a:solidFill>
                <a:schemeClr val="accent1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lvl="2" indent="-342900" algn="l">
              <a:buFont typeface="Courier New" panose="02070309020205020404" pitchFamily="49" charset="0"/>
              <a:buChar char="o"/>
            </a:pPr>
            <a:endParaRPr lang="cs-CZ" sz="1800" dirty="0">
              <a:solidFill>
                <a:schemeClr val="accent1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b="1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6" descr="imgLogo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368152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C:\Users\Jiří\Desktop\660px-Prazsky_hrad_karluv_most_panoram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188640"/>
            <a:ext cx="741682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7176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1520" y="381000"/>
            <a:ext cx="8712968" cy="1175792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7505" y="1844824"/>
            <a:ext cx="8856983" cy="4824536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Ambulantní aktivity mimo režim sociálních služeb</a:t>
            </a:r>
          </a:p>
          <a:p>
            <a:pPr algn="just"/>
            <a:endParaRPr lang="cs-CZ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1900" b="1" dirty="0">
                <a:solidFill>
                  <a:schemeClr val="accent1">
                    <a:lumMod val="50000"/>
                  </a:schemeClr>
                </a:solidFill>
              </a:rPr>
              <a:t>Rozšířený provoz nízkoprahových denních center </a:t>
            </a:r>
            <a:r>
              <a:rPr lang="cs-CZ" sz="1900" dirty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cs-CZ" sz="19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1900" dirty="0">
                <a:solidFill>
                  <a:schemeClr val="accent1">
                    <a:lumMod val="50000"/>
                  </a:schemeClr>
                </a:solidFill>
              </a:rPr>
              <a:t>vykrývá prostor před otevřením a po uzavření útulen/nocleháren </a:t>
            </a:r>
          </a:p>
          <a:p>
            <a:pPr algn="just"/>
            <a:endParaRPr lang="cs-CZ" sz="1900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 algn="l">
              <a:buFont typeface="Wingdings" panose="05000000000000000000" pitchFamily="2" charset="2"/>
              <a:buChar char="ü"/>
            </a:pPr>
            <a:r>
              <a:rPr lang="cs-CZ" sz="17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Arcidiecézní charita Praha</a:t>
            </a:r>
          </a:p>
          <a:p>
            <a:pPr marL="1200150" lvl="2" indent="-285750" algn="l">
              <a:buFont typeface="Courier New" panose="02070309020205020404" pitchFamily="49" charset="0"/>
              <a:buChar char="o"/>
            </a:pPr>
            <a:r>
              <a:rPr lang="cs-CZ" sz="17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Pernerova, Praha 8</a:t>
            </a:r>
          </a:p>
          <a:p>
            <a:pPr marL="742950" lvl="1" indent="-285750" algn="l">
              <a:buFont typeface="Wingdings" panose="05000000000000000000" pitchFamily="2" charset="2"/>
              <a:buChar char="ü"/>
            </a:pPr>
            <a:r>
              <a:rPr lang="cs-CZ" sz="17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Farní charita </a:t>
            </a:r>
          </a:p>
          <a:p>
            <a:pPr marL="1200150" lvl="2" indent="-285750" algn="l">
              <a:buFont typeface="Courier New" panose="02070309020205020404" pitchFamily="49" charset="0"/>
              <a:buChar char="o"/>
            </a:pPr>
            <a:r>
              <a:rPr lang="cs-CZ" sz="17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Žitná, Praha 1 </a:t>
            </a:r>
          </a:p>
          <a:p>
            <a:pPr marL="742950" lvl="1" indent="-285750" algn="l">
              <a:buFont typeface="Wingdings" panose="05000000000000000000" pitchFamily="2" charset="2"/>
              <a:buChar char="ü"/>
            </a:pPr>
            <a:r>
              <a:rPr lang="cs-CZ" sz="17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 - Mosty</a:t>
            </a:r>
          </a:p>
          <a:p>
            <a:pPr marL="1200150" lvl="2" indent="-285750" algn="l">
              <a:buFont typeface="Courier New" panose="02070309020205020404" pitchFamily="49" charset="0"/>
              <a:buChar char="o"/>
            </a:pPr>
            <a:r>
              <a:rPr lang="cs-CZ" sz="17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Husitská, Praha 3</a:t>
            </a:r>
          </a:p>
          <a:p>
            <a:pPr marL="742950" lvl="1" indent="-285750" algn="l">
              <a:buFont typeface="Wingdings" panose="05000000000000000000" pitchFamily="2" charset="2"/>
              <a:buChar char="ü"/>
            </a:pPr>
            <a:r>
              <a:rPr lang="cs-CZ" sz="17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Jako doma</a:t>
            </a:r>
          </a:p>
          <a:p>
            <a:pPr marL="1200150" lvl="2" indent="-285750" algn="l">
              <a:buFont typeface="Courier New" panose="02070309020205020404" pitchFamily="49" charset="0"/>
              <a:buChar char="o"/>
            </a:pPr>
            <a:r>
              <a:rPr lang="cs-CZ" sz="17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Novákových, Praha 8</a:t>
            </a:r>
            <a:endParaRPr lang="cs-CZ" sz="20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b="1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6" descr="imgLogo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368152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C:\Users\Jiří\Desktop\660px-Prazsky_hrad_karluv_most_panoram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188640"/>
            <a:ext cx="741682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144793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Exekutivní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xekutivní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AE393A64692F4CA1B89C22A9074470" ma:contentTypeVersion="2" ma:contentTypeDescription="Create a new document." ma:contentTypeScope="" ma:versionID="37995d9ee0bca2d4f99432be6f5c350d">
  <xsd:schema xmlns:xsd="http://www.w3.org/2001/XMLSchema" xmlns:xs="http://www.w3.org/2001/XMLSchema" xmlns:p="http://schemas.microsoft.com/office/2006/metadata/properties" xmlns:ns3="33b34f4e-7b77-43cb-a0a3-db100464db85" targetNamespace="http://schemas.microsoft.com/office/2006/metadata/properties" ma:root="true" ma:fieldsID="0fa811fcd326917f97f7a9ceafe4071e" ns3:_="">
    <xsd:import namespace="33b34f4e-7b77-43cb-a0a3-db100464db8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b34f4e-7b77-43cb-a0a3-db100464db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37472EE-B339-4198-AF66-19B9464ADB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3b34f4e-7b77-43cb-a0a3-db100464db8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A5EFC16-A5E7-42F1-8CB9-F4B651615AA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A624961-8ACF-4BDC-B12E-FCFE93A89B9A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33b34f4e-7b77-43cb-a0a3-db100464db85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4437</TotalTime>
  <Words>979</Words>
  <Application>Microsoft Office PowerPoint</Application>
  <PresentationFormat>Předvádění na obrazovce (4:3)</PresentationFormat>
  <Paragraphs>225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Arial</vt:lpstr>
      <vt:lpstr>Calibri</vt:lpstr>
      <vt:lpstr>Courier New</vt:lpstr>
      <vt:lpstr>Wingdings</vt:lpstr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Hanička</dc:creator>
  <cp:lastModifiedBy>Eichlerová Tereza (MHMP, SOV)</cp:lastModifiedBy>
  <cp:revision>227</cp:revision>
  <cp:lastPrinted>2023-09-21T12:28:32Z</cp:lastPrinted>
  <dcterms:created xsi:type="dcterms:W3CDTF">2013-03-24T06:31:25Z</dcterms:created>
  <dcterms:modified xsi:type="dcterms:W3CDTF">2023-10-17T08:07:15Z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0x01010035AE393A64692F4CA1B89C22A9074470</vt:lpwstr>
  </property>
</Properties>
</file>