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60" r:id="rId4"/>
    <p:sldId id="261" r:id="rId5"/>
    <p:sldId id="265" r:id="rId6"/>
    <p:sldId id="266" r:id="rId7"/>
    <p:sldId id="272" r:id="rId8"/>
    <p:sldId id="276" r:id="rId9"/>
    <p:sldId id="270" r:id="rId10"/>
    <p:sldId id="259" r:id="rId11"/>
    <p:sldId id="271" r:id="rId12"/>
    <p:sldId id="274" r:id="rId13"/>
    <p:sldId id="275" r:id="rId14"/>
    <p:sldId id="273" r:id="rId15"/>
    <p:sldId id="268" r:id="rId16"/>
    <p:sldId id="267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08" autoAdjust="0"/>
    <p:restoredTop sz="94660"/>
  </p:normalViewPr>
  <p:slideViewPr>
    <p:cSldViewPr snapToGrid="0" showGuides="1">
      <p:cViewPr varScale="1">
        <p:scale>
          <a:sx n="54" d="100"/>
          <a:sy n="54" d="100"/>
        </p:scale>
        <p:origin x="126" y="13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BAC1-2C5F-409C-ABDD-76F734C720BF}" type="datetimeFigureOut">
              <a:rPr lang="cs-CZ" smtClean="0"/>
              <a:t>6.9.2017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902DF-A4CA-4959-9447-703B6C5A30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3221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BAC1-2C5F-409C-ABDD-76F734C720BF}" type="datetimeFigureOut">
              <a:rPr lang="cs-CZ" smtClean="0"/>
              <a:t>6.9.2017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902DF-A4CA-4959-9447-703B6C5A30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3706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BAC1-2C5F-409C-ABDD-76F734C720BF}" type="datetimeFigureOut">
              <a:rPr lang="cs-CZ" smtClean="0"/>
              <a:t>6.9.2017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902DF-A4CA-4959-9447-703B6C5A30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6765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A23C888F-B62D-444D-8855-24BD980F9C27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871238770"/>
      </p:ext>
    </p:extLst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BAC1-2C5F-409C-ABDD-76F734C720BF}" type="datetimeFigureOut">
              <a:rPr lang="cs-CZ" smtClean="0"/>
              <a:t>6.9.2017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902DF-A4CA-4959-9447-703B6C5A30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7787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BAC1-2C5F-409C-ABDD-76F734C720BF}" type="datetimeFigureOut">
              <a:rPr lang="cs-CZ" smtClean="0"/>
              <a:t>6.9.2017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902DF-A4CA-4959-9447-703B6C5A30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7682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BAC1-2C5F-409C-ABDD-76F734C720BF}" type="datetimeFigureOut">
              <a:rPr lang="cs-CZ" smtClean="0"/>
              <a:t>6.9.2017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902DF-A4CA-4959-9447-703B6C5A30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4481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BAC1-2C5F-409C-ABDD-76F734C720BF}" type="datetimeFigureOut">
              <a:rPr lang="cs-CZ" smtClean="0"/>
              <a:t>6.9.2017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902DF-A4CA-4959-9447-703B6C5A30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2906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BAC1-2C5F-409C-ABDD-76F734C720BF}" type="datetimeFigureOut">
              <a:rPr lang="cs-CZ" smtClean="0"/>
              <a:t>6.9.2017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902DF-A4CA-4959-9447-703B6C5A30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5634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BAC1-2C5F-409C-ABDD-76F734C720BF}" type="datetimeFigureOut">
              <a:rPr lang="cs-CZ" smtClean="0"/>
              <a:t>6.9.2017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902DF-A4CA-4959-9447-703B6C5A30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3068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BAC1-2C5F-409C-ABDD-76F734C720BF}" type="datetimeFigureOut">
              <a:rPr lang="cs-CZ" smtClean="0"/>
              <a:t>6.9.2017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902DF-A4CA-4959-9447-703B6C5A30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555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BAC1-2C5F-409C-ABDD-76F734C720BF}" type="datetimeFigureOut">
              <a:rPr lang="cs-CZ" smtClean="0"/>
              <a:t>6.9.2017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902DF-A4CA-4959-9447-703B6C5A30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6897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1BAC1-2C5F-409C-ABDD-76F734C720BF}" type="datetimeFigureOut">
              <a:rPr lang="cs-CZ" smtClean="0"/>
              <a:t>6.9.2017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902DF-A4CA-4959-9447-703B6C5A30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448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95489"/>
            <a:ext cx="12192000" cy="3240360"/>
          </a:xfrm>
        </p:spPr>
        <p:txBody>
          <a:bodyPr anchor="ctr">
            <a:noAutofit/>
          </a:bodyPr>
          <a:lstStyle/>
          <a:p>
            <a:r>
              <a:rPr lang="cs-CZ" altLang="cs-CZ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ZÓNY PLACENÉHO STÁNÍ</a:t>
            </a:r>
            <a:br>
              <a:rPr lang="cs-CZ" altLang="cs-CZ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5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altLang="cs-CZ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Novinky v ceníku pro ZTP</a:t>
            </a:r>
            <a:endParaRPr lang="cs-CZ" altLang="cs-CZ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C:\Documents and Settings\dop2476\Dokumenty\Dokumenty Honza Marek\Evropský týden mobility\2007\Libor prezentace\logo Praha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Václav LUKEŠ   |   Vaclav.Lukes@praha.eu   |   odbor rozvoje a financování dopravy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5039049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jednání komise Rady HMP pro Prahu  bezbariérovou a </a:t>
            </a:r>
            <a:r>
              <a:rPr lang="cs-CZ" sz="2400" dirty="0" smtClean="0"/>
              <a:t>otevřenou</a:t>
            </a:r>
          </a:p>
          <a:p>
            <a:pPr algn="ctr"/>
            <a:r>
              <a:rPr lang="cs-CZ" sz="2400" dirty="0" smtClean="0"/>
              <a:t>6. září 2017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97620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3000" y="0"/>
            <a:ext cx="11049000" cy="1143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CENÍK - REZIDENTI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logo Prah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543468"/>
              </p:ext>
            </p:extLst>
          </p:nvPr>
        </p:nvGraphicFramePr>
        <p:xfrm>
          <a:off x="437625" y="1434515"/>
          <a:ext cx="11316750" cy="5172167"/>
        </p:xfrm>
        <a:graphic>
          <a:graphicData uri="http://schemas.openxmlformats.org/drawingml/2006/table">
            <a:tbl>
              <a:tblPr/>
              <a:tblGrid>
                <a:gridCol w="3167227"/>
                <a:gridCol w="1478039"/>
                <a:gridCol w="1478039"/>
                <a:gridCol w="1039501"/>
                <a:gridCol w="1039501"/>
                <a:gridCol w="1039501"/>
                <a:gridCol w="1039501"/>
                <a:gridCol w="1035441"/>
              </a:tblGrid>
              <a:tr h="413632">
                <a:tc rowSpan="2" gridSpan="5"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CENY PARKOVACÍCH OPRÁVNĚNÍ K DLOUHODOBÉMU STÁNÍ V REZIDENČNÍCH A</a:t>
                      </a:r>
                      <a:b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SMÍŠENÝCH ZÓNÁCH PLACENÉHO STÁNÍ V HL. M. PRAZE</a:t>
                      </a:r>
                      <a:b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oblasti 1, 2, 3, 5, 6, 7, 8, 13, 16 a 22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výtah z ceníku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REZIDENTNÍ ZÓNY</a:t>
                      </a:r>
                    </a:p>
                  </a:txBody>
                  <a:tcPr marL="9459" marR="9459" marT="945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D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13632">
                <a:tc gridSpan="5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SMÍŠENÉ ZÓNY</a:t>
                      </a:r>
                    </a:p>
                  </a:txBody>
                  <a:tcPr marL="9459" marR="9459" marT="945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0B5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476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UŽIVATEL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POŘADÍ VOZIDLA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CENOVÉ PÁSMO</a:t>
                      </a: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CENA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5834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ROČNÍ POP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POLOLETNÍ POP</a:t>
                      </a: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ČTVRTLETNÍ POP</a:t>
                      </a: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MĚSÍČNÍ POP</a:t>
                      </a: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TÝDENNÍ POP</a:t>
                      </a: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585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rezident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vozidlo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všechna</a:t>
                      </a: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1 200 Kč</a:t>
                      </a:r>
                    </a:p>
                  </a:txBody>
                  <a:tcPr marL="9459" marR="9459" marT="94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 Kč</a:t>
                      </a:r>
                    </a:p>
                  </a:txBody>
                  <a:tcPr marL="9459" marR="9459" marT="9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 Kč</a:t>
                      </a:r>
                    </a:p>
                  </a:txBody>
                  <a:tcPr marL="9459" marR="9459" marT="9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459" marR="9459" marT="9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459" marR="9459" marT="9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58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vozidlo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všechna</a:t>
                      </a: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7 000 Kč</a:t>
                      </a:r>
                    </a:p>
                  </a:txBody>
                  <a:tcPr marL="9459" marR="9459" marT="94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3 500 Kč</a:t>
                      </a:r>
                    </a:p>
                  </a:txBody>
                  <a:tcPr marL="9459" marR="9459" marT="9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1 750 Kč</a:t>
                      </a:r>
                    </a:p>
                  </a:txBody>
                  <a:tcPr marL="9459" marR="9459" marT="9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459" marR="9459" marT="9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459" marR="9459" marT="9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58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a další vozidlo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36 000 Kč</a:t>
                      </a:r>
                    </a:p>
                  </a:txBody>
                  <a:tcPr marL="9459" marR="9459" marT="94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20 000 Kč</a:t>
                      </a:r>
                    </a:p>
                  </a:txBody>
                  <a:tcPr marL="9459" marR="9459" marT="9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10 000 Kč</a:t>
                      </a:r>
                    </a:p>
                  </a:txBody>
                  <a:tcPr marL="9459" marR="9459" marT="9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3 500 Kč</a:t>
                      </a:r>
                    </a:p>
                  </a:txBody>
                  <a:tcPr marL="9459" marR="9459" marT="9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 Kč</a:t>
                      </a:r>
                    </a:p>
                  </a:txBody>
                  <a:tcPr marL="9459" marR="9459" marT="9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58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30 000 Kč</a:t>
                      </a:r>
                    </a:p>
                  </a:txBody>
                  <a:tcPr marL="9459" marR="9459" marT="94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17 000 Kč</a:t>
                      </a:r>
                    </a:p>
                  </a:txBody>
                  <a:tcPr marL="9459" marR="9459" marT="9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8 500 Kč</a:t>
                      </a:r>
                    </a:p>
                  </a:txBody>
                  <a:tcPr marL="9459" marR="9459" marT="9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3 000 Kč</a:t>
                      </a:r>
                    </a:p>
                  </a:txBody>
                  <a:tcPr marL="9459" marR="9459" marT="9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 Kč</a:t>
                      </a:r>
                    </a:p>
                  </a:txBody>
                  <a:tcPr marL="9459" marR="9459" marT="9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76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24 000 Kč</a:t>
                      </a:r>
                    </a:p>
                  </a:txBody>
                  <a:tcPr marL="9459" marR="9459" marT="94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13 500 Kč</a:t>
                      </a:r>
                    </a:p>
                  </a:txBody>
                  <a:tcPr marL="9459" marR="9459" marT="9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7 000 Kč</a:t>
                      </a:r>
                    </a:p>
                  </a:txBody>
                  <a:tcPr marL="9459" marR="9459" marT="9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2 500 Kč</a:t>
                      </a:r>
                    </a:p>
                  </a:txBody>
                  <a:tcPr marL="9459" marR="9459" marT="9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 Kč</a:t>
                      </a:r>
                    </a:p>
                  </a:txBody>
                  <a:tcPr marL="9459" marR="9459" marT="9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585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rezident starší 65 let,</a:t>
                      </a:r>
                      <a:br>
                        <a:rPr lang="cs-CZ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rezident-držitel průkazu ZTP, ZTP-P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vozidlo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všechna</a:t>
                      </a: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360 Kč</a:t>
                      </a:r>
                    </a:p>
                  </a:txBody>
                  <a:tcPr marL="9459" marR="9459" marT="94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180 Kč</a:t>
                      </a:r>
                    </a:p>
                  </a:txBody>
                  <a:tcPr marL="9459" marR="9459" marT="9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90 Kč</a:t>
                      </a:r>
                    </a:p>
                  </a:txBody>
                  <a:tcPr marL="9459" marR="9459" marT="9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459" marR="9459" marT="9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459" marR="9459" marT="9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58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vozidlo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všechna</a:t>
                      </a: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7 000 Kč</a:t>
                      </a:r>
                    </a:p>
                  </a:txBody>
                  <a:tcPr marL="9459" marR="9459" marT="94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3 500 Kč</a:t>
                      </a:r>
                    </a:p>
                  </a:txBody>
                  <a:tcPr marL="9459" marR="9459" marT="9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1 750 Kč</a:t>
                      </a:r>
                    </a:p>
                  </a:txBody>
                  <a:tcPr marL="9459" marR="9459" marT="9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459" marR="9459" marT="9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459" marR="9459" marT="9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58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a další vozidlo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36 000 Kč</a:t>
                      </a:r>
                    </a:p>
                  </a:txBody>
                  <a:tcPr marL="9459" marR="9459" marT="94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20 000 Kč</a:t>
                      </a:r>
                    </a:p>
                  </a:txBody>
                  <a:tcPr marL="9459" marR="9459" marT="9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10 000 Kč</a:t>
                      </a:r>
                    </a:p>
                  </a:txBody>
                  <a:tcPr marL="9459" marR="9459" marT="9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3 500 Kč</a:t>
                      </a:r>
                    </a:p>
                  </a:txBody>
                  <a:tcPr marL="9459" marR="9459" marT="9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 Kč</a:t>
                      </a:r>
                    </a:p>
                  </a:txBody>
                  <a:tcPr marL="9459" marR="9459" marT="9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58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30 000 Kč</a:t>
                      </a:r>
                    </a:p>
                  </a:txBody>
                  <a:tcPr marL="9459" marR="9459" marT="94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17 000 Kč</a:t>
                      </a:r>
                    </a:p>
                  </a:txBody>
                  <a:tcPr marL="9459" marR="9459" marT="9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8 500 Kč</a:t>
                      </a:r>
                    </a:p>
                  </a:txBody>
                  <a:tcPr marL="9459" marR="9459" marT="9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3 000 Kč</a:t>
                      </a:r>
                    </a:p>
                  </a:txBody>
                  <a:tcPr marL="9459" marR="9459" marT="9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 Kč</a:t>
                      </a:r>
                    </a:p>
                  </a:txBody>
                  <a:tcPr marL="9459" marR="9459" marT="9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76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24 000 Kč</a:t>
                      </a:r>
                    </a:p>
                  </a:txBody>
                  <a:tcPr marL="9459" marR="9459" marT="94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13 500 Kč</a:t>
                      </a:r>
                    </a:p>
                  </a:txBody>
                  <a:tcPr marL="9459" marR="9459" marT="9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7 000 Kč</a:t>
                      </a:r>
                    </a:p>
                  </a:txBody>
                  <a:tcPr marL="9459" marR="9459" marT="9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2 500 Kč</a:t>
                      </a:r>
                    </a:p>
                  </a:txBody>
                  <a:tcPr marL="9459" marR="9459" marT="9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 Kč</a:t>
                      </a:r>
                    </a:p>
                  </a:txBody>
                  <a:tcPr marL="9459" marR="9459" marT="9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58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fyzická osoba podnikající (abonent),</a:t>
                      </a:r>
                      <a:b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právnická osoba podnikající (abonent),</a:t>
                      </a:r>
                      <a:b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vlastník nemovitosti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vozidlo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všechna</a:t>
                      </a: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7 000 Kč</a:t>
                      </a:r>
                    </a:p>
                  </a:txBody>
                  <a:tcPr marL="9459" marR="9459" marT="94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3 500 Kč</a:t>
                      </a:r>
                    </a:p>
                  </a:txBody>
                  <a:tcPr marL="9459" marR="9459" marT="9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1 750 Kč</a:t>
                      </a:r>
                    </a:p>
                  </a:txBody>
                  <a:tcPr marL="9459" marR="9459" marT="9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 Kč</a:t>
                      </a:r>
                    </a:p>
                  </a:txBody>
                  <a:tcPr marL="9459" marR="9459" marT="9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 Kč</a:t>
                      </a:r>
                    </a:p>
                  </a:txBody>
                  <a:tcPr marL="9459" marR="9459" marT="9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58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a další vozidlo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36 000 Kč</a:t>
                      </a:r>
                    </a:p>
                  </a:txBody>
                  <a:tcPr marL="9459" marR="9459" marT="94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20 000 Kč</a:t>
                      </a:r>
                    </a:p>
                  </a:txBody>
                  <a:tcPr marL="9459" marR="9459" marT="9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10 000 Kč</a:t>
                      </a:r>
                    </a:p>
                  </a:txBody>
                  <a:tcPr marL="9459" marR="9459" marT="9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3 500 Kč</a:t>
                      </a:r>
                    </a:p>
                  </a:txBody>
                  <a:tcPr marL="9459" marR="9459" marT="9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 Kč</a:t>
                      </a:r>
                    </a:p>
                  </a:txBody>
                  <a:tcPr marL="9459" marR="9459" marT="9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58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30 000 Kč</a:t>
                      </a:r>
                    </a:p>
                  </a:txBody>
                  <a:tcPr marL="9459" marR="9459" marT="94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17 000 Kč</a:t>
                      </a:r>
                    </a:p>
                  </a:txBody>
                  <a:tcPr marL="9459" marR="9459" marT="9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8 500 Kč</a:t>
                      </a:r>
                    </a:p>
                  </a:txBody>
                  <a:tcPr marL="9459" marR="9459" marT="9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3 000 Kč</a:t>
                      </a:r>
                    </a:p>
                  </a:txBody>
                  <a:tcPr marL="9459" marR="9459" marT="9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 Kč</a:t>
                      </a:r>
                    </a:p>
                  </a:txBody>
                  <a:tcPr marL="9459" marR="9459" marT="9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76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24 000 Kč</a:t>
                      </a:r>
                    </a:p>
                  </a:txBody>
                  <a:tcPr marL="9459" marR="9459" marT="94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13 500 Kč</a:t>
                      </a:r>
                    </a:p>
                  </a:txBody>
                  <a:tcPr marL="9459" marR="9459" marT="9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7 000 Kč</a:t>
                      </a:r>
                    </a:p>
                  </a:txBody>
                  <a:tcPr marL="9459" marR="9459" marT="9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2 500 Kč</a:t>
                      </a:r>
                    </a:p>
                  </a:txBody>
                  <a:tcPr marL="9459" marR="9459" marT="9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 Kč</a:t>
                      </a:r>
                    </a:p>
                  </a:txBody>
                  <a:tcPr marL="9459" marR="9459" marT="9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34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manipulační poplatek (za změny provedené na výdejně)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Kč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054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830349" y="4351220"/>
            <a:ext cx="6361651" cy="25067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1800" dirty="0"/>
              <a:t>Snížená cena parkovacího oprávnění ve virtuálních parkovacích hodinách o </a:t>
            </a:r>
            <a:r>
              <a:rPr lang="cs-CZ" sz="1800" dirty="0" smtClean="0"/>
              <a:t>90% v </a:t>
            </a:r>
            <a:r>
              <a:rPr lang="cs-CZ" sz="1800" dirty="0"/>
              <a:t>rozsahu stanoveného ročního kreditu na maximálně deseti vybraných úsecích pro </a:t>
            </a:r>
            <a:r>
              <a:rPr lang="cs-CZ" sz="1800" dirty="0" smtClean="0"/>
              <a:t>stání vozidla </a:t>
            </a:r>
            <a:r>
              <a:rPr lang="cs-CZ" sz="1800" dirty="0"/>
              <a:t>fyzické osoby za účelem zajištění péče o fyzickou osobu starší 80 let nebo </a:t>
            </a:r>
            <a:r>
              <a:rPr lang="cs-CZ" sz="1800" dirty="0" smtClean="0"/>
              <a:t>pobírající příspěvek </a:t>
            </a:r>
            <a:r>
              <a:rPr lang="cs-CZ" sz="1800" dirty="0"/>
              <a:t>na péči alespoň III. stupně, která má trvalý pobyt ve vymezené oblasti a </a:t>
            </a:r>
            <a:r>
              <a:rPr lang="cs-CZ" sz="1800" dirty="0" smtClean="0"/>
              <a:t>současně nevlastní </a:t>
            </a:r>
            <a:r>
              <a:rPr lang="cs-CZ" sz="1800" dirty="0"/>
              <a:t>platné parkovací oprávnění, nebo pro stání vozidla fyzické osoby, která je </a:t>
            </a:r>
            <a:r>
              <a:rPr lang="cs-CZ" sz="1800" dirty="0" smtClean="0"/>
              <a:t>držitelem průkazu ZTP</a:t>
            </a:r>
            <a:r>
              <a:rPr lang="cs-CZ" sz="1800" dirty="0"/>
              <a:t>, ZTP-P.</a:t>
            </a:r>
          </a:p>
          <a:p>
            <a:pPr algn="ctr"/>
            <a:r>
              <a:rPr lang="cs-CZ" sz="1800" dirty="0"/>
              <a:t>Maximální částka: 3 000,- Kč/rok</a:t>
            </a:r>
          </a:p>
        </p:txBody>
      </p:sp>
      <p:pic>
        <p:nvPicPr>
          <p:cNvPr id="6" name="Picture 3" descr="logo Prah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11049000" cy="1143000"/>
          </a:xfrm>
        </p:spPr>
        <p:txBody>
          <a:bodyPr>
            <a:normAutofit/>
          </a:bodyPr>
          <a:lstStyle/>
          <a:p>
            <a:r>
              <a:rPr lang="cs-CZ" altLang="cs-CZ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PEČOVATEL – KREDIT</a:t>
            </a:r>
            <a:endParaRPr lang="cs-CZ" altLang="cs-CZ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9245600" y="221159"/>
            <a:ext cx="2005539" cy="4024288"/>
            <a:chOff x="1918728" y="1143000"/>
            <a:chExt cx="2766775" cy="5551775"/>
          </a:xfrm>
        </p:grpSpPr>
        <p:sp>
          <p:nvSpPr>
            <p:cNvPr id="8" name="Shape 266"/>
            <p:cNvSpPr/>
            <p:nvPr/>
          </p:nvSpPr>
          <p:spPr>
            <a:xfrm>
              <a:off x="1918728" y="1143000"/>
              <a:ext cx="2766775" cy="5551775"/>
            </a:xfrm>
            <a:custGeom>
              <a:avLst/>
              <a:gdLst/>
              <a:ahLst/>
              <a:cxnLst/>
              <a:rect l="0" t="0" r="0" b="0"/>
              <a:pathLst>
                <a:path w="30819" h="61841" extrusionOk="0">
                  <a:moveTo>
                    <a:pt x="5160" y="2580"/>
                  </a:moveTo>
                  <a:lnTo>
                    <a:pt x="5295" y="2648"/>
                  </a:lnTo>
                  <a:lnTo>
                    <a:pt x="5363" y="2784"/>
                  </a:lnTo>
                  <a:lnTo>
                    <a:pt x="5363" y="2920"/>
                  </a:lnTo>
                  <a:lnTo>
                    <a:pt x="5363" y="3055"/>
                  </a:lnTo>
                  <a:lnTo>
                    <a:pt x="5295" y="3191"/>
                  </a:lnTo>
                  <a:lnTo>
                    <a:pt x="5160" y="3259"/>
                  </a:lnTo>
                  <a:lnTo>
                    <a:pt x="4888" y="3259"/>
                  </a:lnTo>
                  <a:lnTo>
                    <a:pt x="4752" y="3191"/>
                  </a:lnTo>
                  <a:lnTo>
                    <a:pt x="4684" y="3055"/>
                  </a:lnTo>
                  <a:lnTo>
                    <a:pt x="4684" y="2920"/>
                  </a:lnTo>
                  <a:lnTo>
                    <a:pt x="4684" y="2784"/>
                  </a:lnTo>
                  <a:lnTo>
                    <a:pt x="4752" y="2648"/>
                  </a:lnTo>
                  <a:lnTo>
                    <a:pt x="4888" y="2580"/>
                  </a:lnTo>
                  <a:close/>
                  <a:moveTo>
                    <a:pt x="15410" y="2241"/>
                  </a:moveTo>
                  <a:lnTo>
                    <a:pt x="15681" y="2309"/>
                  </a:lnTo>
                  <a:lnTo>
                    <a:pt x="15885" y="2444"/>
                  </a:lnTo>
                  <a:lnTo>
                    <a:pt x="16021" y="2648"/>
                  </a:lnTo>
                  <a:lnTo>
                    <a:pt x="16088" y="2920"/>
                  </a:lnTo>
                  <a:lnTo>
                    <a:pt x="16021" y="3191"/>
                  </a:lnTo>
                  <a:lnTo>
                    <a:pt x="15885" y="3395"/>
                  </a:lnTo>
                  <a:lnTo>
                    <a:pt x="15681" y="3531"/>
                  </a:lnTo>
                  <a:lnTo>
                    <a:pt x="15410" y="3598"/>
                  </a:lnTo>
                  <a:lnTo>
                    <a:pt x="15138" y="3531"/>
                  </a:lnTo>
                  <a:lnTo>
                    <a:pt x="14934" y="3395"/>
                  </a:lnTo>
                  <a:lnTo>
                    <a:pt x="14799" y="3191"/>
                  </a:lnTo>
                  <a:lnTo>
                    <a:pt x="14731" y="2920"/>
                  </a:lnTo>
                  <a:lnTo>
                    <a:pt x="14799" y="2648"/>
                  </a:lnTo>
                  <a:lnTo>
                    <a:pt x="14934" y="2444"/>
                  </a:lnTo>
                  <a:lnTo>
                    <a:pt x="15138" y="2309"/>
                  </a:lnTo>
                  <a:lnTo>
                    <a:pt x="15410" y="2241"/>
                  </a:lnTo>
                  <a:close/>
                  <a:moveTo>
                    <a:pt x="29393" y="5228"/>
                  </a:moveTo>
                  <a:lnTo>
                    <a:pt x="29461" y="5296"/>
                  </a:lnTo>
                  <a:lnTo>
                    <a:pt x="29461" y="54849"/>
                  </a:lnTo>
                  <a:lnTo>
                    <a:pt x="1426" y="54849"/>
                  </a:lnTo>
                  <a:lnTo>
                    <a:pt x="1426" y="5296"/>
                  </a:lnTo>
                  <a:lnTo>
                    <a:pt x="1494" y="5228"/>
                  </a:lnTo>
                  <a:close/>
                  <a:moveTo>
                    <a:pt x="15410" y="544"/>
                  </a:moveTo>
                  <a:lnTo>
                    <a:pt x="19143" y="612"/>
                  </a:lnTo>
                  <a:lnTo>
                    <a:pt x="23012" y="747"/>
                  </a:lnTo>
                  <a:lnTo>
                    <a:pt x="26339" y="951"/>
                  </a:lnTo>
                  <a:lnTo>
                    <a:pt x="27560" y="1087"/>
                  </a:lnTo>
                  <a:lnTo>
                    <a:pt x="27560" y="1087"/>
                  </a:lnTo>
                  <a:lnTo>
                    <a:pt x="26339" y="1019"/>
                  </a:lnTo>
                  <a:lnTo>
                    <a:pt x="23012" y="815"/>
                  </a:lnTo>
                  <a:lnTo>
                    <a:pt x="19143" y="680"/>
                  </a:lnTo>
                  <a:lnTo>
                    <a:pt x="15410" y="612"/>
                  </a:lnTo>
                  <a:lnTo>
                    <a:pt x="11676" y="680"/>
                  </a:lnTo>
                  <a:lnTo>
                    <a:pt x="7807" y="815"/>
                  </a:lnTo>
                  <a:lnTo>
                    <a:pt x="4481" y="1019"/>
                  </a:lnTo>
                  <a:lnTo>
                    <a:pt x="3259" y="1087"/>
                  </a:lnTo>
                  <a:lnTo>
                    <a:pt x="2444" y="1223"/>
                  </a:lnTo>
                  <a:lnTo>
                    <a:pt x="1969" y="1358"/>
                  </a:lnTo>
                  <a:lnTo>
                    <a:pt x="1630" y="1494"/>
                  </a:lnTo>
                  <a:lnTo>
                    <a:pt x="1290" y="1698"/>
                  </a:lnTo>
                  <a:lnTo>
                    <a:pt x="1019" y="1901"/>
                  </a:lnTo>
                  <a:lnTo>
                    <a:pt x="815" y="2173"/>
                  </a:lnTo>
                  <a:lnTo>
                    <a:pt x="679" y="2444"/>
                  </a:lnTo>
                  <a:lnTo>
                    <a:pt x="544" y="2852"/>
                  </a:lnTo>
                  <a:lnTo>
                    <a:pt x="544" y="3259"/>
                  </a:lnTo>
                  <a:lnTo>
                    <a:pt x="544" y="58311"/>
                  </a:lnTo>
                  <a:lnTo>
                    <a:pt x="544" y="58718"/>
                  </a:lnTo>
                  <a:lnTo>
                    <a:pt x="476" y="58311"/>
                  </a:lnTo>
                  <a:lnTo>
                    <a:pt x="476" y="3259"/>
                  </a:lnTo>
                  <a:lnTo>
                    <a:pt x="544" y="2784"/>
                  </a:lnTo>
                  <a:lnTo>
                    <a:pt x="612" y="2444"/>
                  </a:lnTo>
                  <a:lnTo>
                    <a:pt x="747" y="2105"/>
                  </a:lnTo>
                  <a:lnTo>
                    <a:pt x="951" y="1834"/>
                  </a:lnTo>
                  <a:lnTo>
                    <a:pt x="1222" y="1630"/>
                  </a:lnTo>
                  <a:lnTo>
                    <a:pt x="1562" y="1426"/>
                  </a:lnTo>
                  <a:lnTo>
                    <a:pt x="1969" y="1290"/>
                  </a:lnTo>
                  <a:lnTo>
                    <a:pt x="2444" y="1155"/>
                  </a:lnTo>
                  <a:lnTo>
                    <a:pt x="3259" y="1087"/>
                  </a:lnTo>
                  <a:lnTo>
                    <a:pt x="4481" y="951"/>
                  </a:lnTo>
                  <a:lnTo>
                    <a:pt x="7807" y="747"/>
                  </a:lnTo>
                  <a:lnTo>
                    <a:pt x="11676" y="612"/>
                  </a:lnTo>
                  <a:lnTo>
                    <a:pt x="15410" y="544"/>
                  </a:lnTo>
                  <a:close/>
                  <a:moveTo>
                    <a:pt x="27560" y="1087"/>
                  </a:moveTo>
                  <a:lnTo>
                    <a:pt x="28375" y="1155"/>
                  </a:lnTo>
                  <a:lnTo>
                    <a:pt x="28850" y="1290"/>
                  </a:lnTo>
                  <a:lnTo>
                    <a:pt x="29257" y="1426"/>
                  </a:lnTo>
                  <a:lnTo>
                    <a:pt x="29597" y="1630"/>
                  </a:lnTo>
                  <a:lnTo>
                    <a:pt x="29868" y="1834"/>
                  </a:lnTo>
                  <a:lnTo>
                    <a:pt x="30072" y="2105"/>
                  </a:lnTo>
                  <a:lnTo>
                    <a:pt x="30208" y="2444"/>
                  </a:lnTo>
                  <a:lnTo>
                    <a:pt x="30276" y="2784"/>
                  </a:lnTo>
                  <a:lnTo>
                    <a:pt x="30344" y="3259"/>
                  </a:lnTo>
                  <a:lnTo>
                    <a:pt x="30344" y="58311"/>
                  </a:lnTo>
                  <a:lnTo>
                    <a:pt x="30276" y="58718"/>
                  </a:lnTo>
                  <a:lnTo>
                    <a:pt x="30208" y="59125"/>
                  </a:lnTo>
                  <a:lnTo>
                    <a:pt x="30072" y="59465"/>
                  </a:lnTo>
                  <a:lnTo>
                    <a:pt x="29868" y="59736"/>
                  </a:lnTo>
                  <a:lnTo>
                    <a:pt x="29597" y="60008"/>
                  </a:lnTo>
                  <a:lnTo>
                    <a:pt x="29257" y="60144"/>
                  </a:lnTo>
                  <a:lnTo>
                    <a:pt x="28850" y="60347"/>
                  </a:lnTo>
                  <a:lnTo>
                    <a:pt x="28375" y="60415"/>
                  </a:lnTo>
                  <a:lnTo>
                    <a:pt x="26746" y="60687"/>
                  </a:lnTo>
                  <a:lnTo>
                    <a:pt x="23895" y="60958"/>
                  </a:lnTo>
                  <a:lnTo>
                    <a:pt x="22130" y="61094"/>
                  </a:lnTo>
                  <a:lnTo>
                    <a:pt x="20093" y="61230"/>
                  </a:lnTo>
                  <a:lnTo>
                    <a:pt x="17853" y="61298"/>
                  </a:lnTo>
                  <a:lnTo>
                    <a:pt x="12966" y="61298"/>
                  </a:lnTo>
                  <a:lnTo>
                    <a:pt x="10726" y="61230"/>
                  </a:lnTo>
                  <a:lnTo>
                    <a:pt x="8689" y="61094"/>
                  </a:lnTo>
                  <a:lnTo>
                    <a:pt x="6924" y="60958"/>
                  </a:lnTo>
                  <a:lnTo>
                    <a:pt x="4073" y="60687"/>
                  </a:lnTo>
                  <a:lnTo>
                    <a:pt x="2444" y="60415"/>
                  </a:lnTo>
                  <a:lnTo>
                    <a:pt x="1969" y="60347"/>
                  </a:lnTo>
                  <a:lnTo>
                    <a:pt x="1562" y="60144"/>
                  </a:lnTo>
                  <a:lnTo>
                    <a:pt x="1290" y="60008"/>
                  </a:lnTo>
                  <a:lnTo>
                    <a:pt x="951" y="59736"/>
                  </a:lnTo>
                  <a:lnTo>
                    <a:pt x="747" y="59465"/>
                  </a:lnTo>
                  <a:lnTo>
                    <a:pt x="612" y="59125"/>
                  </a:lnTo>
                  <a:lnTo>
                    <a:pt x="544" y="58718"/>
                  </a:lnTo>
                  <a:lnTo>
                    <a:pt x="544" y="58718"/>
                  </a:lnTo>
                  <a:lnTo>
                    <a:pt x="679" y="59125"/>
                  </a:lnTo>
                  <a:lnTo>
                    <a:pt x="815" y="59397"/>
                  </a:lnTo>
                  <a:lnTo>
                    <a:pt x="1019" y="59669"/>
                  </a:lnTo>
                  <a:lnTo>
                    <a:pt x="1290" y="59940"/>
                  </a:lnTo>
                  <a:lnTo>
                    <a:pt x="1630" y="60144"/>
                  </a:lnTo>
                  <a:lnTo>
                    <a:pt x="2037" y="60279"/>
                  </a:lnTo>
                  <a:lnTo>
                    <a:pt x="2444" y="60415"/>
                  </a:lnTo>
                  <a:lnTo>
                    <a:pt x="4073" y="60619"/>
                  </a:lnTo>
                  <a:lnTo>
                    <a:pt x="6924" y="60890"/>
                  </a:lnTo>
                  <a:lnTo>
                    <a:pt x="8689" y="61026"/>
                  </a:lnTo>
                  <a:lnTo>
                    <a:pt x="10726" y="61162"/>
                  </a:lnTo>
                  <a:lnTo>
                    <a:pt x="12966" y="61230"/>
                  </a:lnTo>
                  <a:lnTo>
                    <a:pt x="17853" y="61230"/>
                  </a:lnTo>
                  <a:lnTo>
                    <a:pt x="20093" y="61162"/>
                  </a:lnTo>
                  <a:lnTo>
                    <a:pt x="22130" y="61026"/>
                  </a:lnTo>
                  <a:lnTo>
                    <a:pt x="23895" y="60890"/>
                  </a:lnTo>
                  <a:lnTo>
                    <a:pt x="26746" y="60619"/>
                  </a:lnTo>
                  <a:lnTo>
                    <a:pt x="28375" y="60415"/>
                  </a:lnTo>
                  <a:lnTo>
                    <a:pt x="28850" y="60279"/>
                  </a:lnTo>
                  <a:lnTo>
                    <a:pt x="29190" y="60144"/>
                  </a:lnTo>
                  <a:lnTo>
                    <a:pt x="29529" y="59940"/>
                  </a:lnTo>
                  <a:lnTo>
                    <a:pt x="29800" y="59669"/>
                  </a:lnTo>
                  <a:lnTo>
                    <a:pt x="30004" y="59397"/>
                  </a:lnTo>
                  <a:lnTo>
                    <a:pt x="30140" y="59125"/>
                  </a:lnTo>
                  <a:lnTo>
                    <a:pt x="30276" y="58718"/>
                  </a:lnTo>
                  <a:lnTo>
                    <a:pt x="30276" y="58311"/>
                  </a:lnTo>
                  <a:lnTo>
                    <a:pt x="30276" y="3259"/>
                  </a:lnTo>
                  <a:lnTo>
                    <a:pt x="30276" y="2852"/>
                  </a:lnTo>
                  <a:lnTo>
                    <a:pt x="30140" y="2444"/>
                  </a:lnTo>
                  <a:lnTo>
                    <a:pt x="30004" y="2173"/>
                  </a:lnTo>
                  <a:lnTo>
                    <a:pt x="29800" y="1901"/>
                  </a:lnTo>
                  <a:lnTo>
                    <a:pt x="29529" y="1698"/>
                  </a:lnTo>
                  <a:lnTo>
                    <a:pt x="29190" y="1494"/>
                  </a:lnTo>
                  <a:lnTo>
                    <a:pt x="28850" y="1358"/>
                  </a:lnTo>
                  <a:lnTo>
                    <a:pt x="28375" y="1223"/>
                  </a:lnTo>
                  <a:lnTo>
                    <a:pt x="27560" y="1087"/>
                  </a:lnTo>
                  <a:close/>
                  <a:moveTo>
                    <a:pt x="15410" y="1"/>
                  </a:moveTo>
                  <a:lnTo>
                    <a:pt x="11608" y="69"/>
                  </a:lnTo>
                  <a:lnTo>
                    <a:pt x="7739" y="204"/>
                  </a:lnTo>
                  <a:lnTo>
                    <a:pt x="4413" y="408"/>
                  </a:lnTo>
                  <a:lnTo>
                    <a:pt x="3191" y="544"/>
                  </a:lnTo>
                  <a:lnTo>
                    <a:pt x="2309" y="680"/>
                  </a:lnTo>
                  <a:lnTo>
                    <a:pt x="1765" y="815"/>
                  </a:lnTo>
                  <a:lnTo>
                    <a:pt x="1290" y="1019"/>
                  </a:lnTo>
                  <a:lnTo>
                    <a:pt x="883" y="1223"/>
                  </a:lnTo>
                  <a:lnTo>
                    <a:pt x="544" y="1494"/>
                  </a:lnTo>
                  <a:lnTo>
                    <a:pt x="340" y="1901"/>
                  </a:lnTo>
                  <a:lnTo>
                    <a:pt x="136" y="2241"/>
                  </a:lnTo>
                  <a:lnTo>
                    <a:pt x="1" y="2716"/>
                  </a:lnTo>
                  <a:lnTo>
                    <a:pt x="1" y="3259"/>
                  </a:lnTo>
                  <a:lnTo>
                    <a:pt x="1" y="58311"/>
                  </a:lnTo>
                  <a:lnTo>
                    <a:pt x="1" y="58854"/>
                  </a:lnTo>
                  <a:lnTo>
                    <a:pt x="136" y="59261"/>
                  </a:lnTo>
                  <a:lnTo>
                    <a:pt x="340" y="59736"/>
                  </a:lnTo>
                  <a:lnTo>
                    <a:pt x="612" y="60076"/>
                  </a:lnTo>
                  <a:lnTo>
                    <a:pt x="951" y="60347"/>
                  </a:lnTo>
                  <a:lnTo>
                    <a:pt x="1358" y="60619"/>
                  </a:lnTo>
                  <a:lnTo>
                    <a:pt x="1833" y="60823"/>
                  </a:lnTo>
                  <a:lnTo>
                    <a:pt x="2309" y="60958"/>
                  </a:lnTo>
                  <a:lnTo>
                    <a:pt x="4006" y="61162"/>
                  </a:lnTo>
                  <a:lnTo>
                    <a:pt x="6857" y="61501"/>
                  </a:lnTo>
                  <a:lnTo>
                    <a:pt x="8689" y="61637"/>
                  </a:lnTo>
                  <a:lnTo>
                    <a:pt x="10726" y="61705"/>
                  </a:lnTo>
                  <a:lnTo>
                    <a:pt x="12966" y="61773"/>
                  </a:lnTo>
                  <a:lnTo>
                    <a:pt x="15410" y="61841"/>
                  </a:lnTo>
                  <a:lnTo>
                    <a:pt x="17853" y="61773"/>
                  </a:lnTo>
                  <a:lnTo>
                    <a:pt x="20093" y="61705"/>
                  </a:lnTo>
                  <a:lnTo>
                    <a:pt x="22130" y="61637"/>
                  </a:lnTo>
                  <a:lnTo>
                    <a:pt x="23963" y="61501"/>
                  </a:lnTo>
                  <a:lnTo>
                    <a:pt x="26814" y="61162"/>
                  </a:lnTo>
                  <a:lnTo>
                    <a:pt x="28511" y="60958"/>
                  </a:lnTo>
                  <a:lnTo>
                    <a:pt x="28986" y="60823"/>
                  </a:lnTo>
                  <a:lnTo>
                    <a:pt x="29461" y="60619"/>
                  </a:lnTo>
                  <a:lnTo>
                    <a:pt x="29868" y="60347"/>
                  </a:lnTo>
                  <a:lnTo>
                    <a:pt x="30208" y="60076"/>
                  </a:lnTo>
                  <a:lnTo>
                    <a:pt x="30479" y="59736"/>
                  </a:lnTo>
                  <a:lnTo>
                    <a:pt x="30683" y="59261"/>
                  </a:lnTo>
                  <a:lnTo>
                    <a:pt x="30819" y="58854"/>
                  </a:lnTo>
                  <a:lnTo>
                    <a:pt x="30819" y="58311"/>
                  </a:lnTo>
                  <a:lnTo>
                    <a:pt x="30819" y="3259"/>
                  </a:lnTo>
                  <a:lnTo>
                    <a:pt x="30819" y="2716"/>
                  </a:lnTo>
                  <a:lnTo>
                    <a:pt x="30683" y="2241"/>
                  </a:lnTo>
                  <a:lnTo>
                    <a:pt x="30547" y="1901"/>
                  </a:lnTo>
                  <a:lnTo>
                    <a:pt x="30276" y="1494"/>
                  </a:lnTo>
                  <a:lnTo>
                    <a:pt x="29936" y="1223"/>
                  </a:lnTo>
                  <a:lnTo>
                    <a:pt x="29529" y="1019"/>
                  </a:lnTo>
                  <a:lnTo>
                    <a:pt x="29054" y="815"/>
                  </a:lnTo>
                  <a:lnTo>
                    <a:pt x="28511" y="680"/>
                  </a:lnTo>
                  <a:lnTo>
                    <a:pt x="27628" y="544"/>
                  </a:lnTo>
                  <a:lnTo>
                    <a:pt x="26406" y="408"/>
                  </a:lnTo>
                  <a:lnTo>
                    <a:pt x="23080" y="204"/>
                  </a:lnTo>
                  <a:lnTo>
                    <a:pt x="19211" y="69"/>
                  </a:lnTo>
                  <a:lnTo>
                    <a:pt x="1541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>
                <a:spcBef>
                  <a:spcPts val="0"/>
                </a:spcBef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152" y="1608575"/>
              <a:ext cx="2534463" cy="4505712"/>
            </a:xfrm>
            <a:prstGeom prst="rect">
              <a:avLst/>
            </a:prstGeom>
          </p:spPr>
        </p:pic>
      </p:grpSp>
      <p:sp>
        <p:nvSpPr>
          <p:cNvPr id="10" name="Zástupný symbol pro obsah 3"/>
          <p:cNvSpPr txBox="1">
            <a:spLocks/>
          </p:cNvSpPr>
          <p:nvPr/>
        </p:nvSpPr>
        <p:spPr>
          <a:xfrm>
            <a:off x="2013474" y="896257"/>
            <a:ext cx="6361651" cy="21489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300" b="1" dirty="0" smtClean="0">
                <a:solidFill>
                  <a:srgbClr val="FF0000"/>
                </a:solidFill>
              </a:rPr>
              <a:t>až 3 vozidla</a:t>
            </a:r>
          </a:p>
          <a:p>
            <a:r>
              <a:rPr lang="cs-CZ" sz="2300" b="1" dirty="0" smtClean="0">
                <a:solidFill>
                  <a:srgbClr val="FF0000"/>
                </a:solidFill>
              </a:rPr>
              <a:t>10 </a:t>
            </a:r>
            <a:r>
              <a:rPr lang="cs-CZ" sz="2300" b="1" dirty="0">
                <a:solidFill>
                  <a:srgbClr val="FF0000"/>
                </a:solidFill>
              </a:rPr>
              <a:t>vybraných úseků (po celém městě)</a:t>
            </a:r>
          </a:p>
          <a:p>
            <a:r>
              <a:rPr lang="cs-CZ" sz="2300" b="1" dirty="0">
                <a:solidFill>
                  <a:srgbClr val="FF0000"/>
                </a:solidFill>
              </a:rPr>
              <a:t>s</a:t>
            </a:r>
            <a:r>
              <a:rPr lang="cs-CZ" sz="2300" b="1" dirty="0" smtClean="0">
                <a:solidFill>
                  <a:srgbClr val="FF0000"/>
                </a:solidFill>
              </a:rPr>
              <a:t>leva 90 % ze standartního tarifu</a:t>
            </a:r>
          </a:p>
          <a:p>
            <a:r>
              <a:rPr lang="cs-CZ" sz="2300" b="1" dirty="0">
                <a:solidFill>
                  <a:srgbClr val="FF0000"/>
                </a:solidFill>
              </a:rPr>
              <a:t>p</a:t>
            </a:r>
            <a:r>
              <a:rPr lang="cs-CZ" sz="2300" b="1" dirty="0" smtClean="0">
                <a:solidFill>
                  <a:srgbClr val="FF0000"/>
                </a:solidFill>
              </a:rPr>
              <a:t>latba přes VPH</a:t>
            </a:r>
          </a:p>
          <a:p>
            <a:r>
              <a:rPr lang="cs-CZ" sz="2300" b="1" dirty="0">
                <a:solidFill>
                  <a:srgbClr val="FF0000"/>
                </a:solidFill>
              </a:rPr>
              <a:t>ž</a:t>
            </a:r>
            <a:r>
              <a:rPr lang="cs-CZ" sz="2300" b="1" dirty="0" smtClean="0">
                <a:solidFill>
                  <a:srgbClr val="FF0000"/>
                </a:solidFill>
              </a:rPr>
              <a:t>adatelem je opečovávaná osoba</a:t>
            </a:r>
          </a:p>
          <a:p>
            <a:pPr lvl="1"/>
            <a:r>
              <a:rPr lang="cs-CZ" sz="2300" b="1" dirty="0" smtClean="0">
                <a:solidFill>
                  <a:srgbClr val="FF0000"/>
                </a:solidFill>
              </a:rPr>
              <a:t>věk 80 a více let (nebo)</a:t>
            </a:r>
            <a:endParaRPr lang="cs-CZ" sz="2300" b="1" i="1" dirty="0" smtClean="0">
              <a:solidFill>
                <a:srgbClr val="FF0000"/>
              </a:solidFill>
            </a:endParaRPr>
          </a:p>
          <a:p>
            <a:pPr lvl="1"/>
            <a:r>
              <a:rPr lang="cs-CZ" sz="2300" b="1" dirty="0">
                <a:solidFill>
                  <a:srgbClr val="FF0000"/>
                </a:solidFill>
              </a:rPr>
              <a:t>příspěvek na péči alespoň III. </a:t>
            </a:r>
            <a:r>
              <a:rPr lang="cs-CZ" sz="2300" b="1" dirty="0" smtClean="0">
                <a:solidFill>
                  <a:srgbClr val="FF0000"/>
                </a:solidFill>
              </a:rPr>
              <a:t>stupně (nebo)</a:t>
            </a:r>
          </a:p>
          <a:p>
            <a:pPr lvl="1"/>
            <a:r>
              <a:rPr lang="cs-CZ" sz="2300" b="1" dirty="0" smtClean="0">
                <a:solidFill>
                  <a:srgbClr val="FF0000"/>
                </a:solidFill>
              </a:rPr>
              <a:t>potvrzení ošetřujícího lékaře,</a:t>
            </a:r>
          </a:p>
          <a:p>
            <a:pPr lvl="1"/>
            <a:r>
              <a:rPr lang="cs-CZ" sz="2300" b="1" dirty="0" smtClean="0">
                <a:solidFill>
                  <a:srgbClr val="FF0000"/>
                </a:solidFill>
              </a:rPr>
              <a:t>nevlastní jiný POP</a:t>
            </a:r>
            <a:endParaRPr lang="cs-CZ" sz="2300" b="1" dirty="0">
              <a:solidFill>
                <a:srgbClr val="FF0000"/>
              </a:solidFill>
            </a:endParaRPr>
          </a:p>
        </p:txBody>
      </p:sp>
      <p:pic>
        <p:nvPicPr>
          <p:cNvPr id="12" name="Picture 2" descr="Výsledek obrázku pro care taker ic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0" r="25806"/>
          <a:stretch/>
        </p:blipFill>
        <p:spPr bwMode="auto">
          <a:xfrm>
            <a:off x="-1" y="4042653"/>
            <a:ext cx="2641601" cy="282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88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63887" y="3984492"/>
            <a:ext cx="7039427" cy="305219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2000" dirty="0"/>
              <a:t>Snížená cena parkovacího oprávnění na 1 z maximálně 3 SPZ/RZ na maximálně pěti </a:t>
            </a:r>
            <a:r>
              <a:rPr lang="cs-CZ" sz="2000" dirty="0" smtClean="0"/>
              <a:t>úsecích (v </a:t>
            </a:r>
            <a:r>
              <a:rPr lang="cs-CZ" sz="2000" dirty="0"/>
              <a:t>místě trvalého pobytu osoby, o níž je pečováno) pro stání vozidla fyzické osoby za </a:t>
            </a:r>
            <a:r>
              <a:rPr lang="cs-CZ" sz="2000" dirty="0" smtClean="0"/>
              <a:t>účelem zajištění </a:t>
            </a:r>
            <a:r>
              <a:rPr lang="cs-CZ" sz="2000" dirty="0"/>
              <a:t>péče o fyzickou osobu starší 80 let nebo pobírající příspěvek na péči alespoň </a:t>
            </a:r>
            <a:r>
              <a:rPr lang="cs-CZ" sz="2000" dirty="0" smtClean="0"/>
              <a:t>III. stupně</a:t>
            </a:r>
            <a:r>
              <a:rPr lang="cs-CZ" sz="2000" dirty="0"/>
              <a:t>, která má trvalý pobyt ve vymezené oblasti a současně nevlastní platné </a:t>
            </a:r>
            <a:r>
              <a:rPr lang="cs-CZ" sz="2000" dirty="0" smtClean="0"/>
              <a:t>parkovací oprávnění</a:t>
            </a:r>
            <a:r>
              <a:rPr lang="cs-CZ" sz="2000" dirty="0"/>
              <a:t>.</a:t>
            </a:r>
          </a:p>
          <a:p>
            <a:pPr lvl="1"/>
            <a:r>
              <a:rPr lang="cs-CZ" sz="2000" dirty="0" smtClean="0"/>
              <a:t>roční </a:t>
            </a:r>
            <a:r>
              <a:rPr lang="cs-CZ" sz="2000" dirty="0"/>
              <a:t>180,- Kč</a:t>
            </a:r>
          </a:p>
          <a:p>
            <a:pPr lvl="1"/>
            <a:r>
              <a:rPr lang="cs-CZ" sz="2000" dirty="0"/>
              <a:t>pololetní 90,- </a:t>
            </a:r>
            <a:r>
              <a:rPr lang="cs-CZ" sz="2000" dirty="0" smtClean="0"/>
              <a:t>Kč</a:t>
            </a:r>
            <a:endParaRPr lang="cs-CZ" sz="2000" dirty="0"/>
          </a:p>
        </p:txBody>
      </p:sp>
      <p:pic>
        <p:nvPicPr>
          <p:cNvPr id="6" name="Picture 3" descr="logo Prah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11049000" cy="1143000"/>
          </a:xfrm>
        </p:spPr>
        <p:txBody>
          <a:bodyPr>
            <a:normAutofit/>
          </a:bodyPr>
          <a:lstStyle/>
          <a:p>
            <a:r>
              <a:rPr lang="cs-CZ" altLang="cs-CZ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PEČOVATEL – PAUŠÁL</a:t>
            </a:r>
            <a:endParaRPr lang="cs-CZ" altLang="cs-CZ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Výsledek obrázku pro care taker ic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0" r="25806"/>
          <a:stretch/>
        </p:blipFill>
        <p:spPr bwMode="auto">
          <a:xfrm>
            <a:off x="-1" y="4042653"/>
            <a:ext cx="2641601" cy="282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/>
          <a:srcRect l="39445" t="26261" r="18729" b="27037"/>
          <a:stretch/>
        </p:blipFill>
        <p:spPr>
          <a:xfrm>
            <a:off x="8182428" y="930022"/>
            <a:ext cx="3641021" cy="228686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0" name="Zástupný symbol pro obsah 3"/>
          <p:cNvSpPr txBox="1">
            <a:spLocks/>
          </p:cNvSpPr>
          <p:nvPr/>
        </p:nvSpPr>
        <p:spPr>
          <a:xfrm>
            <a:off x="1143000" y="1261877"/>
            <a:ext cx="7039428" cy="21489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 smtClean="0">
                <a:solidFill>
                  <a:srgbClr val="FF0000"/>
                </a:solidFill>
              </a:rPr>
              <a:t>1 z max. 3 vozidel (změna přes OSU)</a:t>
            </a:r>
          </a:p>
          <a:p>
            <a:r>
              <a:rPr lang="cs-CZ" sz="2400" b="1" dirty="0" smtClean="0">
                <a:solidFill>
                  <a:srgbClr val="FF0000"/>
                </a:solidFill>
              </a:rPr>
              <a:t>5 úseků v místě trvalého pobytu opečovávané osoby</a:t>
            </a:r>
          </a:p>
          <a:p>
            <a:pPr lvl="1"/>
            <a:r>
              <a:rPr lang="cs-CZ" b="1" dirty="0">
                <a:solidFill>
                  <a:srgbClr val="FF0000"/>
                </a:solidFill>
              </a:rPr>
              <a:t>věk 80 a více let (nebo)</a:t>
            </a:r>
            <a:endParaRPr lang="cs-CZ" b="1" i="1" dirty="0">
              <a:solidFill>
                <a:srgbClr val="FF0000"/>
              </a:solidFill>
            </a:endParaRPr>
          </a:p>
          <a:p>
            <a:pPr lvl="1"/>
            <a:r>
              <a:rPr lang="cs-CZ" b="1" dirty="0">
                <a:solidFill>
                  <a:srgbClr val="FF0000"/>
                </a:solidFill>
              </a:rPr>
              <a:t>příspěvek na péči alespoň III. stupně (nebo)</a:t>
            </a:r>
          </a:p>
          <a:p>
            <a:pPr lvl="1"/>
            <a:r>
              <a:rPr lang="cs-CZ" b="1" dirty="0">
                <a:solidFill>
                  <a:srgbClr val="FF0000"/>
                </a:solidFill>
              </a:rPr>
              <a:t>potvrzení ošetřujícího lékaře,</a:t>
            </a:r>
          </a:p>
          <a:p>
            <a:pPr lvl="1"/>
            <a:r>
              <a:rPr lang="cs-CZ" b="1" dirty="0">
                <a:solidFill>
                  <a:srgbClr val="FF0000"/>
                </a:solidFill>
              </a:rPr>
              <a:t>nevlastní jiný </a:t>
            </a:r>
            <a:r>
              <a:rPr lang="cs-CZ" b="1" dirty="0" smtClean="0">
                <a:solidFill>
                  <a:srgbClr val="FF0000"/>
                </a:solidFill>
              </a:rPr>
              <a:t>POP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56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69346" y="3805805"/>
            <a:ext cx="6361651" cy="30521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dirty="0"/>
              <a:t>Snížená cena parkovacího oprávnění na 1 z maximálně 3 SPZ/RZ na maximálně pěti </a:t>
            </a:r>
            <a:r>
              <a:rPr lang="cs-CZ" sz="2000" dirty="0" smtClean="0"/>
              <a:t>úsecích (v </a:t>
            </a:r>
            <a:r>
              <a:rPr lang="cs-CZ" sz="2000" dirty="0"/>
              <a:t>místě zaměstnání držitele průkazu ZTP, ZTP-P) pro stání vozidla fyzické osoby, která </a:t>
            </a:r>
            <a:r>
              <a:rPr lang="cs-CZ" sz="2000" dirty="0" smtClean="0"/>
              <a:t>je držitelem </a:t>
            </a:r>
            <a:r>
              <a:rPr lang="cs-CZ" sz="2000" dirty="0"/>
              <a:t>průkazu ZTP, ZTP-P a má místo zaměstnání ve vymezené oblasti a </a:t>
            </a:r>
            <a:r>
              <a:rPr lang="cs-CZ" sz="2000" dirty="0" smtClean="0"/>
              <a:t>současně nevlastní </a:t>
            </a:r>
            <a:r>
              <a:rPr lang="cs-CZ" sz="2000" dirty="0"/>
              <a:t>platné parkovací oprávnění pro danou oblast (parkovací oprávnění musí být </a:t>
            </a:r>
            <a:r>
              <a:rPr lang="cs-CZ" sz="2000" dirty="0" smtClean="0"/>
              <a:t>vydáno na </a:t>
            </a:r>
            <a:r>
              <a:rPr lang="cs-CZ" sz="2000" dirty="0"/>
              <a:t>SPZ/RZ).</a:t>
            </a:r>
          </a:p>
          <a:p>
            <a:r>
              <a:rPr lang="cs-CZ" sz="2000" dirty="0" smtClean="0"/>
              <a:t>roční </a:t>
            </a:r>
            <a:r>
              <a:rPr lang="cs-CZ" sz="2000" dirty="0"/>
              <a:t>180,- Kč</a:t>
            </a:r>
          </a:p>
          <a:p>
            <a:r>
              <a:rPr lang="cs-CZ" sz="2000" dirty="0"/>
              <a:t>pololetní 90,- Kč</a:t>
            </a:r>
          </a:p>
        </p:txBody>
      </p:sp>
      <p:pic>
        <p:nvPicPr>
          <p:cNvPr id="6" name="Picture 3" descr="logo Prah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11049000" cy="1143000"/>
          </a:xfrm>
        </p:spPr>
        <p:txBody>
          <a:bodyPr>
            <a:normAutofit/>
          </a:bodyPr>
          <a:lstStyle/>
          <a:p>
            <a:r>
              <a:rPr lang="cs-CZ" altLang="cs-CZ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ZTP – V MÍSTĚ ZAMĚSTNANÍ</a:t>
            </a:r>
            <a:endParaRPr lang="cs-CZ" altLang="cs-CZ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ástupný symbol pro obsah 3"/>
          <p:cNvSpPr txBox="1">
            <a:spLocks/>
          </p:cNvSpPr>
          <p:nvPr/>
        </p:nvSpPr>
        <p:spPr>
          <a:xfrm>
            <a:off x="2963510" y="1599654"/>
            <a:ext cx="7039428" cy="21489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 smtClean="0">
                <a:solidFill>
                  <a:srgbClr val="FF0000"/>
                </a:solidFill>
              </a:rPr>
              <a:t>1 z max. 3 vozidel (změna přes OSU)</a:t>
            </a:r>
          </a:p>
          <a:p>
            <a:r>
              <a:rPr lang="cs-CZ" sz="2400" b="1" dirty="0" smtClean="0">
                <a:solidFill>
                  <a:srgbClr val="FF0000"/>
                </a:solidFill>
              </a:rPr>
              <a:t>5 úseků v místě zaměstnání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d</a:t>
            </a:r>
            <a:r>
              <a:rPr lang="cs-CZ" sz="2400" b="1" dirty="0" smtClean="0">
                <a:solidFill>
                  <a:srgbClr val="FF0000"/>
                </a:solidFill>
              </a:rPr>
              <a:t>ržitel </a:t>
            </a:r>
            <a:r>
              <a:rPr lang="cs-CZ" sz="2400" b="1" dirty="0" smtClean="0">
                <a:solidFill>
                  <a:srgbClr val="FF0000"/>
                </a:solidFill>
              </a:rPr>
              <a:t>průkazu ZTP/ZTP-P</a:t>
            </a:r>
          </a:p>
        </p:txBody>
      </p:sp>
      <p:pic>
        <p:nvPicPr>
          <p:cNvPr id="3074" name="Picture 2" descr="Výsledek obrázku pro working ic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9" r="21869" b="11292"/>
          <a:stretch/>
        </p:blipFill>
        <p:spPr bwMode="auto">
          <a:xfrm>
            <a:off x="0" y="4205288"/>
            <a:ext cx="3233154" cy="265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4"/>
          <a:srcRect l="39445" t="26261" r="18729" b="27037"/>
          <a:stretch/>
        </p:blipFill>
        <p:spPr>
          <a:xfrm>
            <a:off x="8182428" y="930022"/>
            <a:ext cx="3641021" cy="228686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9409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81601" y="3762829"/>
            <a:ext cx="6786426" cy="309517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2000" dirty="0"/>
              <a:t>Snížená cena parkovacího oprávnění pro vozidlo provozované právnickou nebo </a:t>
            </a:r>
            <a:r>
              <a:rPr lang="cs-CZ" sz="2000" dirty="0" smtClean="0"/>
              <a:t>fyzickou osobou </a:t>
            </a:r>
            <a:r>
              <a:rPr lang="cs-CZ" sz="2000" dirty="0"/>
              <a:t>sloužící k přímému výkonu veřejně prospěšné činnosti, která má veřejně </a:t>
            </a:r>
            <a:r>
              <a:rPr lang="cs-CZ" sz="2000" dirty="0" smtClean="0"/>
              <a:t>prospěšnou činnost </a:t>
            </a:r>
            <a:r>
              <a:rPr lang="cs-CZ" sz="2000" dirty="0"/>
              <a:t>uvedenou ve své hlavní činnosti a má sídlo, provozovnu nebo vykonává </a:t>
            </a:r>
            <a:r>
              <a:rPr lang="cs-CZ" sz="2000" dirty="0" smtClean="0"/>
              <a:t>veřejně prospěšnou </a:t>
            </a:r>
            <a:r>
              <a:rPr lang="cs-CZ" sz="2000" dirty="0"/>
              <a:t>činnost ve vymezené oblasti (parkovací oprávnění musí být vydáno na SPZ/RZ).</a:t>
            </a:r>
          </a:p>
          <a:p>
            <a:pPr lvl="1"/>
            <a:r>
              <a:rPr lang="cs-CZ" sz="2000" dirty="0"/>
              <a:t>roční 1 200,- Kč</a:t>
            </a:r>
          </a:p>
          <a:p>
            <a:pPr lvl="1"/>
            <a:r>
              <a:rPr lang="cs-CZ" sz="2000" dirty="0"/>
              <a:t>pololetní 600,- Kč</a:t>
            </a:r>
          </a:p>
          <a:p>
            <a:pPr lvl="1"/>
            <a:r>
              <a:rPr lang="cs-CZ" sz="2000" dirty="0"/>
              <a:t>čtvrtletní 300,- Kč</a:t>
            </a:r>
          </a:p>
        </p:txBody>
      </p:sp>
      <p:pic>
        <p:nvPicPr>
          <p:cNvPr id="6" name="Picture 3" descr="logo Prah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11049000" cy="1143000"/>
          </a:xfrm>
        </p:spPr>
        <p:txBody>
          <a:bodyPr>
            <a:normAutofit fontScale="90000"/>
          </a:bodyPr>
          <a:lstStyle/>
          <a:p>
            <a:r>
              <a:rPr lang="cs-CZ" altLang="cs-CZ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VEŘEJNĚ PROSPĚŠNÉ ČINNOSTI</a:t>
            </a:r>
            <a:br>
              <a:rPr lang="cs-CZ" altLang="cs-CZ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(SOCIÁLNÍ SLUŽBY)</a:t>
            </a:r>
            <a:endParaRPr lang="cs-CZ" altLang="cs-CZ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ástupný symbol pro obsah 3"/>
          <p:cNvSpPr txBox="1">
            <a:spLocks/>
          </p:cNvSpPr>
          <p:nvPr/>
        </p:nvSpPr>
        <p:spPr>
          <a:xfrm>
            <a:off x="2002971" y="1589230"/>
            <a:ext cx="9819911" cy="21489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>
                <a:solidFill>
                  <a:srgbClr val="FF0000"/>
                </a:solidFill>
              </a:rPr>
              <a:t>poskytovatelé sociálních služeb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MČ / celá Praha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Výsledek obrázku pro care ic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67"/>
          <a:stretch/>
        </p:blipFill>
        <p:spPr bwMode="auto">
          <a:xfrm>
            <a:off x="-261258" y="4191698"/>
            <a:ext cx="3135657" cy="266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13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146023"/>
              </p:ext>
            </p:extLst>
          </p:nvPr>
        </p:nvGraphicFramePr>
        <p:xfrm>
          <a:off x="429237" y="1173514"/>
          <a:ext cx="11333526" cy="5622800"/>
        </p:xfrm>
        <a:graphic>
          <a:graphicData uri="http://schemas.openxmlformats.org/drawingml/2006/table">
            <a:tbl>
              <a:tblPr/>
              <a:tblGrid>
                <a:gridCol w="3006853"/>
                <a:gridCol w="1306825"/>
                <a:gridCol w="1306825"/>
                <a:gridCol w="2312967"/>
                <a:gridCol w="1700028"/>
                <a:gridCol w="1700028"/>
              </a:tblGrid>
              <a:tr h="180294">
                <a:tc rowSpan="3" gridSpan="4"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CENY PARKOVACÍCH OPRÁVNĚNÍ PRO KRÁTKODOBÉ (NÁVŠTĚVNICKÉ) PARKOVÁNÍ</a:t>
                      </a:r>
                      <a:b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 ZÓNÁCH PLACENÉHO STÁNÍ V HL. M. PRAZE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výtah z ceníku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0" marR="6200" marT="62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REZIDENTNÍ ZÓNY</a:t>
                      </a:r>
                    </a:p>
                  </a:txBody>
                  <a:tcPr marL="6200" marR="6200" marT="620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D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80294">
                <a:tc gridSpan="4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SMÍŠENÉ ZÓNY</a:t>
                      </a:r>
                    </a:p>
                  </a:txBody>
                  <a:tcPr marL="6200" marR="6200" marT="620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0B5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67927">
                <a:tc gridSpan="4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0" marR="6200" marT="62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B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NÁVŠTĚVNICKÉ ZÓNY</a:t>
                      </a:r>
                    </a:p>
                  </a:txBody>
                  <a:tcPr marL="6200" marR="334814" marT="620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15144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NÁVŠTĚVNÍK</a:t>
                      </a:r>
                    </a:p>
                  </a:txBody>
                  <a:tcPr marL="6200" marR="6200" marT="62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CENA</a:t>
                      </a:r>
                    </a:p>
                  </a:txBody>
                  <a:tcPr marL="6200" marR="6200" marT="62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POZNÁMKA</a:t>
                      </a:r>
                    </a:p>
                  </a:txBody>
                  <a:tcPr marL="6200" marR="6200" marT="62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44236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běžný návštěvník</a:t>
                      </a:r>
                    </a:p>
                  </a:txBody>
                  <a:tcPr marL="6200" marR="6200" marT="62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cenové pásmo</a:t>
                      </a:r>
                    </a:p>
                  </a:txBody>
                  <a:tcPr marL="6200" marR="6200" marT="62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Kč/hod.</a:t>
                      </a:r>
                    </a:p>
                  </a:txBody>
                  <a:tcPr marL="6200" marR="6200" marT="6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 gridSpan="3"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cena stání v modré zóně a maximální cena stání v oranžové, zelené a fialové zóně</a:t>
                      </a:r>
                    </a:p>
                  </a:txBody>
                  <a:tcPr marL="6200" marR="6200" marT="62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4423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3,20 €/hod.</a:t>
                      </a:r>
                    </a:p>
                  </a:txBody>
                  <a:tcPr marL="6200" marR="6200" marT="6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4423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cenové pásmo</a:t>
                      </a:r>
                    </a:p>
                  </a:txBody>
                  <a:tcPr marL="6200" marR="6200" marT="62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Kč/hod.</a:t>
                      </a:r>
                    </a:p>
                  </a:txBody>
                  <a:tcPr marL="6200" marR="6200" marT="6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4423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2,40 €/hod.</a:t>
                      </a:r>
                    </a:p>
                  </a:txBody>
                  <a:tcPr marL="6200" marR="6200" marT="6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4423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cenové pásmo</a:t>
                      </a:r>
                    </a:p>
                  </a:txBody>
                  <a:tcPr marL="6200" marR="6200" marT="62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Kč/hod.</a:t>
                      </a:r>
                    </a:p>
                  </a:txBody>
                  <a:tcPr marL="6200" marR="6200" marT="6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144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1,60 €/hod.</a:t>
                      </a:r>
                    </a:p>
                  </a:txBody>
                  <a:tcPr marL="6200" marR="6200" marT="6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44236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státní svátky, ostatní svátky a vánoční prázdniny</a:t>
                      </a:r>
                    </a:p>
                  </a:txBody>
                  <a:tcPr marL="6200" marR="6200" marT="62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cenové pásmo</a:t>
                      </a:r>
                    </a:p>
                  </a:txBody>
                  <a:tcPr marL="6200" marR="6200" marT="62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Kč/24 hod.</a:t>
                      </a:r>
                    </a:p>
                  </a:txBody>
                  <a:tcPr marL="6200" marR="6200" marT="6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 gridSpan="3"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cenové zvýhodnění platí pouze u úseků, které nemají provozní dobu v celotýdenním režimu, </a:t>
                      </a:r>
                      <a:b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neplatí v modré zóně, </a:t>
                      </a:r>
                      <a:b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 úsecích platí běžný hodinový tarif až do maximální výše dle cenového pásma</a:t>
                      </a:r>
                    </a:p>
                  </a:txBody>
                  <a:tcPr marL="6200" marR="6200" marT="62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4423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3,20 €/24 hod.</a:t>
                      </a:r>
                    </a:p>
                  </a:txBody>
                  <a:tcPr marL="6200" marR="6200" marT="6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4423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cenové pásmo</a:t>
                      </a:r>
                    </a:p>
                  </a:txBody>
                  <a:tcPr marL="6200" marR="6200" marT="62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Kč/24 hod.</a:t>
                      </a:r>
                    </a:p>
                  </a:txBody>
                  <a:tcPr marL="6200" marR="6200" marT="6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4423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2,40 €/24 hod.</a:t>
                      </a:r>
                    </a:p>
                  </a:txBody>
                  <a:tcPr marL="6200" marR="6200" marT="6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4423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cenové pásmo</a:t>
                      </a:r>
                    </a:p>
                  </a:txBody>
                  <a:tcPr marL="6200" marR="6200" marT="62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Kč/24 hod.</a:t>
                      </a:r>
                    </a:p>
                  </a:txBody>
                  <a:tcPr marL="6200" marR="6200" marT="6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144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0,80 €/24 hod.</a:t>
                      </a:r>
                    </a:p>
                  </a:txBody>
                  <a:tcPr marL="6200" marR="6200" marT="6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9568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pečovatel, ZTP/ZTP-P</a:t>
                      </a:r>
                    </a:p>
                  </a:txBody>
                  <a:tcPr marL="6200" marR="6200" marT="62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sleva 90 % návštěvnického tarifu</a:t>
                      </a:r>
                    </a:p>
                  </a:txBody>
                  <a:tcPr marL="6200" marR="6200" marT="62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max. 3 vozidla, max. 10 vybraných parkovacích úseků, poplatky za parkování odebírány z předem vloženého kreditu max. 3000 Kč / rok</a:t>
                      </a:r>
                    </a:p>
                  </a:txBody>
                  <a:tcPr marL="6200" marR="6200" marT="62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4423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roční</a:t>
                      </a:r>
                    </a:p>
                  </a:txBody>
                  <a:tcPr marL="6200" marR="6200" marT="62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180 Kč</a:t>
                      </a:r>
                    </a:p>
                  </a:txBody>
                  <a:tcPr marL="6200" marR="6200" marT="6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max. 1 ze 3 SPZ/RZ, max. 5 vybraných parkovacích úseků</a:t>
                      </a:r>
                    </a:p>
                  </a:txBody>
                  <a:tcPr marL="6200" marR="6200" marT="62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4423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pololetní</a:t>
                      </a:r>
                    </a:p>
                  </a:txBody>
                  <a:tcPr marL="6200" marR="6200" marT="62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90 Kč</a:t>
                      </a:r>
                    </a:p>
                  </a:txBody>
                  <a:tcPr marL="6200" marR="6200" marT="6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4423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vozidla provádějící veřejně prospěšnou činnost</a:t>
                      </a:r>
                    </a:p>
                  </a:txBody>
                  <a:tcPr marL="6200" marR="6200" marT="62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roční</a:t>
                      </a:r>
                    </a:p>
                  </a:txBody>
                  <a:tcPr marL="6200" marR="6200" marT="62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1 200 Kč</a:t>
                      </a:r>
                    </a:p>
                  </a:txBody>
                  <a:tcPr marL="6200" marR="6200" marT="6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3"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vozidlo provozované právnickou nebo fyzickou osobou sloužící k přímému výkonu veřejně prospěšné činnosti</a:t>
                      </a:r>
                    </a:p>
                  </a:txBody>
                  <a:tcPr marL="6200" marR="6200" marT="62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4423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pololetní</a:t>
                      </a:r>
                    </a:p>
                  </a:txBody>
                  <a:tcPr marL="6200" marR="6200" marT="62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 Kč</a:t>
                      </a:r>
                    </a:p>
                  </a:txBody>
                  <a:tcPr marL="6200" marR="6200" marT="6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4423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čtvrtletní</a:t>
                      </a:r>
                    </a:p>
                  </a:txBody>
                  <a:tcPr marL="6200" marR="6200" marT="62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 Kč</a:t>
                      </a:r>
                    </a:p>
                  </a:txBody>
                  <a:tcPr marL="6200" marR="6200" marT="6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1143000" y="0"/>
            <a:ext cx="11049000" cy="1143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CENÍK - NÁVŠTĚVNÍCI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4" descr="logo Prah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86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-1" y="1665842"/>
            <a:ext cx="12192001" cy="1143000"/>
          </a:xfrm>
        </p:spPr>
        <p:txBody>
          <a:bodyPr>
            <a:normAutofit/>
          </a:bodyPr>
          <a:lstStyle/>
          <a:p>
            <a:pPr algn="ctr"/>
            <a:r>
              <a:rPr lang="cs-CZ" altLang="cs-CZ" sz="6000" b="1" dirty="0"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-3382" y="3293864"/>
            <a:ext cx="12192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Václav LUKEŠ</a:t>
            </a:r>
          </a:p>
          <a:p>
            <a:pPr algn="ctr"/>
            <a:endParaRPr 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MHMP  |  odbor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rozvoje a financování dopravy  |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vaclav.lukes@praha.eu 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" descr="logo Prah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118" y="5279571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91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911" y="0"/>
            <a:ext cx="97001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75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026" descr="C:\Documents and Settings\dop2476\Dokumenty\Dokumenty Honza Marek\Evropský týden mobility\2007\Libor prezentace\Parkovací karta P1 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53" y="1340768"/>
            <a:ext cx="3459552" cy="202088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1027" descr="Parkovací lístek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9137" y="1340768"/>
            <a:ext cx="1535313" cy="435206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1028" descr="C:\Documents and Settings\dop2476\Dokumenty\Dokumenty Honza Marek\Evropský týden mobility\2007\Libor prezentace\logo Praha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 descr="PK vzor tisk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5585" y="3559417"/>
            <a:ext cx="3452006" cy="22008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Obrázek 7" descr="listek_P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24987" y="3963930"/>
            <a:ext cx="2564892" cy="22128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275" y="1340768"/>
            <a:ext cx="1532418" cy="43520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141412" y="-18254"/>
            <a:ext cx="11050587" cy="1143000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Způsoby prokazování</a:t>
            </a:r>
            <a:endParaRPr lang="cs-CZ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Výsledek obrázku pro kontrola parkování policie prah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449" y="1340768"/>
            <a:ext cx="4550081" cy="24071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48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1028" descr="C:\Documents and Settings\dop2476\Dokumenty\Dokumenty Honza Marek\Evropský týden mobility\2007\Libor prezentace\logo Praha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352" y="1963368"/>
            <a:ext cx="4392488" cy="429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2"/>
          <a:stretch/>
        </p:blipFill>
        <p:spPr>
          <a:xfrm>
            <a:off x="5879976" y="996369"/>
            <a:ext cx="4635127" cy="262318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43"/>
          <a:stretch/>
        </p:blipFill>
        <p:spPr>
          <a:xfrm>
            <a:off x="5879977" y="3982231"/>
            <a:ext cx="4635126" cy="258964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7" name="Nadpis 2"/>
          <p:cNvSpPr txBox="1">
            <a:spLocks/>
          </p:cNvSpPr>
          <p:nvPr/>
        </p:nvSpPr>
        <p:spPr>
          <a:xfrm>
            <a:off x="1141412" y="-18254"/>
            <a:ext cx="11050587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Způsoby prokazování</a:t>
            </a:r>
            <a:endParaRPr lang="cs-CZ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53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11049000" cy="1143000"/>
          </a:xfrm>
        </p:spPr>
        <p:txBody>
          <a:bodyPr>
            <a:normAutofit/>
          </a:bodyPr>
          <a:lstStyle/>
          <a:p>
            <a:r>
              <a:rPr lang="cs-CZ" altLang="cs-CZ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Platební kanály</a:t>
            </a:r>
          </a:p>
        </p:txBody>
      </p:sp>
      <p:pic>
        <p:nvPicPr>
          <p:cNvPr id="26627" name="Picture 3" descr="logo Prah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63352" y="1916832"/>
            <a:ext cx="756084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Občané s trvalým pobytem, podnikatelé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 výdejně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(hotově, platební karta)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 domova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(bezhotovostně – faktura)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Návštěvníci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parkovacím automatu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(hotově, platební karta, městskou karta)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virtuálními parkovacími hodinami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(mobil, tablet, notebook</a:t>
            </a:r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6" y="1268760"/>
            <a:ext cx="3177325" cy="476667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0221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logo Prah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hape 266"/>
          <p:cNvSpPr/>
          <p:nvPr/>
        </p:nvSpPr>
        <p:spPr>
          <a:xfrm>
            <a:off x="9120336" y="1158271"/>
            <a:ext cx="2766775" cy="5551775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spcBef>
                <a:spcPts val="0"/>
              </a:spcBef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687" y="1622959"/>
            <a:ext cx="2518072" cy="4476573"/>
          </a:xfrm>
          <a:prstGeom prst="rect">
            <a:avLst/>
          </a:prstGeom>
        </p:spPr>
      </p:pic>
      <p:sp>
        <p:nvSpPr>
          <p:cNvPr id="7" name="Shape 266"/>
          <p:cNvSpPr/>
          <p:nvPr/>
        </p:nvSpPr>
        <p:spPr>
          <a:xfrm>
            <a:off x="3236319" y="1158271"/>
            <a:ext cx="2766775" cy="5551775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spcBef>
                <a:spcPts val="0"/>
              </a:spcBef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743" y="1623846"/>
            <a:ext cx="2534463" cy="4505712"/>
          </a:xfrm>
          <a:prstGeom prst="rect">
            <a:avLst/>
          </a:prstGeom>
        </p:spPr>
      </p:pic>
      <p:sp>
        <p:nvSpPr>
          <p:cNvPr id="11" name="Shape 266"/>
          <p:cNvSpPr/>
          <p:nvPr/>
        </p:nvSpPr>
        <p:spPr>
          <a:xfrm>
            <a:off x="294311" y="1164371"/>
            <a:ext cx="2766775" cy="5551775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spcBef>
                <a:spcPts val="0"/>
              </a:spcBef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98" y="1629946"/>
            <a:ext cx="2528999" cy="4495998"/>
          </a:xfrm>
          <a:prstGeom prst="rect">
            <a:avLst/>
          </a:prstGeom>
        </p:spPr>
      </p:pic>
      <p:sp>
        <p:nvSpPr>
          <p:cNvPr id="13" name="Shape 266"/>
          <p:cNvSpPr/>
          <p:nvPr/>
        </p:nvSpPr>
        <p:spPr>
          <a:xfrm>
            <a:off x="6178328" y="1164371"/>
            <a:ext cx="2766775" cy="5551775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spcBef>
                <a:spcPts val="0"/>
              </a:spcBef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216" y="1629946"/>
            <a:ext cx="2514143" cy="4469586"/>
          </a:xfrm>
          <a:prstGeom prst="rect">
            <a:avLst/>
          </a:prstGeom>
        </p:spPr>
      </p:pic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11049000" cy="1143000"/>
          </a:xfrm>
        </p:spPr>
        <p:txBody>
          <a:bodyPr>
            <a:normAutofit/>
          </a:bodyPr>
          <a:lstStyle/>
          <a:p>
            <a:r>
              <a:rPr lang="cs-CZ" altLang="cs-CZ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Platební </a:t>
            </a:r>
            <a:r>
              <a:rPr lang="cs-CZ" altLang="cs-CZ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kanály</a:t>
            </a:r>
            <a:br>
              <a:rPr lang="cs-CZ" altLang="cs-CZ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virtuální parkovací hodiny</a:t>
            </a:r>
            <a:endParaRPr lang="cs-CZ" altLang="cs-CZ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91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logo Prah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11049000" cy="1143000"/>
          </a:xfrm>
        </p:spPr>
        <p:txBody>
          <a:bodyPr>
            <a:normAutofit/>
          </a:bodyPr>
          <a:lstStyle/>
          <a:p>
            <a:r>
              <a:rPr lang="cs-CZ" altLang="cs-CZ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SDRUŽENÁ PARKOVACÍ STÁNÍ PRO ZTP</a:t>
            </a:r>
            <a:endParaRPr lang="cs-CZ" altLang="cs-CZ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351340"/>
              </p:ext>
            </p:extLst>
          </p:nvPr>
        </p:nvGraphicFramePr>
        <p:xfrm>
          <a:off x="6906382" y="4068660"/>
          <a:ext cx="5095118" cy="2642530"/>
        </p:xfrm>
        <a:graphic>
          <a:graphicData uri="http://schemas.openxmlformats.org/drawingml/2006/table">
            <a:tbl>
              <a:tblPr firstRow="1" firstCol="1" bandRow="1"/>
              <a:tblGrid>
                <a:gridCol w="2783444"/>
                <a:gridCol w="2311674"/>
              </a:tblGrid>
              <a:tr h="2642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Praha </a:t>
                      </a: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214</a:t>
                      </a:r>
                      <a:endParaRPr lang="cs-CZ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2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Praha </a:t>
                      </a: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cs-CZ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125</a:t>
                      </a:r>
                      <a:endParaRPr lang="cs-CZ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2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Praha 3</a:t>
                      </a:r>
                      <a:endParaRPr lang="cs-CZ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180</a:t>
                      </a:r>
                      <a:endParaRPr lang="cs-CZ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2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Praha 5 - Pilot + 1. etapa</a:t>
                      </a:r>
                      <a:endParaRPr lang="cs-CZ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146</a:t>
                      </a:r>
                      <a:endParaRPr lang="cs-CZ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2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Praha </a:t>
                      </a: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5 - rozšíření 2017</a:t>
                      </a:r>
                      <a:endParaRPr lang="cs-CZ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</a:t>
                      </a:r>
                      <a:endParaRPr lang="cs-CZ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2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Praha 6 - Pilot + 1. etapa</a:t>
                      </a:r>
                      <a:endParaRPr lang="cs-CZ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240</a:t>
                      </a:r>
                      <a:endParaRPr lang="cs-CZ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2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Praha </a:t>
                      </a: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6 - rozšíření 2017</a:t>
                      </a:r>
                      <a:endParaRPr lang="cs-CZ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cs-CZ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2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Praha </a:t>
                      </a: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8 - 1. Etapa</a:t>
                      </a:r>
                      <a:endParaRPr lang="cs-CZ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177</a:t>
                      </a:r>
                      <a:endParaRPr lang="cs-CZ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2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Praha </a:t>
                      </a: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8 - rozšíření 2017</a:t>
                      </a:r>
                      <a:endParaRPr lang="cs-CZ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cs-CZ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2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Celkový součet</a:t>
                      </a:r>
                      <a:endParaRPr lang="cs-CZ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1135</a:t>
                      </a:r>
                      <a:endParaRPr lang="cs-CZ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3"/>
          <a:srcRect l="10122" t="16823"/>
          <a:stretch/>
        </p:blipFill>
        <p:spPr>
          <a:xfrm>
            <a:off x="140223" y="2372489"/>
            <a:ext cx="6605419" cy="343848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056" name="Picture 8" descr="Výsledek obrázku pro značení ip 12 invalid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7" t="14191" r="23715" b="14142"/>
          <a:stretch/>
        </p:blipFill>
        <p:spPr bwMode="auto">
          <a:xfrm>
            <a:off x="10319507" y="1449547"/>
            <a:ext cx="1711753" cy="232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O7 - Parkovací průkaz označující vozidlo přepravující osobu těžce zdravotně postiženou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00"/>
          <a:stretch/>
        </p:blipFill>
        <p:spPr bwMode="auto">
          <a:xfrm>
            <a:off x="6906382" y="1344190"/>
            <a:ext cx="3413125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96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3048000" y="1839685"/>
            <a:ext cx="6096000" cy="3178629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/>
              <a:t>U S N E S E N Í</a:t>
            </a:r>
          </a:p>
          <a:p>
            <a:pPr marL="0" indent="0" algn="ctr">
              <a:buNone/>
            </a:pPr>
            <a:r>
              <a:rPr lang="cs-CZ" dirty="0"/>
              <a:t>Rady hlavního města Prahy</a:t>
            </a:r>
          </a:p>
          <a:p>
            <a:pPr marL="0" indent="0" algn="ctr">
              <a:buNone/>
            </a:pPr>
            <a:r>
              <a:rPr lang="cs-CZ" sz="3200" b="1" dirty="0"/>
              <a:t>číslo 1709</a:t>
            </a:r>
          </a:p>
          <a:p>
            <a:pPr marL="0" indent="0" algn="ctr">
              <a:buNone/>
            </a:pPr>
            <a:r>
              <a:rPr lang="cs-CZ" sz="3200" b="1" dirty="0"/>
              <a:t>ze dne 18.7.2017</a:t>
            </a:r>
          </a:p>
          <a:p>
            <a:pPr marL="0" indent="0" algn="ctr">
              <a:buNone/>
            </a:pPr>
            <a:r>
              <a:rPr lang="cs-CZ" i="1" dirty="0"/>
              <a:t>k technické novele ceníku pro zóny placeného stání na území hl</a:t>
            </a:r>
            <a:r>
              <a:rPr lang="cs-CZ" i="1" dirty="0" smtClean="0"/>
              <a:t>. m</a:t>
            </a:r>
            <a:r>
              <a:rPr lang="cs-CZ" i="1" dirty="0"/>
              <a:t>. Prahy</a:t>
            </a:r>
            <a:endParaRPr lang="cs-CZ" dirty="0"/>
          </a:p>
        </p:txBody>
      </p:sp>
      <p:pic>
        <p:nvPicPr>
          <p:cNvPr id="5" name="Picture 3" descr="logo Prah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11049000" cy="1143000"/>
          </a:xfrm>
        </p:spPr>
        <p:txBody>
          <a:bodyPr>
            <a:normAutofit/>
          </a:bodyPr>
          <a:lstStyle/>
          <a:p>
            <a:r>
              <a:rPr lang="cs-CZ" altLang="cs-CZ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NOVÝ CENÍK – 2017</a:t>
            </a:r>
            <a:endParaRPr lang="cs-CZ" altLang="cs-CZ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82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43057" y="1692593"/>
            <a:ext cx="6361651" cy="4114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b="1" dirty="0">
                <a:solidFill>
                  <a:srgbClr val="FF0000"/>
                </a:solidFill>
              </a:rPr>
              <a:t>První vozidlo fyzické osoby </a:t>
            </a:r>
            <a:r>
              <a:rPr lang="cs-CZ" dirty="0"/>
              <a:t>starší 65 let, nebo </a:t>
            </a:r>
            <a:r>
              <a:rPr lang="cs-CZ" b="1" dirty="0">
                <a:solidFill>
                  <a:srgbClr val="FF0000"/>
                </a:solidFill>
              </a:rPr>
              <a:t>držitele průkazu ZTP, ZTP-P</a:t>
            </a:r>
            <a:r>
              <a:rPr lang="cs-CZ" dirty="0"/>
              <a:t>, která má </a:t>
            </a:r>
            <a:r>
              <a:rPr lang="cs-CZ" b="1" dirty="0" smtClean="0">
                <a:solidFill>
                  <a:srgbClr val="FF0000"/>
                </a:solidFill>
              </a:rPr>
              <a:t>místo trvalého </a:t>
            </a:r>
            <a:r>
              <a:rPr lang="cs-CZ" b="1" dirty="0">
                <a:solidFill>
                  <a:srgbClr val="FF0000"/>
                </a:solidFill>
              </a:rPr>
              <a:t>pobytu ve vymezené oblasti</a:t>
            </a:r>
            <a:r>
              <a:rPr lang="cs-CZ" dirty="0"/>
              <a:t> (parkovací oprávnění musí být vydáno na SPZ/RZ</a:t>
            </a:r>
            <a:r>
              <a:rPr lang="cs-CZ" dirty="0" smtClean="0"/>
              <a:t>).</a:t>
            </a:r>
          </a:p>
          <a:p>
            <a:pPr marL="0" indent="0" algn="just">
              <a:buNone/>
            </a:pPr>
            <a:endParaRPr lang="cs-CZ" dirty="0"/>
          </a:p>
          <a:p>
            <a:pPr algn="ctr"/>
            <a:r>
              <a:rPr lang="cs-CZ" dirty="0"/>
              <a:t>roční 360,- Kč</a:t>
            </a:r>
          </a:p>
          <a:p>
            <a:pPr algn="ctr"/>
            <a:r>
              <a:rPr lang="cs-CZ" dirty="0"/>
              <a:t>pololetní 180,- Kč</a:t>
            </a:r>
          </a:p>
          <a:p>
            <a:pPr algn="ctr"/>
            <a:r>
              <a:rPr lang="cs-CZ" dirty="0"/>
              <a:t>čtvrtletní 90,- Kč</a:t>
            </a:r>
          </a:p>
        </p:txBody>
      </p:sp>
      <p:pic>
        <p:nvPicPr>
          <p:cNvPr id="6" name="Picture 3" descr="logo Prah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11049000" cy="1143000"/>
          </a:xfrm>
        </p:spPr>
        <p:txBody>
          <a:bodyPr>
            <a:normAutofit/>
          </a:bodyPr>
          <a:lstStyle/>
          <a:p>
            <a:r>
              <a:rPr lang="cs-CZ" altLang="cs-CZ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REZIDENT ZTP, ZTP-P</a:t>
            </a:r>
            <a:endParaRPr lang="cs-CZ" altLang="cs-CZ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14" y="2105735"/>
            <a:ext cx="4659086" cy="349431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202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</TotalTime>
  <Words>1156</Words>
  <Application>Microsoft Office PowerPoint</Application>
  <PresentationFormat>Širokoúhlá obrazovka</PresentationFormat>
  <Paragraphs>246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Motiv Office</vt:lpstr>
      <vt:lpstr>ZÓNY PLACENÉHO STÁNÍ  Novinky v ceníku pro ZTP</vt:lpstr>
      <vt:lpstr>Prezentace aplikace PowerPoint</vt:lpstr>
      <vt:lpstr>Způsoby prokazování</vt:lpstr>
      <vt:lpstr>Prezentace aplikace PowerPoint</vt:lpstr>
      <vt:lpstr>Platební kanály</vt:lpstr>
      <vt:lpstr>Platební kanály virtuální parkovací hodiny</vt:lpstr>
      <vt:lpstr>SDRUŽENÁ PARKOVACÍ STÁNÍ PRO ZTP</vt:lpstr>
      <vt:lpstr>NOVÝ CENÍK – 2017</vt:lpstr>
      <vt:lpstr>REZIDENT ZTP, ZTP-P</vt:lpstr>
      <vt:lpstr>CENÍK - REZIDENTI</vt:lpstr>
      <vt:lpstr>PEČOVATEL – KREDIT</vt:lpstr>
      <vt:lpstr>PEČOVATEL – PAUŠÁL</vt:lpstr>
      <vt:lpstr>ZTP – V MÍSTĚ ZAMĚSTNANÍ</vt:lpstr>
      <vt:lpstr>VEŘEJNĚ PROSPĚŠNÉ ČINNOSTI (SOCIÁLNÍ SLUŽBY)</vt:lpstr>
      <vt:lpstr>CENÍK - NÁVŠTĚVNÍCI</vt:lpstr>
      <vt:lpstr>Děkuji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Lukeš Václav (MHMP, RFD)</dc:creator>
  <cp:lastModifiedBy>Lukeš Václav (MHMP, RFD)</cp:lastModifiedBy>
  <cp:revision>20</cp:revision>
  <dcterms:created xsi:type="dcterms:W3CDTF">2017-09-05T13:51:09Z</dcterms:created>
  <dcterms:modified xsi:type="dcterms:W3CDTF">2017-09-06T09:25:18Z</dcterms:modified>
</cp:coreProperties>
</file>