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sldIdLst>
    <p:sldId id="256" r:id="rId2"/>
    <p:sldId id="267" r:id="rId3"/>
    <p:sldId id="269" r:id="rId4"/>
    <p:sldId id="270" r:id="rId5"/>
    <p:sldId id="271" r:id="rId6"/>
    <p:sldId id="268" r:id="rId7"/>
    <p:sldId id="265" r:id="rId8"/>
    <p:sldId id="258" r:id="rId9"/>
    <p:sldId id="266" r:id="rId10"/>
    <p:sldId id="259" r:id="rId11"/>
    <p:sldId id="264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6"/>
  </p:normalViewPr>
  <p:slideViewPr>
    <p:cSldViewPr snapToGrid="0" snapToObjects="1">
      <p:cViewPr>
        <p:scale>
          <a:sx n="108" d="100"/>
          <a:sy n="108" d="100"/>
        </p:scale>
        <p:origin x="640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D8E5E-745C-407D-B425-C78EBF08DF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501" y="822960"/>
            <a:ext cx="6057899" cy="5015169"/>
          </a:xfrm>
        </p:spPr>
        <p:txBody>
          <a:bodyPr anchor="t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7A4D5-56F4-4287-B174-56C55B18FD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113" y="3003642"/>
            <a:ext cx="3522199" cy="2900274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400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EB9C19-FEE0-4852-B181-14A0DD77F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11/14/23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127DDF-01B7-463C-82BC-BBF429618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B2056A-C3EE-4809-B1F3-1CEEEA266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83C2-341F-4C28-A243-1C56DDDA54D3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240FCEE-B6E2-46D0-9BB0-F45F79545E9D}"/>
              </a:ext>
            </a:extLst>
          </p:cNvPr>
          <p:cNvCxnSpPr>
            <a:cxnSpLocks/>
          </p:cNvCxnSpPr>
          <p:nvPr/>
        </p:nvCxnSpPr>
        <p:spPr>
          <a:xfrm flipH="1">
            <a:off x="571501" y="571500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BD2FB83-3783-4477-80B5-DA5BF10BAF57}"/>
              </a:ext>
            </a:extLst>
          </p:cNvPr>
          <p:cNvCxnSpPr>
            <a:cxnSpLocks/>
          </p:cNvCxnSpPr>
          <p:nvPr/>
        </p:nvCxnSpPr>
        <p:spPr>
          <a:xfrm>
            <a:off x="7742482" y="571500"/>
            <a:ext cx="0" cy="5715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83EA203-71D5-49C0-9626-FFA8E46787B0}"/>
              </a:ext>
            </a:extLst>
          </p:cNvPr>
          <p:cNvCxnSpPr>
            <a:cxnSpLocks/>
          </p:cNvCxnSpPr>
          <p:nvPr/>
        </p:nvCxnSpPr>
        <p:spPr>
          <a:xfrm flipH="1">
            <a:off x="577485" y="6283518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3293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99A0A-70FC-426A-8B3B-60FAF9806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F47EC6-9753-4ABC-BB66-64CCC8BA08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71499" y="2036363"/>
            <a:ext cx="11059811" cy="387077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884D9F-DC99-4B4C-98CF-178BBBB76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11/14/23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7A6840-AC0B-4260-8368-08E0A22D2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5DAB8-EC07-4CCF-96EA-5D8ACDAE6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83C2-341F-4C28-A243-1C56DDDA54D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438F1AC-9961-4786-A189-20863DD97F68}"/>
              </a:ext>
            </a:extLst>
          </p:cNvPr>
          <p:cNvCxnSpPr>
            <a:cxnSpLocks/>
          </p:cNvCxnSpPr>
          <p:nvPr/>
        </p:nvCxnSpPr>
        <p:spPr>
          <a:xfrm flipH="1">
            <a:off x="571500" y="1780979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8653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75F678-EC03-4845-A51B-C90FA6A154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77953" y="797251"/>
            <a:ext cx="2483929" cy="528378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A8B4D-A39F-4528-975A-9C84BEE778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66094" y="797251"/>
            <a:ext cx="8101072" cy="528378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5E4A23-6984-4AD1-A51D-600EDC263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11/14/23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273E28-C341-49CC-BAAB-0C0D19821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26D54A-8E86-4026-8DD0-5B0979BB8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83C2-341F-4C28-A243-1C56DDDA54D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CB05DA4-DF32-4D7A-9E4D-36309C90C5BB}"/>
              </a:ext>
            </a:extLst>
          </p:cNvPr>
          <p:cNvCxnSpPr>
            <a:cxnSpLocks/>
          </p:cNvCxnSpPr>
          <p:nvPr/>
        </p:nvCxnSpPr>
        <p:spPr>
          <a:xfrm flipH="1">
            <a:off x="566094" y="577110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7CC7262-4997-41E4-976D-BA82E148280F}"/>
              </a:ext>
            </a:extLst>
          </p:cNvPr>
          <p:cNvCxnSpPr>
            <a:cxnSpLocks/>
          </p:cNvCxnSpPr>
          <p:nvPr/>
        </p:nvCxnSpPr>
        <p:spPr>
          <a:xfrm flipV="1">
            <a:off x="8875226" y="571500"/>
            <a:ext cx="0" cy="57114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F5063B5-E478-4C41-AD40-49A39AE07429}"/>
              </a:ext>
            </a:extLst>
          </p:cNvPr>
          <p:cNvCxnSpPr>
            <a:cxnSpLocks/>
          </p:cNvCxnSpPr>
          <p:nvPr/>
        </p:nvCxnSpPr>
        <p:spPr>
          <a:xfrm flipH="1">
            <a:off x="577485" y="6283518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7308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B2ED8-7F53-4C03-A740-493E50798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11087-99A9-4100-B5F7-520880DE3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499" y="2075688"/>
            <a:ext cx="11059811" cy="39109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B4B20-1A65-4A26-B11E-6095083A1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11/14/23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0D52D3-E985-4FEB-89B9-57C754711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EA751A-C72D-47C1-A7A6-E8510A40C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83C2-341F-4C28-A243-1C56DDDA5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411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81F78-07BF-45A9-92D4-E4E0A1E88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914255"/>
            <a:ext cx="6867115" cy="5009471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CC2A83-A380-4828-BC68-C065C8BC5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39817" y="914399"/>
            <a:ext cx="2370268" cy="2670273"/>
          </a:xfrm>
        </p:spPr>
        <p:txBody>
          <a:bodyPr anchor="t">
            <a:normAutofit/>
          </a:bodyPr>
          <a:lstStyle>
            <a:lvl1pPr marL="0" indent="0">
              <a:lnSpc>
                <a:spcPct val="130000"/>
              </a:lnSpc>
              <a:buNone/>
              <a:defRPr sz="1400" cap="all" spc="3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F92B2F-8804-4195-A779-F5C67C25C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11/14/23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099C26-4411-4833-A917-A45E62D56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68C7C7-F862-434D-A87A-DECE9FD2E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83C2-341F-4C28-A243-1C56DDDA54D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40BAA4B-C4C0-40C1-8DC8-B4E2F8A68E12}"/>
              </a:ext>
            </a:extLst>
          </p:cNvPr>
          <p:cNvCxnSpPr>
            <a:cxnSpLocks/>
          </p:cNvCxnSpPr>
          <p:nvPr/>
        </p:nvCxnSpPr>
        <p:spPr>
          <a:xfrm>
            <a:off x="8872625" y="571500"/>
            <a:ext cx="0" cy="5715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C0A2259-2540-4B32-A999-2B46A6790E3D}"/>
              </a:ext>
            </a:extLst>
          </p:cNvPr>
          <p:cNvCxnSpPr>
            <a:cxnSpLocks/>
          </p:cNvCxnSpPr>
          <p:nvPr/>
        </p:nvCxnSpPr>
        <p:spPr>
          <a:xfrm flipH="1">
            <a:off x="566094" y="571500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CEFB0ED-3F76-4403-AD0B-E738DD9D8CB6}"/>
              </a:ext>
            </a:extLst>
          </p:cNvPr>
          <p:cNvCxnSpPr>
            <a:cxnSpLocks/>
          </p:cNvCxnSpPr>
          <p:nvPr/>
        </p:nvCxnSpPr>
        <p:spPr>
          <a:xfrm flipH="1">
            <a:off x="577485" y="6283518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513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6BD5F-CF53-4DD5-B8C5-27BBA2BB8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709684"/>
            <a:ext cx="11049000" cy="1057160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6C2E1-5D5E-409F-BEE8-F48CE86F55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9447" y="2074990"/>
            <a:ext cx="5181600" cy="41019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BBF823-1BFB-4CF0-BAF4-D660C8F1AF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47082" y="2074990"/>
            <a:ext cx="5181600" cy="41019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FF816E-EE02-44A4-8B81-B324ECFD7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11/14/23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34D9E4-A693-44D2-A3E8-E3AABC905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4F669F-4B8E-415D-A9BF-AD451F452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83C2-341F-4C28-A243-1C56DDDA54D3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20AF959-FCDC-4B92-9324-06A06C0D56F2}"/>
              </a:ext>
            </a:extLst>
          </p:cNvPr>
          <p:cNvCxnSpPr>
            <a:cxnSpLocks/>
          </p:cNvCxnSpPr>
          <p:nvPr/>
        </p:nvCxnSpPr>
        <p:spPr>
          <a:xfrm flipV="1">
            <a:off x="6101405" y="1883336"/>
            <a:ext cx="0" cy="43996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4549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F85E5-82C4-4BAE-B2B0-A078ABD6C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469" y="699118"/>
            <a:ext cx="11025062" cy="1063601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D15C7-F445-40F7-88F6-FD6526269C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3468" y="2022883"/>
            <a:ext cx="5230469" cy="564079"/>
          </a:xfrm>
        </p:spPr>
        <p:txBody>
          <a:bodyPr anchor="ctr">
            <a:normAutofit/>
          </a:bodyPr>
          <a:lstStyle>
            <a:lvl1pPr marL="0" indent="0">
              <a:buNone/>
              <a:defRPr sz="16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652C35-AA8E-4154-8A78-7DE9590E1F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3469" y="2866031"/>
            <a:ext cx="5157787" cy="32276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57EAC6-567C-4A4A-BB10-57EC14B97D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41470" y="2022883"/>
            <a:ext cx="5183188" cy="564080"/>
          </a:xfrm>
        </p:spPr>
        <p:txBody>
          <a:bodyPr anchor="ctr">
            <a:normAutofit/>
          </a:bodyPr>
          <a:lstStyle>
            <a:lvl1pPr marL="0" indent="0">
              <a:buNone/>
              <a:defRPr sz="16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9A083F-AD60-4437-B32A-44035D78AF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41470" y="2866031"/>
            <a:ext cx="5183188" cy="32276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DBF86F-3266-4551-B680-06F401FFE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11/14/23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5B38FE-80F9-4582-B2E1-B067C288D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7BEF32-F637-47A1-9ED3-AFC4F79F3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83C2-341F-4C28-A243-1C56DDDA54D3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0C508D4-7C99-4B8D-BCDE-F0001BD345D9}"/>
              </a:ext>
            </a:extLst>
          </p:cNvPr>
          <p:cNvCxnSpPr>
            <a:cxnSpLocks/>
          </p:cNvCxnSpPr>
          <p:nvPr/>
        </p:nvCxnSpPr>
        <p:spPr>
          <a:xfrm flipV="1">
            <a:off x="6101405" y="1883336"/>
            <a:ext cx="0" cy="43996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49BF61B-7951-48F4-982B-9401A483FFBF}"/>
              </a:ext>
            </a:extLst>
          </p:cNvPr>
          <p:cNvCxnSpPr>
            <a:cxnSpLocks/>
          </p:cNvCxnSpPr>
          <p:nvPr/>
        </p:nvCxnSpPr>
        <p:spPr>
          <a:xfrm flipH="1">
            <a:off x="577485" y="2738598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0499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A94CB-6BE5-4B9E-B0A6-54F83B201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717452"/>
            <a:ext cx="11049000" cy="1161836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E8643C-1A5D-4F23-B0D7-5B46F5E45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11/14/23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1A3394-78CC-43B0-9762-5E826F8BB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347F0A-1980-4E13-AB22-AE3B8AA44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83C2-341F-4C28-A243-1C56DDDA54D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E9D858B-8A9C-4235-B151-81C99A3D20D2}"/>
              </a:ext>
            </a:extLst>
          </p:cNvPr>
          <p:cNvCxnSpPr>
            <a:cxnSpLocks/>
          </p:cNvCxnSpPr>
          <p:nvPr/>
        </p:nvCxnSpPr>
        <p:spPr>
          <a:xfrm flipH="1">
            <a:off x="577485" y="571500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6C7798B-3ECB-4076-8955-A82116BB0D25}"/>
              </a:ext>
            </a:extLst>
          </p:cNvPr>
          <p:cNvCxnSpPr>
            <a:cxnSpLocks/>
          </p:cNvCxnSpPr>
          <p:nvPr/>
        </p:nvCxnSpPr>
        <p:spPr>
          <a:xfrm flipH="1">
            <a:off x="577485" y="6283518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7695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C61D85-3E72-406F-AB26-B4ED94918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11/14/23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9C831E-4321-467E-9090-C89C48CF2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8A9556-B3D8-4403-835F-11AE2D409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83C2-341F-4C28-A243-1C56DDDA5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022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0AA48-D521-423D-B185-6490EF57B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201" y="810344"/>
            <a:ext cx="3478084" cy="1408062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64E6DD-DDD2-4ED6-B8A9-A8B6D7656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9809" y="931232"/>
            <a:ext cx="6700679" cy="507936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F08F5E-AD33-4ACF-84C9-78B0FF6BE3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1500" y="2578608"/>
            <a:ext cx="3478783" cy="34172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D7604E-7DD4-4497-B325-74F899E8A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11/14/23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02BEED-A8F6-4256-9539-4434694AA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EA1AA6-EE0B-48FD-A7DE-6CEE6A8C7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83C2-341F-4C28-A243-1C56DDDA54D3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3F35B32-9A23-4805-94A6-96826D202139}"/>
              </a:ext>
            </a:extLst>
          </p:cNvPr>
          <p:cNvCxnSpPr>
            <a:cxnSpLocks/>
          </p:cNvCxnSpPr>
          <p:nvPr/>
        </p:nvCxnSpPr>
        <p:spPr>
          <a:xfrm flipH="1">
            <a:off x="571500" y="571500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62BA7DA-3944-40D4-91CD-40CA24DBB79B}"/>
              </a:ext>
            </a:extLst>
          </p:cNvPr>
          <p:cNvCxnSpPr>
            <a:cxnSpLocks/>
          </p:cNvCxnSpPr>
          <p:nvPr/>
        </p:nvCxnSpPr>
        <p:spPr>
          <a:xfrm flipV="1">
            <a:off x="4419601" y="571500"/>
            <a:ext cx="0" cy="5715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BEA0B78-39E7-4039-B8BE-4F425688C6DF}"/>
              </a:ext>
            </a:extLst>
          </p:cNvPr>
          <p:cNvCxnSpPr>
            <a:cxnSpLocks/>
          </p:cNvCxnSpPr>
          <p:nvPr/>
        </p:nvCxnSpPr>
        <p:spPr>
          <a:xfrm flipH="1">
            <a:off x="571501" y="2406845"/>
            <a:ext cx="38481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68B99C-0744-42EE-9713-AB0CEC3F5D85}"/>
              </a:ext>
            </a:extLst>
          </p:cNvPr>
          <p:cNvCxnSpPr>
            <a:cxnSpLocks/>
          </p:cNvCxnSpPr>
          <p:nvPr/>
        </p:nvCxnSpPr>
        <p:spPr>
          <a:xfrm flipH="1">
            <a:off x="577485" y="6283518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0046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12732-5D39-4B30-A499-D51BABC88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499" y="802204"/>
            <a:ext cx="3478787" cy="1408062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AF5AEC-77BC-4A52-8A56-C6479CA6A2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23467" y="847384"/>
            <a:ext cx="6907844" cy="521681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0A9240-8762-4C7D-AF22-A844CB2EC8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1498" y="2574906"/>
            <a:ext cx="3478787" cy="343571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995685-E45D-4E74-8B78-D3B8E85C4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11/14/23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1FCBA3-0FF5-47C2-901A-645F6185D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030381-5320-46AD-A0B9-7C04B3E5A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83C2-341F-4C28-A243-1C56DDDA54D3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357A432-D933-402A-8657-216EE20450EE}"/>
              </a:ext>
            </a:extLst>
          </p:cNvPr>
          <p:cNvCxnSpPr>
            <a:cxnSpLocks/>
          </p:cNvCxnSpPr>
          <p:nvPr/>
        </p:nvCxnSpPr>
        <p:spPr>
          <a:xfrm flipH="1">
            <a:off x="571500" y="571500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1E0F3-D71B-436F-A10B-B6EA7125F684}"/>
              </a:ext>
            </a:extLst>
          </p:cNvPr>
          <p:cNvCxnSpPr>
            <a:cxnSpLocks/>
          </p:cNvCxnSpPr>
          <p:nvPr/>
        </p:nvCxnSpPr>
        <p:spPr>
          <a:xfrm flipV="1">
            <a:off x="4419601" y="571500"/>
            <a:ext cx="0" cy="5715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DEE64F5-2B48-4A2E-BA5E-1D37F1A7C9A3}"/>
              </a:ext>
            </a:extLst>
          </p:cNvPr>
          <p:cNvCxnSpPr>
            <a:cxnSpLocks/>
          </p:cNvCxnSpPr>
          <p:nvPr/>
        </p:nvCxnSpPr>
        <p:spPr>
          <a:xfrm flipH="1">
            <a:off x="571501" y="2406845"/>
            <a:ext cx="38481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99BF9AA-A2C8-4233-B597-EB11C6D6A0E0}"/>
              </a:ext>
            </a:extLst>
          </p:cNvPr>
          <p:cNvCxnSpPr>
            <a:cxnSpLocks/>
          </p:cNvCxnSpPr>
          <p:nvPr/>
        </p:nvCxnSpPr>
        <p:spPr>
          <a:xfrm flipH="1">
            <a:off x="577485" y="6283518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4041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E1467D-9ED1-4211-A71E-41C91C755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689289"/>
            <a:ext cx="11049000" cy="1084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F8A6A1-C9C7-4FDF-B4DA-1E86B6A355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499" y="2075688"/>
            <a:ext cx="11059811" cy="3818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ACC44A-C635-4CD0-90E9-D9503AF4CC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036732" y="6397103"/>
            <a:ext cx="30919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200" baseline="0">
                <a:solidFill>
                  <a:schemeClr val="tx1"/>
                </a:solidFill>
              </a:defRPr>
            </a:lvl1pPr>
          </a:lstStyle>
          <a:p>
            <a:fld id="{1C8322F6-1C60-46CF-968C-BC20E470F443}" type="datetimeFigureOut">
              <a:rPr lang="en-US" smtClean="0"/>
              <a:t>11/14/23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ABF682-1A47-492C-81E3-9DB0A50ECB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5782" y="639710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spc="2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CC814B-9105-44ED-98A9-D326B2E260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4553" y="6397103"/>
            <a:ext cx="7007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5EEB83C2-341F-4C28-A243-1C56DDDA54D3}" type="slidenum">
              <a:rPr lang="en-US" smtClean="0"/>
              <a:t>‹#›</a:t>
            </a:fld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6814345-41DE-42C5-8657-66C1417DF81A}"/>
              </a:ext>
            </a:extLst>
          </p:cNvPr>
          <p:cNvCxnSpPr>
            <a:cxnSpLocks/>
          </p:cNvCxnSpPr>
          <p:nvPr/>
        </p:nvCxnSpPr>
        <p:spPr>
          <a:xfrm flipH="1">
            <a:off x="566094" y="6286347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E68E419-3727-4F5E-8840-AF149B33B0B7}"/>
              </a:ext>
            </a:extLst>
          </p:cNvPr>
          <p:cNvCxnSpPr>
            <a:cxnSpLocks/>
          </p:cNvCxnSpPr>
          <p:nvPr/>
        </p:nvCxnSpPr>
        <p:spPr>
          <a:xfrm flipH="1">
            <a:off x="577485" y="1883336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519B6EC-D7AE-452F-8D0C-D11BD3377F3E}"/>
              </a:ext>
            </a:extLst>
          </p:cNvPr>
          <p:cNvCxnSpPr>
            <a:cxnSpLocks/>
          </p:cNvCxnSpPr>
          <p:nvPr/>
        </p:nvCxnSpPr>
        <p:spPr>
          <a:xfrm flipH="1">
            <a:off x="577485" y="571500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1850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5" r:id="rId6"/>
    <p:sldLayoutId id="2147483680" r:id="rId7"/>
    <p:sldLayoutId id="2147483681" r:id="rId8"/>
    <p:sldLayoutId id="2147483682" r:id="rId9"/>
    <p:sldLayoutId id="2147483684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100" baseline="0">
          <a:solidFill>
            <a:schemeClr val="tx1"/>
          </a:solidFill>
          <a:latin typeface="Batang" panose="02030600000101010101" pitchFamily="18" charset="-127"/>
          <a:ea typeface="Batang" panose="02030600000101010101" pitchFamily="18" charset="-127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SzPct val="80000"/>
        <a:buFont typeface="Avenir Next LT Pro Light" panose="020B03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120000"/>
        </a:lnSpc>
        <a:spcBef>
          <a:spcPts val="500"/>
        </a:spcBef>
        <a:buSzPct val="80000"/>
        <a:buFont typeface="Avenir Next LT Pro Light" panose="020B03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228600" algn="l" defTabSz="914400" rtl="0" eaLnBrk="1" latinLnBrk="0" hangingPunct="1">
        <a:lnSpc>
          <a:spcPct val="12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4" name="Rectangle 1043">
            <a:extLst>
              <a:ext uri="{FF2B5EF4-FFF2-40B4-BE49-F238E27FC236}">
                <a16:creationId xmlns:a16="http://schemas.microsoft.com/office/drawing/2014/main" id="{7D2EF33D-68BD-428C-B26E-2F4962407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2" y="0"/>
            <a:ext cx="1219878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86D048E-805C-7242-8A8C-A508815DB5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822960"/>
            <a:ext cx="11665610" cy="2320567"/>
          </a:xfrm>
        </p:spPr>
        <p:txBody>
          <a:bodyPr anchor="t">
            <a:normAutofit fontScale="90000"/>
          </a:bodyPr>
          <a:lstStyle/>
          <a:p>
            <a:r>
              <a:rPr lang="cs-CZ" dirty="0"/>
              <a:t>Analýza dobrovolnictví v Praze</a:t>
            </a:r>
            <a:br>
              <a:rPr lang="cs-CZ" dirty="0"/>
            </a:br>
            <a:br>
              <a:rPr lang="cs-CZ" dirty="0"/>
            </a:br>
            <a:br>
              <a:rPr lang="cs-CZ" dirty="0"/>
            </a:br>
            <a:r>
              <a:rPr lang="cs-CZ" sz="3100" dirty="0"/>
              <a:t>Výbor pro rodinnou politiku a sociální oblast ZHMP</a:t>
            </a:r>
            <a:endParaRPr lang="cs-CZ" sz="13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EA939E4-E537-294D-BCCB-57FB65A2E1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70856" y="868535"/>
            <a:ext cx="2641296" cy="5037744"/>
          </a:xfrm>
        </p:spPr>
        <p:txBody>
          <a:bodyPr anchor="b">
            <a:normAutofit/>
          </a:bodyPr>
          <a:lstStyle/>
          <a:p>
            <a:r>
              <a:rPr lang="cs-CZ" dirty="0"/>
              <a:t>14. listopadu 2023, Praha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7F7FD5F-6D8C-D944-916E-15208B289C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037" b="1"/>
          <a:stretch/>
        </p:blipFill>
        <p:spPr>
          <a:xfrm>
            <a:off x="622204" y="4661794"/>
            <a:ext cx="2743294" cy="931101"/>
          </a:xfrm>
          <a:prstGeom prst="rect">
            <a:avLst/>
          </a:prstGeom>
        </p:spPr>
      </p:pic>
      <p:pic>
        <p:nvPicPr>
          <p:cNvPr id="1026" name="Picture 2" descr="Regionální dobrovolnické centrum hl. m. Prahy">
            <a:extLst>
              <a:ext uri="{FF2B5EF4-FFF2-40B4-BE49-F238E27FC236}">
                <a16:creationId xmlns:a16="http://schemas.microsoft.com/office/drawing/2014/main" id="{99DF15D9-546D-B144-85B2-E2D22FBCF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1572" y="4665501"/>
            <a:ext cx="3844881" cy="974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46" name="Straight Connector 1045">
            <a:extLst>
              <a:ext uri="{FF2B5EF4-FFF2-40B4-BE49-F238E27FC236}">
                <a16:creationId xmlns:a16="http://schemas.microsoft.com/office/drawing/2014/main" id="{BB0822C5-45F8-48C5-867F-0DE853868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877207" y="571500"/>
            <a:ext cx="0" cy="571704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8" name="Straight Connector 1047">
            <a:extLst>
              <a:ext uri="{FF2B5EF4-FFF2-40B4-BE49-F238E27FC236}">
                <a16:creationId xmlns:a16="http://schemas.microsoft.com/office/drawing/2014/main" id="{A91E38C7-3164-416B-A453-D3B6F612D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7175" y="571500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0" name="Straight Connector 1049">
            <a:extLst>
              <a:ext uri="{FF2B5EF4-FFF2-40B4-BE49-F238E27FC236}">
                <a16:creationId xmlns:a16="http://schemas.microsoft.com/office/drawing/2014/main" id="{9C4CB276-CE6B-40E8-A31F-7B6B04DE73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6366" y="4012345"/>
            <a:ext cx="830093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2" name="Straight Connector 1051">
            <a:extLst>
              <a:ext uri="{FF2B5EF4-FFF2-40B4-BE49-F238E27FC236}">
                <a16:creationId xmlns:a16="http://schemas.microsoft.com/office/drawing/2014/main" id="{EC3B131B-2BD8-4155-8C64-85668842E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84291" y="6287701"/>
            <a:ext cx="110234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9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28D120-1389-4B3F-BECB-0949DCCAC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782" y="0"/>
            <a:ext cx="1219878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8D91F23-2A64-BE4B-B9C4-9268F7567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9" y="786384"/>
            <a:ext cx="3623244" cy="2665614"/>
          </a:xfrm>
        </p:spPr>
        <p:txBody>
          <a:bodyPr anchor="t">
            <a:normAutofit/>
          </a:bodyPr>
          <a:lstStyle/>
          <a:p>
            <a:r>
              <a:rPr lang="cs-CZ" sz="3600" dirty="0"/>
              <a:t>Shrnutí a doporučení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927055D-9ECF-487E-91DD-FFA84AB92D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333" y="571500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805485-950F-AA4A-B39F-9FC5E5509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0956" y="571500"/>
            <a:ext cx="6699544" cy="5595384"/>
          </a:xfrm>
        </p:spPr>
        <p:txBody>
          <a:bodyPr anchor="t">
            <a:normAutofit/>
          </a:bodyPr>
          <a:lstStyle/>
          <a:p>
            <a:endParaRPr lang="cs-CZ" sz="1400" dirty="0"/>
          </a:p>
          <a:p>
            <a:endParaRPr lang="cs-CZ" sz="1400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0DC1883-8AF7-483D-9074-3C6D8AF57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500" y="6286500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CF89D75-E5AC-4C45-9D87-228849A4C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422916" y="571500"/>
            <a:ext cx="0" cy="5715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440104CA-5730-934F-8B1E-7B2A5E43043C}"/>
              </a:ext>
            </a:extLst>
          </p:cNvPr>
          <p:cNvSpPr txBox="1"/>
          <p:nvPr/>
        </p:nvSpPr>
        <p:spPr>
          <a:xfrm>
            <a:off x="4915156" y="861236"/>
            <a:ext cx="671097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Shrnutí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v Praze působí až 68 000 dobrovolníků, z toho cca 10 000 dobrovolníků v organizacích RDMP a RDC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v Praze působí přes 100 dobrovolnických organizací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chybí koncepce, finance a informovanost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dobrovolníci působí v mnoha oblastech, umožňují flexibilní pomoc a šetří veřejné finance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Doporučení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ustavit komisi Rady HMP pro oblast dobrovolnictví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připravit krajskou koncepci dobrovolnictví v Praze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dofinancovat oblasti, které nyní není možné financovat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podporovat střešní organizace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informovat veřejnost o možnosti dobrovolnictví</a:t>
            </a:r>
          </a:p>
          <a:p>
            <a:pPr lvl="1"/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Další kroky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uveřejnění Výroční zprávy o dobrovolnictví v Praze za rok 2023</a:t>
            </a:r>
          </a:p>
        </p:txBody>
      </p:sp>
    </p:spTree>
    <p:extLst>
      <p:ext uri="{BB962C8B-B14F-4D97-AF65-F5344CB8AC3E}">
        <p14:creationId xmlns:p14="http://schemas.microsoft.com/office/powerpoint/2010/main" val="1311191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EBAF395E-7D52-496C-ACDD-468AEC1AD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92F4D98-65CC-5648-ACFE-ADC1789CB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786384"/>
            <a:ext cx="6108189" cy="228991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Děkujeme</a:t>
            </a:r>
            <a:r>
              <a:rPr lang="en-US" dirty="0"/>
              <a:t> za </a:t>
            </a:r>
            <a:r>
              <a:rPr lang="en-US" dirty="0" err="1"/>
              <a:t>pozornost</a:t>
            </a:r>
            <a:r>
              <a:rPr lang="en-US" dirty="0"/>
              <a:t>!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56BAADB1-054E-4A82-8D07-643BD1F43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68602" y="576201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ázek 10">
            <a:extLst>
              <a:ext uri="{FF2B5EF4-FFF2-40B4-BE49-F238E27FC236}">
                <a16:creationId xmlns:a16="http://schemas.microsoft.com/office/drawing/2014/main" id="{25141EB7-B90D-8143-8590-6C56D8F369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037" b="1"/>
          <a:stretch/>
        </p:blipFill>
        <p:spPr>
          <a:xfrm>
            <a:off x="568600" y="4602085"/>
            <a:ext cx="3111571" cy="1056099"/>
          </a:xfrm>
          <a:prstGeom prst="rect">
            <a:avLst/>
          </a:prstGeom>
        </p:spPr>
      </p:pic>
      <p:pic>
        <p:nvPicPr>
          <p:cNvPr id="13" name="Picture 2" descr="Regionální dobrovolnické centrum hl. m. Prahy">
            <a:extLst>
              <a:ext uri="{FF2B5EF4-FFF2-40B4-BE49-F238E27FC236}">
                <a16:creationId xmlns:a16="http://schemas.microsoft.com/office/drawing/2014/main" id="{643E43E1-7807-394F-B0AA-AF137047B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50340" y="4745250"/>
            <a:ext cx="3326454" cy="842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3121654-FB13-441C-AB60-76710D917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732081" y="571500"/>
            <a:ext cx="0" cy="5715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54A03658-93B7-4FD4-BC77-2CCC57C1B1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6366" y="4012345"/>
            <a:ext cx="715571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E9FA921F-895D-7A43-A456-6635DCF78372}"/>
              </a:ext>
            </a:extLst>
          </p:cNvPr>
          <p:cNvSpPr txBox="1"/>
          <p:nvPr/>
        </p:nvSpPr>
        <p:spPr>
          <a:xfrm>
            <a:off x="8308446" y="992301"/>
            <a:ext cx="3413393" cy="49131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120000"/>
              </a:lnSpc>
              <a:spcAft>
                <a:spcPts val="600"/>
              </a:spcAft>
              <a:buSzPct val="80000"/>
            </a:pPr>
            <a:endParaRPr lang="en-US" b="1" dirty="0"/>
          </a:p>
          <a:p>
            <a:pPr indent="-228600">
              <a:lnSpc>
                <a:spcPct val="120000"/>
              </a:lnSpc>
              <a:spcAft>
                <a:spcPts val="600"/>
              </a:spcAft>
              <a:buSzPct val="80000"/>
            </a:pPr>
            <a:endParaRPr lang="en-US" b="1" dirty="0"/>
          </a:p>
          <a:p>
            <a:pPr indent="-228600">
              <a:lnSpc>
                <a:spcPct val="120000"/>
              </a:lnSpc>
              <a:spcAft>
                <a:spcPts val="600"/>
              </a:spcAft>
              <a:buSzPct val="80000"/>
            </a:pPr>
            <a:r>
              <a:rPr lang="en-US" b="1" dirty="0"/>
              <a:t>Rada </a:t>
            </a:r>
            <a:r>
              <a:rPr lang="en-US" b="1" dirty="0" err="1"/>
              <a:t>dětí</a:t>
            </a:r>
            <a:r>
              <a:rPr lang="en-US" b="1" dirty="0"/>
              <a:t> a </a:t>
            </a:r>
            <a:r>
              <a:rPr lang="en-US" b="1" dirty="0" err="1"/>
              <a:t>mládeže</a:t>
            </a:r>
            <a:r>
              <a:rPr lang="en-US" b="1" dirty="0"/>
              <a:t> HMP</a:t>
            </a:r>
          </a:p>
          <a:p>
            <a:pPr indent="-228600">
              <a:lnSpc>
                <a:spcPct val="120000"/>
              </a:lnSpc>
              <a:spcAft>
                <a:spcPts val="600"/>
              </a:spcAft>
              <a:buSzPct val="80000"/>
            </a:pPr>
            <a:r>
              <a:rPr lang="en-US" dirty="0" err="1"/>
              <a:t>Senovážné</a:t>
            </a:r>
            <a:r>
              <a:rPr lang="en-US" dirty="0"/>
              <a:t> </a:t>
            </a:r>
            <a:r>
              <a:rPr lang="en-US" dirty="0" err="1"/>
              <a:t>náměstí</a:t>
            </a:r>
            <a:r>
              <a:rPr lang="en-US" dirty="0"/>
              <a:t> 977/24</a:t>
            </a:r>
          </a:p>
          <a:p>
            <a:pPr indent="-228600">
              <a:lnSpc>
                <a:spcPct val="120000"/>
              </a:lnSpc>
              <a:spcAft>
                <a:spcPts val="600"/>
              </a:spcAft>
              <a:buSzPct val="80000"/>
            </a:pPr>
            <a:r>
              <a:rPr lang="en-US" dirty="0"/>
              <a:t>110 00 Praha 1 – </a:t>
            </a:r>
            <a:r>
              <a:rPr lang="en-US" dirty="0" err="1"/>
              <a:t>Nové</a:t>
            </a:r>
            <a:r>
              <a:rPr lang="en-US" dirty="0"/>
              <a:t> </a:t>
            </a:r>
            <a:r>
              <a:rPr lang="en-US" dirty="0" err="1"/>
              <a:t>Město</a:t>
            </a:r>
            <a:endParaRPr lang="en-US" dirty="0"/>
          </a:p>
          <a:p>
            <a:pPr indent="-228600">
              <a:lnSpc>
                <a:spcPct val="120000"/>
              </a:lnSpc>
              <a:spcAft>
                <a:spcPts val="600"/>
              </a:spcAft>
              <a:buSzPct val="80000"/>
            </a:pPr>
            <a:r>
              <a:rPr lang="en-US" dirty="0" err="1"/>
              <a:t>rdmp@rdmp.cz</a:t>
            </a:r>
            <a:endParaRPr lang="en-US" dirty="0"/>
          </a:p>
          <a:p>
            <a:pPr indent="-228600">
              <a:lnSpc>
                <a:spcPct val="120000"/>
              </a:lnSpc>
              <a:spcAft>
                <a:spcPts val="600"/>
              </a:spcAft>
              <a:buSzPct val="80000"/>
            </a:pPr>
            <a:endParaRPr lang="en-US" dirty="0"/>
          </a:p>
          <a:p>
            <a:pPr indent="-228600">
              <a:lnSpc>
                <a:spcPct val="120000"/>
              </a:lnSpc>
              <a:spcAft>
                <a:spcPts val="600"/>
              </a:spcAft>
              <a:buSzPct val="80000"/>
            </a:pPr>
            <a:r>
              <a:rPr lang="en-US" b="1" dirty="0" err="1"/>
              <a:t>Regionální</a:t>
            </a:r>
            <a:r>
              <a:rPr lang="en-US" b="1" dirty="0"/>
              <a:t> </a:t>
            </a:r>
            <a:r>
              <a:rPr lang="en-US" b="1" dirty="0" err="1"/>
              <a:t>dobrovolnické</a:t>
            </a:r>
            <a:r>
              <a:rPr lang="en-US" b="1" dirty="0"/>
              <a:t> centrum HMP</a:t>
            </a:r>
          </a:p>
          <a:p>
            <a:pPr indent="-228600">
              <a:lnSpc>
                <a:spcPct val="120000"/>
              </a:lnSpc>
              <a:spcAft>
                <a:spcPts val="600"/>
              </a:spcAft>
              <a:buSzPct val="80000"/>
            </a:pPr>
            <a:r>
              <a:rPr lang="en-US" dirty="0" err="1"/>
              <a:t>Michelská</a:t>
            </a:r>
            <a:r>
              <a:rPr lang="en-US" dirty="0"/>
              <a:t> 21/61</a:t>
            </a:r>
          </a:p>
          <a:p>
            <a:pPr indent="-228600">
              <a:lnSpc>
                <a:spcPct val="120000"/>
              </a:lnSpc>
              <a:spcAft>
                <a:spcPts val="600"/>
              </a:spcAft>
              <a:buSzPct val="80000"/>
            </a:pPr>
            <a:r>
              <a:rPr lang="en-US" dirty="0"/>
              <a:t>141 00 Praha 4</a:t>
            </a:r>
          </a:p>
          <a:p>
            <a:pPr indent="-228600">
              <a:lnSpc>
                <a:spcPct val="120000"/>
              </a:lnSpc>
              <a:spcAft>
                <a:spcPts val="600"/>
              </a:spcAft>
              <a:buSzPct val="80000"/>
            </a:pPr>
            <a:r>
              <a:rPr lang="en-US" dirty="0" err="1"/>
              <a:t>dobropraha@letokruh.eu</a:t>
            </a:r>
            <a:endParaRPr lang="en-US" dirty="0"/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58D2D3E-B980-4D6F-BBFB-DF7A3A9472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500" y="6286500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7949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28D120-1389-4B3F-BECB-0949DCCAC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782" y="0"/>
            <a:ext cx="1219878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8D91F23-2A64-BE4B-B9C4-9268F7567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9" y="786384"/>
            <a:ext cx="3623244" cy="2665614"/>
          </a:xfrm>
        </p:spPr>
        <p:txBody>
          <a:bodyPr anchor="t">
            <a:normAutofit/>
          </a:bodyPr>
          <a:lstStyle/>
          <a:p>
            <a:r>
              <a:rPr lang="cs-CZ" sz="3200" dirty="0"/>
              <a:t>Výchozí data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927055D-9ECF-487E-91DD-FFA84AB92D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333" y="571500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805485-950F-AA4A-B39F-9FC5E5509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1765" y="989350"/>
            <a:ext cx="6699544" cy="5021609"/>
          </a:xfrm>
        </p:spPr>
        <p:txBody>
          <a:bodyPr anchor="t">
            <a:normAutofit fontScale="92500" lnSpcReduction="20000"/>
          </a:bodyPr>
          <a:lstStyle/>
          <a:p>
            <a:r>
              <a:rPr lang="cs-CZ" sz="1600" dirty="0"/>
              <a:t>ACCENDO – Centrum pro vědu a výzkum, </a:t>
            </a:r>
            <a:r>
              <a:rPr lang="cs-CZ" sz="1600" dirty="0" err="1"/>
              <a:t>z.ú</a:t>
            </a:r>
            <a:r>
              <a:rPr lang="cs-CZ" sz="1600" dirty="0"/>
              <a:t>. ve spolupráci s SC&amp;C spol. s r.o. zpracovalo v letech 2021-22 statisticko-sociologické šetření v oblasti dobrovolnictví</a:t>
            </a:r>
          </a:p>
          <a:p>
            <a:r>
              <a:rPr lang="cs-CZ" sz="1600" dirty="0"/>
              <a:t>výzkum zadalo Ministerstvo vnitra ČR</a:t>
            </a:r>
          </a:p>
          <a:p>
            <a:r>
              <a:rPr lang="cs-CZ" sz="1600" dirty="0"/>
              <a:t>na výzkumu se podílelo 3 321 respondentů z celé ČR</a:t>
            </a:r>
          </a:p>
          <a:p>
            <a:r>
              <a:rPr lang="cs-CZ" sz="1600" dirty="0"/>
              <a:t>výstupy byly zpracovány jak z pohledu celospolečenského šetření (veřejnost) tak v rámci oborového šetření (pracovníci dobrovolnických organizací)</a:t>
            </a:r>
          </a:p>
          <a:p>
            <a:r>
              <a:rPr lang="cs-CZ" sz="1600" dirty="0"/>
              <a:t>celospolečenské šetření</a:t>
            </a:r>
          </a:p>
          <a:p>
            <a:pPr lvl="1"/>
            <a:r>
              <a:rPr lang="cs-CZ" sz="1400" dirty="0"/>
              <a:t>šetření probíhalo od července do října 2021</a:t>
            </a:r>
          </a:p>
          <a:p>
            <a:pPr lvl="1"/>
            <a:r>
              <a:rPr lang="cs-CZ" sz="1400" dirty="0"/>
              <a:t>z Prahy pocházelo 391 respondentů (11,8 %)</a:t>
            </a:r>
          </a:p>
          <a:p>
            <a:r>
              <a:rPr lang="cs-CZ" sz="1600" dirty="0"/>
              <a:t>oborové šetření</a:t>
            </a:r>
          </a:p>
          <a:p>
            <a:pPr lvl="1"/>
            <a:r>
              <a:rPr lang="cs-CZ" sz="1400" dirty="0"/>
              <a:t>šetření probíhalo od ledna do dubna 2022</a:t>
            </a:r>
          </a:p>
          <a:p>
            <a:pPr lvl="1"/>
            <a:r>
              <a:rPr lang="cs-CZ" sz="1400" dirty="0"/>
              <a:t>celkem se zúčastnilo 492 účastníků kulatých stolů z řad dobrovolnických </a:t>
            </a:r>
            <a:r>
              <a:rPr lang="cs-CZ" sz="1400" dirty="0" err="1"/>
              <a:t>org</a:t>
            </a:r>
            <a:r>
              <a:rPr lang="cs-CZ" sz="1400" dirty="0"/>
              <a:t>.</a:t>
            </a:r>
          </a:p>
          <a:p>
            <a:pPr lvl="1"/>
            <a:r>
              <a:rPr lang="cs-CZ" sz="1400" dirty="0"/>
              <a:t>cca 40 účastníků </a:t>
            </a:r>
            <a:r>
              <a:rPr lang="cs-CZ" sz="1400" dirty="0" err="1"/>
              <a:t>připradalo</a:t>
            </a:r>
            <a:r>
              <a:rPr lang="cs-CZ" sz="1400" dirty="0"/>
              <a:t> z jednoho kraje</a:t>
            </a:r>
          </a:p>
          <a:p>
            <a:r>
              <a:rPr lang="cs-CZ" sz="1600" dirty="0"/>
              <a:t>RDMP a RDC dále provedly mezi 98 sdruženými organizacemi v roce 2023 interní šetření</a:t>
            </a:r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endParaRPr lang="cs-CZ" sz="1600" dirty="0"/>
          </a:p>
          <a:p>
            <a:pPr lvl="2"/>
            <a:endParaRPr lang="cs-CZ" sz="1400" dirty="0"/>
          </a:p>
          <a:p>
            <a:endParaRPr lang="cs-CZ" sz="1800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0DC1883-8AF7-483D-9074-3C6D8AF57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500" y="6286500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CF89D75-E5AC-4C45-9D87-228849A4C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422916" y="571500"/>
            <a:ext cx="0" cy="5715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2887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28D120-1389-4B3F-BECB-0949DCCAC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782" y="0"/>
            <a:ext cx="1219878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8D91F23-2A64-BE4B-B9C4-9268F7567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9" y="786384"/>
            <a:ext cx="3623244" cy="2665614"/>
          </a:xfrm>
        </p:spPr>
        <p:txBody>
          <a:bodyPr anchor="t">
            <a:normAutofit/>
          </a:bodyPr>
          <a:lstStyle/>
          <a:p>
            <a:r>
              <a:rPr lang="cs-CZ" sz="3200" dirty="0"/>
              <a:t>Šetření ACCENDO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927055D-9ECF-487E-91DD-FFA84AB92D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333" y="571500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0DC1883-8AF7-483D-9074-3C6D8AF57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500" y="6286500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CF89D75-E5AC-4C45-9D87-228849A4C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422916" y="571500"/>
            <a:ext cx="0" cy="5715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>
            <a:extLst>
              <a:ext uri="{FF2B5EF4-FFF2-40B4-BE49-F238E27FC236}">
                <a16:creationId xmlns:a16="http://schemas.microsoft.com/office/drawing/2014/main" id="{BB4BED23-8145-C44F-9B7C-CEEAA7B80D34}"/>
              </a:ext>
            </a:extLst>
          </p:cNvPr>
          <p:cNvSpPr txBox="1"/>
          <p:nvPr/>
        </p:nvSpPr>
        <p:spPr>
          <a:xfrm>
            <a:off x="4742121" y="882502"/>
            <a:ext cx="692866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Povědomí o dobrovolnictví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/>
              <a:t>89 % respondentů o dobrovolnictví již slyšelo a ví, co znamená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/>
              <a:t>90 % respondentů dokázalo uvést konkrétní asociaci s dobrovolnictvím (pomoc potřebným, činnost nebo práce zdarma, charita nebo nezisková organizace, dobrý skutek)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/>
              <a:t>kritický postoj zaujímalo jen 0,5 % respondentů (asociace s finančním podvodem)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Zkušenost s dobrovolnictvím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/>
              <a:t>7 % respondentů pracuje jako dobrovolník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/>
              <a:t>30 % respondentů pracovalo nebo plánuje pracovat jako dobrovolník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/>
              <a:t>63 % respondentů nikdy nepracovalo jako dobrovolník a ani to neplánuje</a:t>
            </a:r>
          </a:p>
        </p:txBody>
      </p:sp>
    </p:spTree>
    <p:extLst>
      <p:ext uri="{BB962C8B-B14F-4D97-AF65-F5344CB8AC3E}">
        <p14:creationId xmlns:p14="http://schemas.microsoft.com/office/powerpoint/2010/main" val="4099606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28D120-1389-4B3F-BECB-0949DCCAC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782" y="0"/>
            <a:ext cx="1219878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8D91F23-2A64-BE4B-B9C4-9268F7567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9" y="786384"/>
            <a:ext cx="3623244" cy="2665614"/>
          </a:xfrm>
        </p:spPr>
        <p:txBody>
          <a:bodyPr anchor="t">
            <a:normAutofit/>
          </a:bodyPr>
          <a:lstStyle/>
          <a:p>
            <a:r>
              <a:rPr lang="cs-CZ" sz="3200" dirty="0"/>
              <a:t>Šetření ACCENDO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927055D-9ECF-487E-91DD-FFA84AB92D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333" y="571500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0DC1883-8AF7-483D-9074-3C6D8AF57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500" y="6286500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CF89D75-E5AC-4C45-9D87-228849A4C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422916" y="571500"/>
            <a:ext cx="0" cy="5715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>
            <a:extLst>
              <a:ext uri="{FF2B5EF4-FFF2-40B4-BE49-F238E27FC236}">
                <a16:creationId xmlns:a16="http://schemas.microsoft.com/office/drawing/2014/main" id="{BB4BED23-8145-C44F-9B7C-CEEAA7B80D34}"/>
              </a:ext>
            </a:extLst>
          </p:cNvPr>
          <p:cNvSpPr txBox="1"/>
          <p:nvPr/>
        </p:nvSpPr>
        <p:spPr>
          <a:xfrm>
            <a:off x="4742121" y="882502"/>
            <a:ext cx="6928667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Příklady dobrovolnické činnosti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/>
          </a:p>
          <a:p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Co brání dobrovolníkům v tom se zapojit?</a:t>
            </a:r>
          </a:p>
        </p:txBody>
      </p:sp>
      <p:pic>
        <p:nvPicPr>
          <p:cNvPr id="10" name="Obrázek 9" descr="Obsah obrázku text, snímek obrazovky, Písmo, řada/pruh&#10;&#10;Popis byl vytvořen automaticky">
            <a:extLst>
              <a:ext uri="{FF2B5EF4-FFF2-40B4-BE49-F238E27FC236}">
                <a16:creationId xmlns:a16="http://schemas.microsoft.com/office/drawing/2014/main" id="{820F5538-579B-544B-8098-8F8B514CB99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199" y="1242754"/>
            <a:ext cx="4685061" cy="2053339"/>
          </a:xfrm>
          <a:prstGeom prst="rect">
            <a:avLst/>
          </a:prstGeom>
        </p:spPr>
      </p:pic>
      <p:pic>
        <p:nvPicPr>
          <p:cNvPr id="12" name="Obrázek 11" descr="Obsah obrázku text, Písmo, číslo, software&#10;&#10;Popis byl vytvořen automaticky">
            <a:extLst>
              <a:ext uri="{FF2B5EF4-FFF2-40B4-BE49-F238E27FC236}">
                <a16:creationId xmlns:a16="http://schemas.microsoft.com/office/drawing/2014/main" id="{939C827E-446B-1442-92FC-4673BB11AE0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199" y="3656345"/>
            <a:ext cx="4800026" cy="24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397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28D120-1389-4B3F-BECB-0949DCCAC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782" y="0"/>
            <a:ext cx="1219878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8D91F23-2A64-BE4B-B9C4-9268F7567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9" y="786384"/>
            <a:ext cx="3623244" cy="2665614"/>
          </a:xfrm>
        </p:spPr>
        <p:txBody>
          <a:bodyPr anchor="t">
            <a:normAutofit/>
          </a:bodyPr>
          <a:lstStyle/>
          <a:p>
            <a:r>
              <a:rPr lang="cs-CZ" sz="3200" dirty="0"/>
              <a:t>Šetření ACCENDO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927055D-9ECF-487E-91DD-FFA84AB92D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333" y="571500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0DC1883-8AF7-483D-9074-3C6D8AF57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500" y="6286500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CF89D75-E5AC-4C45-9D87-228849A4C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422916" y="571500"/>
            <a:ext cx="0" cy="5715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>
            <a:extLst>
              <a:ext uri="{FF2B5EF4-FFF2-40B4-BE49-F238E27FC236}">
                <a16:creationId xmlns:a16="http://schemas.microsoft.com/office/drawing/2014/main" id="{BB4BED23-8145-C44F-9B7C-CEEAA7B80D34}"/>
              </a:ext>
            </a:extLst>
          </p:cNvPr>
          <p:cNvSpPr txBox="1"/>
          <p:nvPr/>
        </p:nvSpPr>
        <p:spPr>
          <a:xfrm>
            <a:off x="4742121" y="882502"/>
            <a:ext cx="692866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Odhad počtu pražských dobrovolníků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400" dirty="0"/>
              <a:t>5 % populace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400" dirty="0"/>
              <a:t>68 000 dobrovolníků v Praze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Největší zájem o dobrovolnictví v Praze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400" dirty="0"/>
              <a:t>environmentální oblast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400" dirty="0"/>
              <a:t>neplacené dárcovství krve a krevní plazmy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Potenciál dobrovolnictví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400" dirty="0"/>
              <a:t>10 – 14 % populace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Informovanost o tématu dobrovolnictví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400" dirty="0"/>
              <a:t>v Praze jedna z nejnižších informovaností o dobrovolnictví napříč kraji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Zpětná vazba od respondentů na dobrovolnictví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400" dirty="0"/>
              <a:t>překážkou v rozvoji spolupráce v dobrovolnictví je dle respondentů především nestabilita ve financování, a také nedostatek financí pro zaměstnání stálého koordinátora dobrovolníků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400" dirty="0"/>
              <a:t>jako faktory bránící rozvoji dobrovolnictví uváděli respondenti nízkou úroveň financování, která vede k tomu, že koordinátoři, se nemohou naplno věnovat práci, dále zmiňovali nejistotu dobrovolnických center s ohledem na absenci dlouhodobého financování a vysokou administrativní zátěž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400" dirty="0"/>
              <a:t>zástupci veřejné správy zmiňovali absenci krajských strategií k rozvoji dobrovolnictví, analýzy potřeb a následných opatření ve všech oblastech dobrovolnictví, dále uváděli nedostatečnou propojenost organizací.</a:t>
            </a:r>
          </a:p>
        </p:txBody>
      </p:sp>
    </p:spTree>
    <p:extLst>
      <p:ext uri="{BB962C8B-B14F-4D97-AF65-F5344CB8AC3E}">
        <p14:creationId xmlns:p14="http://schemas.microsoft.com/office/powerpoint/2010/main" val="3483698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28D120-1389-4B3F-BECB-0949DCCAC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782" y="0"/>
            <a:ext cx="1219878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8D91F23-2A64-BE4B-B9C4-9268F7567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9" y="786384"/>
            <a:ext cx="3623244" cy="2665614"/>
          </a:xfrm>
        </p:spPr>
        <p:txBody>
          <a:bodyPr anchor="t">
            <a:normAutofit/>
          </a:bodyPr>
          <a:lstStyle/>
          <a:p>
            <a:r>
              <a:rPr lang="cs-CZ" sz="3200" dirty="0"/>
              <a:t>Dobrovolnictví v oblasti neakreditovaného dobrovolnictví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927055D-9ECF-487E-91DD-FFA84AB92D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333" y="571500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805485-950F-AA4A-B39F-9FC5E5509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1765" y="989350"/>
            <a:ext cx="6699544" cy="5021609"/>
          </a:xfrm>
        </p:spPr>
        <p:txBody>
          <a:bodyPr anchor="t">
            <a:normAutofit/>
          </a:bodyPr>
          <a:lstStyle/>
          <a:p>
            <a:r>
              <a:rPr lang="cs-CZ" sz="1800" dirty="0"/>
              <a:t>Interní výzkum RDMP</a:t>
            </a:r>
          </a:p>
          <a:p>
            <a:r>
              <a:rPr lang="cs-CZ" sz="1800" dirty="0"/>
              <a:t>Tematické zaměření</a:t>
            </a:r>
          </a:p>
          <a:p>
            <a:pPr lvl="1"/>
            <a:r>
              <a:rPr lang="cs-CZ" sz="1400" dirty="0"/>
              <a:t>Mimoškolní výchova a vzdělávání</a:t>
            </a:r>
          </a:p>
          <a:p>
            <a:pPr lvl="1"/>
            <a:r>
              <a:rPr lang="cs-CZ" sz="1400" dirty="0" err="1"/>
              <a:t>Enviromentální</a:t>
            </a:r>
            <a:r>
              <a:rPr lang="cs-CZ" sz="1400" dirty="0"/>
              <a:t> výchova</a:t>
            </a:r>
          </a:p>
          <a:p>
            <a:r>
              <a:rPr lang="cs-CZ" sz="1600" dirty="0"/>
              <a:t>Počet organizací</a:t>
            </a:r>
          </a:p>
          <a:p>
            <a:pPr lvl="1"/>
            <a:r>
              <a:rPr lang="cs-CZ" sz="1400" dirty="0"/>
              <a:t>53 organizací působících v Praze (+ 15 žádá o vstup)</a:t>
            </a:r>
          </a:p>
          <a:p>
            <a:r>
              <a:rPr lang="cs-CZ" sz="1600" dirty="0"/>
              <a:t>Počet členů</a:t>
            </a:r>
          </a:p>
          <a:p>
            <a:pPr lvl="1"/>
            <a:r>
              <a:rPr lang="cs-CZ" sz="1400" dirty="0"/>
              <a:t>19 913 členů jednotlivých organizací</a:t>
            </a:r>
          </a:p>
          <a:p>
            <a:r>
              <a:rPr lang="cs-CZ" sz="1600" dirty="0"/>
              <a:t>Počet dobrovolníků</a:t>
            </a:r>
          </a:p>
          <a:p>
            <a:pPr lvl="1"/>
            <a:r>
              <a:rPr lang="cs-CZ" sz="1400" dirty="0"/>
              <a:t>7 905 dobrovolníků působících v Praze</a:t>
            </a:r>
          </a:p>
          <a:p>
            <a:r>
              <a:rPr lang="cs-CZ" sz="1600" dirty="0"/>
              <a:t>Příklad průměrné organizace</a:t>
            </a:r>
          </a:p>
          <a:p>
            <a:pPr lvl="1"/>
            <a:r>
              <a:rPr lang="cs-CZ" sz="1400" dirty="0"/>
              <a:t>149 dobrovolníků v jedné organizaci</a:t>
            </a:r>
          </a:p>
          <a:p>
            <a:pPr lvl="1"/>
            <a:r>
              <a:rPr lang="cs-CZ" sz="1400" dirty="0"/>
              <a:t>375 členů v jedné organizaci</a:t>
            </a:r>
          </a:p>
          <a:p>
            <a:pPr lvl="1"/>
            <a:endParaRPr lang="cs-CZ" sz="1600" dirty="0"/>
          </a:p>
          <a:p>
            <a:pPr lvl="2"/>
            <a:endParaRPr lang="cs-CZ" sz="1400" dirty="0"/>
          </a:p>
          <a:p>
            <a:endParaRPr lang="cs-CZ" sz="1800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0DC1883-8AF7-483D-9074-3C6D8AF57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500" y="6286500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CF89D75-E5AC-4C45-9D87-228849A4C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422916" y="571500"/>
            <a:ext cx="0" cy="5715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5542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2E770B2-F460-435B-94B7-40172D763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mapa, atlas, text&#10;&#10;Popis byl vytvořen automaticky">
            <a:extLst>
              <a:ext uri="{FF2B5EF4-FFF2-40B4-BE49-F238E27FC236}">
                <a16:creationId xmlns:a16="http://schemas.microsoft.com/office/drawing/2014/main" id="{42F6F695-F173-F047-A3AC-A26A774D7F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96" b="3750"/>
          <a:stretch/>
        </p:blipFill>
        <p:spPr>
          <a:xfrm>
            <a:off x="-318976" y="-179426"/>
            <a:ext cx="12510976" cy="7037425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5CE5395-CDE2-415A-ACFA-0104181CF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500" y="6286500"/>
            <a:ext cx="11054799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6014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28D120-1389-4B3F-BECB-0949DCCAC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782" y="0"/>
            <a:ext cx="1219878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8D91F23-2A64-BE4B-B9C4-9268F7567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9" y="786384"/>
            <a:ext cx="3623244" cy="2665614"/>
          </a:xfrm>
        </p:spPr>
        <p:txBody>
          <a:bodyPr anchor="t">
            <a:normAutofit/>
          </a:bodyPr>
          <a:lstStyle/>
          <a:p>
            <a:r>
              <a:rPr lang="cs-CZ" sz="3600" dirty="0"/>
              <a:t>Dobrovolnictví v oblasti akreditovaného dobrovolnictví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927055D-9ECF-487E-91DD-FFA84AB92D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333" y="571500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805485-950F-AA4A-B39F-9FC5E5509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1765" y="989350"/>
            <a:ext cx="6699544" cy="5021609"/>
          </a:xfrm>
        </p:spPr>
        <p:txBody>
          <a:bodyPr anchor="t">
            <a:normAutofit/>
          </a:bodyPr>
          <a:lstStyle/>
          <a:p>
            <a:r>
              <a:rPr lang="cs-CZ" sz="1800" dirty="0"/>
              <a:t>Interní výzkum RDC</a:t>
            </a:r>
          </a:p>
          <a:p>
            <a:r>
              <a:rPr lang="cs-CZ" sz="1800" dirty="0"/>
              <a:t>Tematické zaměření</a:t>
            </a:r>
          </a:p>
          <a:p>
            <a:pPr lvl="1"/>
            <a:r>
              <a:rPr lang="cs-CZ" sz="1400" dirty="0"/>
              <a:t>Sociální oblast</a:t>
            </a:r>
          </a:p>
          <a:p>
            <a:pPr lvl="1"/>
            <a:r>
              <a:rPr lang="cs-CZ" sz="1400" dirty="0"/>
              <a:t>Zdravotní oblast</a:t>
            </a:r>
          </a:p>
          <a:p>
            <a:pPr lvl="1"/>
            <a:r>
              <a:rPr lang="cs-CZ" sz="1400" dirty="0"/>
              <a:t>Trávení volného času seniorů</a:t>
            </a:r>
          </a:p>
          <a:p>
            <a:pPr lvl="1"/>
            <a:r>
              <a:rPr lang="cs-CZ" sz="1400" dirty="0"/>
              <a:t>Mezigenerační dialog</a:t>
            </a:r>
          </a:p>
          <a:p>
            <a:r>
              <a:rPr lang="cs-CZ" sz="1600" dirty="0"/>
              <a:t>Počet organizací</a:t>
            </a:r>
          </a:p>
          <a:p>
            <a:pPr lvl="1"/>
            <a:r>
              <a:rPr lang="cs-CZ" sz="1400" dirty="0"/>
              <a:t>45 organizací působících v Praze</a:t>
            </a:r>
          </a:p>
          <a:p>
            <a:r>
              <a:rPr lang="cs-CZ" sz="1600" dirty="0"/>
              <a:t>Počet dobrovolníků</a:t>
            </a:r>
          </a:p>
          <a:p>
            <a:pPr lvl="1"/>
            <a:r>
              <a:rPr lang="cs-CZ" sz="1400" dirty="0"/>
              <a:t>3 016 dobrovolníků působících v Praze</a:t>
            </a:r>
          </a:p>
          <a:p>
            <a:r>
              <a:rPr lang="cs-CZ" sz="1600" dirty="0"/>
              <a:t>Příklad průměrné organizace</a:t>
            </a:r>
          </a:p>
          <a:p>
            <a:pPr lvl="1"/>
            <a:r>
              <a:rPr lang="cs-CZ" sz="1400" dirty="0"/>
              <a:t>67 dobrovolníků v jedné organizaci</a:t>
            </a:r>
          </a:p>
          <a:p>
            <a:pPr lvl="1"/>
            <a:endParaRPr lang="cs-CZ" sz="1600" dirty="0"/>
          </a:p>
          <a:p>
            <a:pPr lvl="2"/>
            <a:endParaRPr lang="cs-CZ" sz="1400" dirty="0"/>
          </a:p>
          <a:p>
            <a:endParaRPr lang="cs-CZ" sz="1800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0DC1883-8AF7-483D-9074-3C6D8AF57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500" y="6286500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CF89D75-E5AC-4C45-9D87-228849A4C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422916" y="571500"/>
            <a:ext cx="0" cy="5715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171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2E770B2-F460-435B-94B7-40172D763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mapa, snímek obrazovky&#10;&#10;Popis byl vytvořen automaticky">
            <a:extLst>
              <a:ext uri="{FF2B5EF4-FFF2-40B4-BE49-F238E27FC236}">
                <a16:creationId xmlns:a16="http://schemas.microsoft.com/office/drawing/2014/main" id="{D9CF66AE-1838-6C43-B499-A19D8C3FA6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243" r="4092" b="1"/>
          <a:stretch/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5CE5395-CDE2-415A-ACFA-0104181CF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500" y="6286500"/>
            <a:ext cx="11054799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5331442"/>
      </p:ext>
    </p:extLst>
  </p:cSld>
  <p:clrMapOvr>
    <a:masterClrMapping/>
  </p:clrMapOvr>
</p:sld>
</file>

<file path=ppt/theme/theme1.xml><?xml version="1.0" encoding="utf-8"?>
<a:theme xmlns:a="http://schemas.openxmlformats.org/drawingml/2006/main" name="AlignmentVTI">
  <a:themeElements>
    <a:clrScheme name="Alignment">
      <a:dk1>
        <a:sysClr val="windowText" lastClr="000000"/>
      </a:dk1>
      <a:lt1>
        <a:sysClr val="window" lastClr="FFFFFF"/>
      </a:lt1>
      <a:dk2>
        <a:srgbClr val="3B3D38"/>
      </a:dk2>
      <a:lt2>
        <a:srgbClr val="F7F2EE"/>
      </a:lt2>
      <a:accent1>
        <a:srgbClr val="928A63"/>
      </a:accent1>
      <a:accent2>
        <a:srgbClr val="B57B6B"/>
      </a:accent2>
      <a:accent3>
        <a:srgbClr val="9E8484"/>
      </a:accent3>
      <a:accent4>
        <a:srgbClr val="7C8A75"/>
      </a:accent4>
      <a:accent5>
        <a:srgbClr val="8C8578"/>
      </a:accent5>
      <a:accent6>
        <a:srgbClr val="A18563"/>
      </a:accent6>
      <a:hlink>
        <a:srgbClr val="B57B6B"/>
      </a:hlink>
      <a:folHlink>
        <a:srgbClr val="7C8A75"/>
      </a:folHlink>
    </a:clrScheme>
    <a:fontScheme name="Custom 1">
      <a:majorFont>
        <a:latin typeface="Batang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lignmentVTI" id="{606D7720-FAA0-4ADC-B967-3239DA8ECA1A}" vid="{10074623-6FCC-4A3C-AAA5-58644BD8FF1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625</Words>
  <Application>Microsoft Macintosh PowerPoint</Application>
  <PresentationFormat>Širokoúhlá obrazovka</PresentationFormat>
  <Paragraphs>110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Batang</vt:lpstr>
      <vt:lpstr>Arial</vt:lpstr>
      <vt:lpstr>Avenir Next LT Pro Light</vt:lpstr>
      <vt:lpstr>AlignmentVTI</vt:lpstr>
      <vt:lpstr>Analýza dobrovolnictví v Praze   Výbor pro rodinnou politiku a sociální oblast ZHMP</vt:lpstr>
      <vt:lpstr>Výchozí data</vt:lpstr>
      <vt:lpstr>Šetření ACCENDO</vt:lpstr>
      <vt:lpstr>Šetření ACCENDO</vt:lpstr>
      <vt:lpstr>Šetření ACCENDO</vt:lpstr>
      <vt:lpstr>Dobrovolnictví v oblasti neakreditovaného dobrovolnictví</vt:lpstr>
      <vt:lpstr>Prezentace aplikace PowerPoint</vt:lpstr>
      <vt:lpstr>Dobrovolnictví v oblasti akreditovaného dobrovolnictví</vt:lpstr>
      <vt:lpstr>Prezentace aplikace PowerPoint</vt:lpstr>
      <vt:lpstr>Shrnutí a doporučení</vt:lpstr>
      <vt:lpstr>Děkujeme za pozornost!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Analýza dobrovolnictví v Praze   Výbor pro rodinnou politiku a sociální oblast ZHMP</dc:title>
  <dc:creator>Jakub Fraj</dc:creator>
  <cp:lastModifiedBy>Jakub Fraj</cp:lastModifiedBy>
  <cp:revision>3</cp:revision>
  <cp:lastPrinted>2023-10-15T23:30:18Z</cp:lastPrinted>
  <dcterms:created xsi:type="dcterms:W3CDTF">2023-10-15T18:40:53Z</dcterms:created>
  <dcterms:modified xsi:type="dcterms:W3CDTF">2023-11-14T00:36:09Z</dcterms:modified>
</cp:coreProperties>
</file>