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71" r:id="rId5"/>
    <p:sldId id="274" r:id="rId6"/>
    <p:sldId id="257" r:id="rId7"/>
    <p:sldId id="273" r:id="rId8"/>
    <p:sldId id="275" r:id="rId9"/>
    <p:sldId id="276" r:id="rId10"/>
    <p:sldId id="261" r:id="rId11"/>
    <p:sldId id="259" r:id="rId12"/>
    <p:sldId id="277" r:id="rId13"/>
    <p:sldId id="278" r:id="rId14"/>
    <p:sldId id="269" r:id="rId15"/>
    <p:sldId id="279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6B7"/>
    <a:srgbClr val="76AABA"/>
    <a:srgbClr val="B9BB75"/>
    <a:srgbClr val="CDD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34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04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15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83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4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60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77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16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85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07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6B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BDFB-33B2-4B51-A350-DE1D618B7DCC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02D4-9388-4083-BDA0-94FBA010D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6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>
                <a:solidFill>
                  <a:srgbClr val="C00000"/>
                </a:solidFill>
              </a:rPr>
              <a:t>Muzeum paměti XX. století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Praha, Česká republika</a:t>
            </a:r>
          </a:p>
          <a:p>
            <a:r>
              <a:rPr lang="cs-CZ" sz="3200" b="1" dirty="0"/>
              <a:t>https://www.muzeum20stoleti.cz</a:t>
            </a:r>
          </a:p>
        </p:txBody>
      </p:sp>
    </p:spTree>
    <p:extLst>
      <p:ext uri="{BB962C8B-B14F-4D97-AF65-F5344CB8AC3E}">
        <p14:creationId xmlns:p14="http://schemas.microsoft.com/office/powerpoint/2010/main" val="16447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Debaty – Československo a fenomén hranic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2" y="1402465"/>
            <a:ext cx="8020594" cy="5297011"/>
          </a:xfrm>
        </p:spPr>
      </p:pic>
    </p:spTree>
    <p:extLst>
      <p:ext uri="{BB962C8B-B14F-4D97-AF65-F5344CB8AC3E}">
        <p14:creationId xmlns:p14="http://schemas.microsoft.com/office/powerpoint/2010/main" val="363331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Kulatý stůl Vyšetřování smrti Jana Masaryka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0" y="1690688"/>
            <a:ext cx="6836021" cy="46536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21" y="1374701"/>
            <a:ext cx="3526321" cy="5285624"/>
          </a:xfrm>
        </p:spPr>
      </p:pic>
    </p:spTree>
    <p:extLst>
      <p:ext uri="{BB962C8B-B14F-4D97-AF65-F5344CB8AC3E}">
        <p14:creationId xmlns:p14="http://schemas.microsoft.com/office/powerpoint/2010/main" val="70360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Výstavy v roce 2020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E5CB78E-0FDB-467B-99E4-F6A44BC2FF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" y="1554588"/>
            <a:ext cx="5181600" cy="3534396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351ECE7-68D8-4E41-A0E8-59C5B8AAE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70" y="1554588"/>
            <a:ext cx="5231130" cy="3534396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93CCC75-114C-43FF-9781-DA8B012A7517}"/>
              </a:ext>
            </a:extLst>
          </p:cNvPr>
          <p:cNvSpPr txBox="1"/>
          <p:nvPr/>
        </p:nvSpPr>
        <p:spPr>
          <a:xfrm flipH="1">
            <a:off x="720754" y="5303412"/>
            <a:ext cx="509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Rok zázraků. Československo a rozpad sovětského bloku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B7B0BBD-6534-49A6-9E13-4346E52F7C03}"/>
              </a:ext>
            </a:extLst>
          </p:cNvPr>
          <p:cNvSpPr txBox="1"/>
          <p:nvPr/>
        </p:nvSpPr>
        <p:spPr>
          <a:xfrm>
            <a:off x="6365147" y="5303412"/>
            <a:ext cx="479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Nemějte strach! Katolická církev a cesta střední Evropy</a:t>
            </a:r>
          </a:p>
        </p:txBody>
      </p:sp>
    </p:spTree>
    <p:extLst>
      <p:ext uri="{BB962C8B-B14F-4D97-AF65-F5344CB8AC3E}">
        <p14:creationId xmlns:p14="http://schemas.microsoft.com/office/powerpoint/2010/main" val="172307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Výstava </a:t>
            </a:r>
            <a:r>
              <a:rPr lang="cs-CZ" b="1" i="1" dirty="0">
                <a:solidFill>
                  <a:srgbClr val="FF0000"/>
                </a:solidFill>
              </a:rPr>
              <a:t>Rudé století. Století dějin KSČ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05526B6-F03D-4D1F-BA16-9CB7002372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1" y="1802132"/>
            <a:ext cx="5893949" cy="3701045"/>
          </a:xfr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EECC6E0B-655D-4093-92EA-B40E5331F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92" y="1802133"/>
            <a:ext cx="5680650" cy="3717823"/>
          </a:xfrm>
        </p:spPr>
      </p:pic>
    </p:spTree>
    <p:extLst>
      <p:ext uri="{BB962C8B-B14F-4D97-AF65-F5344CB8AC3E}">
        <p14:creationId xmlns:p14="http://schemas.microsoft.com/office/powerpoint/2010/main" val="396583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Publikace Muzea paměti XX. 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Petr BLAŽEK – Filip POSPÍŠIL – Roman LAUBE: </a:t>
            </a:r>
            <a:r>
              <a:rPr lang="cs-CZ" i="1" dirty="0"/>
              <a:t>Lennonova zeď v Praze. Studie, rozhovory, dokumenty.</a:t>
            </a:r>
            <a:r>
              <a:rPr lang="cs-CZ" dirty="0"/>
              <a:t> Muzeum paměti XX. století, Praha 2020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84" y="1290571"/>
            <a:ext cx="3618316" cy="5421445"/>
          </a:xfrm>
        </p:spPr>
      </p:pic>
    </p:spTree>
    <p:extLst>
      <p:ext uri="{BB962C8B-B14F-4D97-AF65-F5344CB8AC3E}">
        <p14:creationId xmlns:p14="http://schemas.microsoft.com/office/powerpoint/2010/main" val="328761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Festival </a:t>
            </a:r>
            <a:r>
              <a:rPr lang="cs-CZ" b="1" i="1" dirty="0">
                <a:solidFill>
                  <a:srgbClr val="FF0000"/>
                </a:solidFill>
              </a:rPr>
              <a:t>Nezlomní a obětovaní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6297D78-E3C4-471D-986E-CC31BBDACE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1262"/>
            <a:ext cx="4114457" cy="519837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2C690C0-D489-480C-895B-22A594AD33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88" y="1690688"/>
            <a:ext cx="6553039" cy="4531337"/>
          </a:xfrm>
        </p:spPr>
      </p:pic>
    </p:spTree>
    <p:extLst>
      <p:ext uri="{BB962C8B-B14F-4D97-AF65-F5344CB8AC3E}">
        <p14:creationId xmlns:p14="http://schemas.microsoft.com/office/powerpoint/2010/main" val="255505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Muzeum paměti XX. století, zapsaný ústav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Zřízen na základě usnesení Zastupitelstva hlavního města Prahy č. 9/9 z 19. září 2019</a:t>
            </a:r>
          </a:p>
          <a:p>
            <a:r>
              <a:rPr lang="cs-CZ" dirty="0"/>
              <a:t>Účelem Muzea je podle Usnesení „</a:t>
            </a:r>
            <a:r>
              <a:rPr lang="cs-CZ" i="1" dirty="0"/>
              <a:t>zachování historické paměti v souvislosti se vznikem, existencí a pádem totalitních režimů na území Československa</a:t>
            </a:r>
            <a:r>
              <a:rPr lang="cs-CZ" dirty="0"/>
              <a:t>“, a dále pak také „</a:t>
            </a:r>
            <a:r>
              <a:rPr lang="cs-CZ" i="1" dirty="0"/>
              <a:t>připomínat odpůrce a oběti totalitních režimů a přispět k pochopení modelů autoritativního vládnutí</a:t>
            </a:r>
            <a:r>
              <a:rPr lang="cs-CZ" dirty="0"/>
              <a:t>.“ </a:t>
            </a:r>
          </a:p>
          <a:p>
            <a:r>
              <a:rPr lang="cs-CZ" dirty="0"/>
              <a:t>Instituce paměťová, sbírkotvorná, vzdělávací a osvětová. </a:t>
            </a:r>
          </a:p>
          <a:p>
            <a:r>
              <a:rPr lang="cs-CZ" dirty="0"/>
              <a:t>Mezinárodní ukotvení – Platforma evropské paměti a svědomí</a:t>
            </a:r>
          </a:p>
          <a:p>
            <a:r>
              <a:rPr lang="cs-CZ" dirty="0"/>
              <a:t>Asociace muzeí a galérií ČR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8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Zahraniční inspirace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2" y="2543085"/>
            <a:ext cx="5906862" cy="3937908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34" y="365125"/>
            <a:ext cx="5634132" cy="3755028"/>
          </a:xfrm>
        </p:spPr>
      </p:pic>
    </p:spTree>
    <p:extLst>
      <p:ext uri="{BB962C8B-B14F-4D97-AF65-F5344CB8AC3E}">
        <p14:creationId xmlns:p14="http://schemas.microsoft.com/office/powerpoint/2010/main" val="427923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Správní a Dozorčí rada, Kolegium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Správní rada</a:t>
            </a:r>
          </a:p>
          <a:p>
            <a:pPr marL="0" indent="0">
              <a:buNone/>
            </a:pPr>
            <a:r>
              <a:rPr lang="cs-CZ" dirty="0"/>
              <a:t>   JUDr. Hana Kordová Marvanová</a:t>
            </a:r>
          </a:p>
          <a:p>
            <a:r>
              <a:rPr lang="cs-CZ" dirty="0"/>
              <a:t>Dozorčí rada</a:t>
            </a:r>
          </a:p>
          <a:p>
            <a:pPr marL="0" indent="0">
              <a:buNone/>
            </a:pPr>
            <a:r>
              <a:rPr lang="cs-CZ" dirty="0"/>
              <a:t>   Mgr. Zdeněk Zajíček</a:t>
            </a:r>
          </a:p>
          <a:p>
            <a:r>
              <a:rPr lang="cs-CZ" dirty="0"/>
              <a:t>Kolegium (21 členů)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Opletalova 929/22, Praha 1</a:t>
            </a:r>
          </a:p>
          <a:p>
            <a:r>
              <a:rPr lang="cs-CZ" dirty="0"/>
              <a:t>IČO: 08694508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16150F22-9A2E-4E66-A9E6-719E0602B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05" y="1825625"/>
            <a:ext cx="6051957" cy="4226155"/>
          </a:xfrm>
        </p:spPr>
      </p:pic>
    </p:spTree>
    <p:extLst>
      <p:ext uri="{BB962C8B-B14F-4D97-AF65-F5344CB8AC3E}">
        <p14:creationId xmlns:p14="http://schemas.microsoft.com/office/powerpoint/2010/main" val="105952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Organizační schéma Muzea paměti XX. století </a:t>
            </a:r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8A73970C-7F85-4F48-9B73-6176696B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32" y="1393898"/>
            <a:ext cx="7926493" cy="5336738"/>
          </a:xfrm>
        </p:spPr>
      </p:pic>
    </p:spTree>
    <p:extLst>
      <p:ext uri="{BB962C8B-B14F-4D97-AF65-F5344CB8AC3E}">
        <p14:creationId xmlns:p14="http://schemas.microsoft.com/office/powerpoint/2010/main" val="317812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Sídlo Muzea – Dům pážat, Hradčany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346474"/>
            <a:ext cx="7665968" cy="5315872"/>
          </a:xfrm>
        </p:spPr>
      </p:pic>
    </p:spTree>
    <p:extLst>
      <p:ext uri="{BB962C8B-B14F-4D97-AF65-F5344CB8AC3E}">
        <p14:creationId xmlns:p14="http://schemas.microsoft.com/office/powerpoint/2010/main" val="46502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Příprava expozice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778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Československo, Evropa a svět ve 20. století, geopolitické proměny, programy a alternativy vývoje, jejich tvůrci - úvodní filmová projekce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Politické režimy, totalitní systémy, historické zlomy, tři odboje, sovětizace, propaganda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socha I. S.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Koněva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Proměny Prahy, promítání historické paměti ve veřejném prostoru, historické procházky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interaktivní mapa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Paměť a historie, rodinná historie, menšiny -</a:t>
            </a:r>
            <a:r>
              <a:rPr lang="cs-CZ" dirty="0">
                <a:effectLst/>
                <a:ea typeface="Calibri" panose="020F0502020204030204" pitchFamily="34" charset="0"/>
              </a:rPr>
              <a:t> vzpomínky pamětníků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Technika a totalita, kontrola, ovládání, propaganda, nástroj odporu - zpravodajská technika, samizdat</a:t>
            </a:r>
          </a:p>
        </p:txBody>
      </p:sp>
    </p:spTree>
    <p:extLst>
      <p:ext uri="{BB962C8B-B14F-4D97-AF65-F5344CB8AC3E}">
        <p14:creationId xmlns:p14="http://schemas.microsoft.com/office/powerpoint/2010/main" val="313061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Sbírkové předměty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E8C38F-1E4C-482B-B334-FC4088905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69" y="1332021"/>
            <a:ext cx="8165044" cy="5407005"/>
          </a:xfrm>
        </p:spPr>
      </p:pic>
    </p:spTree>
    <p:extLst>
      <p:ext uri="{BB962C8B-B14F-4D97-AF65-F5344CB8AC3E}">
        <p14:creationId xmlns:p14="http://schemas.microsoft.com/office/powerpoint/2010/main" val="30274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Akce pro veřejnost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CBB62AF-96C2-4EEF-9CD5-0B5850ECC4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84" y="1387520"/>
            <a:ext cx="3524111" cy="5227548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Debaty</a:t>
            </a:r>
          </a:p>
          <a:p>
            <a:r>
              <a:rPr lang="cs-CZ" dirty="0"/>
              <a:t>Kulaté stoly</a:t>
            </a:r>
          </a:p>
          <a:p>
            <a:r>
              <a:rPr lang="cs-CZ" dirty="0"/>
              <a:t>Konference </a:t>
            </a:r>
          </a:p>
          <a:p>
            <a:r>
              <a:rPr lang="cs-CZ" dirty="0"/>
              <a:t>Výstavy </a:t>
            </a:r>
          </a:p>
          <a:p>
            <a:r>
              <a:rPr lang="cs-CZ" dirty="0"/>
              <a:t>Knihy </a:t>
            </a:r>
          </a:p>
          <a:p>
            <a:r>
              <a:rPr lang="cs-CZ" dirty="0"/>
              <a:t>Procházky </a:t>
            </a:r>
          </a:p>
        </p:txBody>
      </p:sp>
    </p:spTree>
    <p:extLst>
      <p:ext uri="{BB962C8B-B14F-4D97-AF65-F5344CB8AC3E}">
        <p14:creationId xmlns:p14="http://schemas.microsoft.com/office/powerpoint/2010/main" val="4164279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335</Words>
  <Application>Microsoft Office PowerPoint</Application>
  <PresentationFormat>Širokoúhlá obrazovka</PresentationFormat>
  <Paragraphs>44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Muzeum paměti XX. století</vt:lpstr>
      <vt:lpstr>Muzeum paměti XX. století, zapsaný ústav </vt:lpstr>
      <vt:lpstr>Zahraniční inspirace </vt:lpstr>
      <vt:lpstr>Správní a Dozorčí rada, Kolegium </vt:lpstr>
      <vt:lpstr>Organizační schéma Muzea paměti XX. století </vt:lpstr>
      <vt:lpstr>Sídlo Muzea – Dům pážat, Hradčany </vt:lpstr>
      <vt:lpstr>Příprava expozice</vt:lpstr>
      <vt:lpstr>Sbírkové předměty </vt:lpstr>
      <vt:lpstr>Akce pro veřejnost</vt:lpstr>
      <vt:lpstr>Debaty – Československo a fenomén hranic</vt:lpstr>
      <vt:lpstr>Kulatý stůl Vyšetřování smrti Jana Masaryka</vt:lpstr>
      <vt:lpstr>Výstavy v roce 2020</vt:lpstr>
      <vt:lpstr>Výstava Rudé století. Století dějin KSČ</vt:lpstr>
      <vt:lpstr>Publikace Muzea paměti XX. století </vt:lpstr>
      <vt:lpstr>Festival Nezlomní a obětovaní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Muzeum paměti XX. století</dc:title>
  <dc:creator>Jan Kalous</dc:creator>
  <cp:lastModifiedBy>Jan Kalous</cp:lastModifiedBy>
  <cp:revision>15</cp:revision>
  <cp:lastPrinted>2021-05-24T12:36:10Z</cp:lastPrinted>
  <dcterms:created xsi:type="dcterms:W3CDTF">2020-11-06T09:32:33Z</dcterms:created>
  <dcterms:modified xsi:type="dcterms:W3CDTF">2021-05-24T12:40:42Z</dcterms:modified>
</cp:coreProperties>
</file>