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7562850" cx="10693400"/>
  <p:notesSz cx="10693400" cy="7562850"/>
  <p:embeddedFontLst>
    <p:embeddedFont>
      <p:font typeface="Open Sans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36" roundtripDataSignature="AMtx7mhURsEhOWjZajNXAv7cQ8oshTxH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72F12D-CE14-4932-8445-824A41C779B5}">
  <a:tblStyle styleId="{E172F12D-CE14-4932-8445-824A41C779B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OpenSans-bold.fntdata"/><Relationship Id="rId10" Type="http://schemas.openxmlformats.org/officeDocument/2006/relationships/slide" Target="slides/slide4.xml"/><Relationship Id="rId32" Type="http://schemas.openxmlformats.org/officeDocument/2006/relationships/font" Target="fonts/OpenSans-regular.fntdata"/><Relationship Id="rId13" Type="http://schemas.openxmlformats.org/officeDocument/2006/relationships/slide" Target="slides/slide7.xml"/><Relationship Id="rId35" Type="http://schemas.openxmlformats.org/officeDocument/2006/relationships/font" Target="fonts/OpenSans-boldItalic.fntdata"/><Relationship Id="rId12" Type="http://schemas.openxmlformats.org/officeDocument/2006/relationships/slide" Target="slides/slide6.xml"/><Relationship Id="rId34" Type="http://schemas.openxmlformats.org/officeDocument/2006/relationships/font" Target="fonts/OpenSans-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36" Type="http://customschemas.google.com/relationships/presentationmetadata" Target="meta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0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1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1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2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3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4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5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7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8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9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9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0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0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1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1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2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3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4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4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5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5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6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7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8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9:notes"/>
          <p:cNvSpPr/>
          <p:nvPr>
            <p:ph idx="2" type="sldImg"/>
          </p:nvPr>
        </p:nvSpPr>
        <p:spPr>
          <a:xfrm>
            <a:off x="1782575" y="567200"/>
            <a:ext cx="7129275" cy="2836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7"/>
          <p:cNvSpPr txBox="1"/>
          <p:nvPr>
            <p:ph type="ctrTitle"/>
          </p:nvPr>
        </p:nvSpPr>
        <p:spPr>
          <a:xfrm>
            <a:off x="914299" y="1774654"/>
            <a:ext cx="479996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7"/>
          <p:cNvSpPr txBox="1"/>
          <p:nvPr>
            <p:ph idx="1" type="subTitle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7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7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8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9"/>
          <p:cNvSpPr txBox="1"/>
          <p:nvPr>
            <p:ph type="title"/>
          </p:nvPr>
        </p:nvSpPr>
        <p:spPr>
          <a:xfrm>
            <a:off x="806300" y="226655"/>
            <a:ext cx="7574915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9"/>
          <p:cNvSpPr txBox="1"/>
          <p:nvPr>
            <p:ph idx="1" type="body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0"/>
          <p:cNvSpPr txBox="1"/>
          <p:nvPr>
            <p:ph type="title"/>
          </p:nvPr>
        </p:nvSpPr>
        <p:spPr>
          <a:xfrm>
            <a:off x="806300" y="226655"/>
            <a:ext cx="7574915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0"/>
          <p:cNvSpPr txBox="1"/>
          <p:nvPr>
            <p:ph idx="1" type="body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2" type="body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 txBox="1"/>
          <p:nvPr>
            <p:ph type="title"/>
          </p:nvPr>
        </p:nvSpPr>
        <p:spPr>
          <a:xfrm>
            <a:off x="806300" y="226655"/>
            <a:ext cx="7574915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1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1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360001" y="6228003"/>
            <a:ext cx="925715" cy="92571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6"/>
          <p:cNvSpPr txBox="1"/>
          <p:nvPr>
            <p:ph type="title"/>
          </p:nvPr>
        </p:nvSpPr>
        <p:spPr>
          <a:xfrm>
            <a:off x="806300" y="226655"/>
            <a:ext cx="7574915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26"/>
          <p:cNvSpPr txBox="1"/>
          <p:nvPr>
            <p:ph idx="1" type="body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6"/>
          <p:cNvSpPr txBox="1"/>
          <p:nvPr>
            <p:ph idx="11" type="ftr"/>
          </p:nvPr>
        </p:nvSpPr>
        <p:spPr>
          <a:xfrm>
            <a:off x="806300" y="6990295"/>
            <a:ext cx="383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6"/>
          <p:cNvSpPr txBox="1"/>
          <p:nvPr>
            <p:ph idx="10" type="dt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6"/>
          <p:cNvSpPr txBox="1"/>
          <p:nvPr>
            <p:ph idx="12" type="sldNum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ctrTitle"/>
          </p:nvPr>
        </p:nvSpPr>
        <p:spPr>
          <a:xfrm>
            <a:off x="914299" y="1774654"/>
            <a:ext cx="5194401" cy="1713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8400">
            <a:spAutoFit/>
          </a:bodyPr>
          <a:lstStyle/>
          <a:p>
            <a:pPr indent="0" lvl="0" marL="12700" marR="5080" rtl="0" algn="l">
              <a:lnSpc>
                <a:spcPct val="1131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Návrh rozpočtu</a:t>
            </a:r>
            <a:br>
              <a:rPr lang="en-US"/>
            </a:br>
            <a:r>
              <a:rPr lang="en-US"/>
              <a:t>vlastního hl. m. Prahy na rok 2026</a:t>
            </a:r>
            <a:endParaRPr/>
          </a:p>
        </p:txBody>
      </p:sp>
      <p:sp>
        <p:nvSpPr>
          <p:cNvPr id="45" name="Google Shape;45;p1"/>
          <p:cNvSpPr txBox="1"/>
          <p:nvPr/>
        </p:nvSpPr>
        <p:spPr>
          <a:xfrm>
            <a:off x="919122" y="4078655"/>
            <a:ext cx="2827377" cy="1182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ZÁKLADNÍ DATA</a:t>
            </a:r>
            <a:endParaRPr sz="3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914298" y="6585548"/>
            <a:ext cx="1765401" cy="566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Ing. Zdeněk Kovářík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radní hl. m. Prahy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pro finance a rozpočet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926999" y="3873605"/>
            <a:ext cx="2386965" cy="0"/>
          </a:xfrm>
          <a:custGeom>
            <a:rect b="b" l="l" r="r" t="t"/>
            <a:pathLst>
              <a:path extrusionOk="0" h="120000" w="2386965">
                <a:moveTo>
                  <a:pt x="0" y="0"/>
                </a:moveTo>
                <a:lnTo>
                  <a:pt x="2386799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0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5. Výkupy pozemků, budov a staveb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Majetkový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1,1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3" name="Google Shape;113;p10"/>
          <p:cNvSpPr txBox="1"/>
          <p:nvPr>
            <p:ph type="title"/>
          </p:nvPr>
        </p:nvSpPr>
        <p:spPr>
          <a:xfrm>
            <a:off x="806300" y="226655"/>
            <a:ext cx="8579000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14" name="Google Shape;114;p10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5" name="Google Shape;115;p10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21" name="Google Shape;121;p11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2" name="Google Shape;122;p11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3" name="Google Shape;123;p11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6. Rekonstrukce Divadla na Vinohradech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Google Shape;128;p12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66600"/>
                <a:gridCol w="4186550"/>
                <a:gridCol w="3054975"/>
              </a:tblGrid>
              <a:tr h="641350">
                <a:tc gridSpan="3">
                  <a:txBody>
                    <a:bodyPr/>
                    <a:lstStyle/>
                    <a:p>
                      <a:pPr indent="0" lvl="0" marL="213233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7. Rek. a dostavba Průmyslového paláce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460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24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2836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850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9" name="Google Shape;129;p12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30" name="Google Shape;130;p12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31" name="Google Shape;131;p12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37" name="Google Shape;137;p13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38" name="Google Shape;138;p13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9" name="Google Shape;139;p13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8. Terminál Smíchovské nádraží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850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45" name="Google Shape;145;p14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46" name="Google Shape;146;p14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7" name="Google Shape;147;p14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9. Vltavská filharmonie - PD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Majetkový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489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53" name="Google Shape;153;p15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4" name="Google Shape;154;p15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5" name="Google Shape;155;p15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10. ZŠ a SŠ Březiněves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481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2" name="Google Shape;162;p16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3" name="Google Shape;163;p16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11. Tramvajová trať Počernická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Dopravní podnik hl. m. Prahy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450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7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69" name="Google Shape;169;p17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70" name="Google Shape;170;p17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1" name="Google Shape;171;p17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12. P+R Opatov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400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8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77" name="Google Shape;177;p18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78" name="Google Shape;178;p18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9" name="Google Shape;179;p18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13. Dvorecký most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395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85" name="Google Shape;185;p19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86" name="Google Shape;186;p19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7" name="Google Shape;187;p19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14. Datová centra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Informatický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322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oogle Shape;52;p2"/>
          <p:cNvGraphicFramePr/>
          <p:nvPr/>
        </p:nvGraphicFramePr>
        <p:xfrm>
          <a:off x="783001" y="133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4709150"/>
                <a:gridCol w="4479925"/>
              </a:tblGrid>
              <a:tr h="698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Základní rozpočtová data na rok 2026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celkové příjmy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116,4 mld.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celkové výdaje</a:t>
                      </a:r>
                      <a:endParaRPr b="1"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119,1 mld. Kč</a:t>
                      </a:r>
                      <a:endParaRPr b="1"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 tom provoz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96,0 mld.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 tom investice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23,0 mld.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rozdíl příjmů a výdajů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- 2,7 mld.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825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z toho kryto vlast. zdroji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+ 2,7 mld.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3" name="Google Shape;53;p2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4" name="Google Shape;54;p2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93" name="Google Shape;193;p20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94" name="Google Shape;194;p20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5" name="Google Shape;195;p20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15. Tramvajová trať Václavské náměstí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Dopravní podnik hl. m. Prahy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318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0" name="Google Shape;200;p21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9450"/>
                <a:gridCol w="4220200"/>
                <a:gridCol w="3037850"/>
              </a:tblGrid>
              <a:tr h="641350">
                <a:tc gridSpan="3">
                  <a:txBody>
                    <a:bodyPr/>
                    <a:lstStyle/>
                    <a:p>
                      <a:pPr indent="0" lvl="0" marL="21799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16. Obnova a modernizace veř. osvětlení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460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07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Majetkový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1186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293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1" name="Google Shape;201;p21"/>
          <p:cNvSpPr txBox="1"/>
          <p:nvPr>
            <p:ph type="title"/>
          </p:nvPr>
        </p:nvSpPr>
        <p:spPr>
          <a:xfrm>
            <a:off x="806300" y="215504"/>
            <a:ext cx="8883800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202" name="Google Shape;202;p21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3" name="Google Shape;203;p21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209" name="Google Shape;209;p22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0" name="Google Shape;210;p22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1" name="Google Shape;211;p22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17. Městský okruh Balabenka - Rybníčky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289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217" name="Google Shape;217;p23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8" name="Google Shape;218;p23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9" name="Google Shape;219;p23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18. Rekonstrukce areálu Emauzy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Institut plánování a rozvoje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285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4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225" name="Google Shape;225;p24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6" name="Google Shape;226;p24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7" name="Google Shape;227;p24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19. Radlická radiála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284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5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233" name="Google Shape;233;p25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4" name="Google Shape;234;p25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5" name="Google Shape;235;p25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20. Výstavba budovy Palata II.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280 mil.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Google Shape;59;p3"/>
          <p:cNvGraphicFramePr/>
          <p:nvPr/>
        </p:nvGraphicFramePr>
        <p:xfrm>
          <a:off x="783001" y="133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4709150"/>
                <a:gridCol w="4479925"/>
              </a:tblGrid>
              <a:tr h="7175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Financování městských částí hl. m. Prahy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finanční vztahy</a:t>
                      </a:r>
                      <a:endParaRPr b="0"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10 534 mil. Kč</a:t>
                      </a:r>
                      <a:endParaRPr b="0"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příspěvek na st. správu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1 065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výnosy z hazardu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50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participativní rozpočet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20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rezerva UM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500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rezerva UF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250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rezerva UP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334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lvl="0" marL="74549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meziroční změna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32702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0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+ 2 648 mil. Kč</a:t>
                      </a:r>
                      <a:endParaRPr sz="3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206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sp>
        <p:nvSpPr>
          <p:cNvPr id="60" name="Google Shape;60;p3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1" name="Google Shape;61;p3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4"/>
          <p:cNvGraphicFramePr/>
          <p:nvPr/>
        </p:nvGraphicFramePr>
        <p:xfrm>
          <a:off x="783000" y="133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3424550"/>
                <a:gridCol w="2724150"/>
                <a:gridCol w="30410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Provozní rozpočet vlastního hl. m. Prahy na rok 2026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460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01 - Rozvoj obce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0,6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+ 13 %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02 - Městská infrastruktura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3,5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+ 3 %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03 - Doprava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31,1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+ 3 %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04 - Školství, mládež a sport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27,9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- 2 %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05 - Zdravot. a sociální oblast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6,4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+ 8 %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06 - Kultura a cestovní ruch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2,5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+ 5 %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07 - Bezpečnost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3,6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+ 8 %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08 - Hospodářství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1,1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+ 2 %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09 - Vnitřní správa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5,8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+ 5 %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Kap. 10 - Pokladní správa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13,6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+ 32 %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CELKEM PROVOZ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96,0 mld. Kč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meziročně + 5 %</a:t>
                      </a:r>
                      <a:endParaRPr/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4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8" name="Google Shape;68;p4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5"/>
          <p:cNvGraphicFramePr/>
          <p:nvPr/>
        </p:nvGraphicFramePr>
        <p:xfrm>
          <a:off x="783000" y="1332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3424550"/>
                <a:gridCol w="2510750"/>
                <a:gridCol w="32544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rozpočet vlastního hl. m. Prahy na rok 2026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460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01 - Rozvoj obce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1,4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+ 1,3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02 - Městská infrastruktura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2,1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+ 2,2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03 - Doprava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10,4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+ 6,7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04 - Školství, mládež a sport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1,3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+ 1,2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05 - Zdravot. a sociální oblast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0,7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+ 0,5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06 - Kultura a cestovní ruch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1,7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+ 1,0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07 - Bezpečnost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0,5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+ 0,1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08 - Hospodářství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1216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1,9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8712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+ 1,4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Kap. 09 - Vnitřní správa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0,7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+ 0,3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Kap. 10 - Pokladní správa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2,2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+ 2,0 mld. Kč převody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CELKEM INVESTICE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84860" marR="0" rtl="0" algn="ct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23,0 mld. Kč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60145" marR="0" rtl="0" algn="r">
                        <a:lnSpc>
                          <a:spcPct val="1178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+ 16,8 mld. Kč převody</a:t>
                      </a:r>
                      <a:endParaRPr/>
                    </a:p>
                  </a:txBody>
                  <a:tcPr marT="99050" marB="0" marR="0" marL="0" anchor="ctr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5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5" name="Google Shape;75;p5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Google Shape;80;p6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 Metro D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Dopravní podnik hl. m. Prahy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5,8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1" name="Google Shape;81;p6"/>
          <p:cNvSpPr txBox="1"/>
          <p:nvPr>
            <p:ph type="title"/>
          </p:nvPr>
        </p:nvSpPr>
        <p:spPr>
          <a:xfrm>
            <a:off x="806300" y="226655"/>
            <a:ext cx="8579000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82" name="Google Shape;82;p6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3" name="Google Shape;83;p6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89" name="Google Shape;89;p7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0" name="Google Shape;90;p7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7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2. Ústřední čistírna odpadních vod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1,5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p8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66600"/>
                <a:gridCol w="4186550"/>
                <a:gridCol w="3054975"/>
              </a:tblGrid>
              <a:tr h="641350">
                <a:tc gridSpan="3">
                  <a:txBody>
                    <a:bodyPr/>
                    <a:lstStyle/>
                    <a:p>
                      <a:pPr indent="0" lvl="0" marL="213233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 Transformace CNP na sídlo EUSPA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46050" marB="0" marR="0" marL="0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24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Investiční odbor Magistrátu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2836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1,3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7" name="Google Shape;97;p8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98" name="Google Shape;98;p8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9" name="Google Shape;99;p8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"/>
          <p:cNvSpPr txBox="1"/>
          <p:nvPr>
            <p:ph type="title"/>
          </p:nvPr>
        </p:nvSpPr>
        <p:spPr>
          <a:xfrm>
            <a:off x="806300" y="226655"/>
            <a:ext cx="9208133" cy="6045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 20 investic vl. hl. m. Prahy 2026</a:t>
            </a:r>
            <a:endParaRPr/>
          </a:p>
        </p:txBody>
      </p:sp>
      <p:sp>
        <p:nvSpPr>
          <p:cNvPr id="105" name="Google Shape;105;p9"/>
          <p:cNvSpPr/>
          <p:nvPr/>
        </p:nvSpPr>
        <p:spPr>
          <a:xfrm flipH="1" rot="10800000">
            <a:off x="819000" y="6786336"/>
            <a:ext cx="4146700" cy="45719"/>
          </a:xfrm>
          <a:custGeom>
            <a:rect b="b" l="l" r="r" t="t"/>
            <a:pathLst>
              <a:path extrusionOk="0" h="120000" w="3852545">
                <a:moveTo>
                  <a:pt x="0" y="0"/>
                </a:moveTo>
                <a:lnTo>
                  <a:pt x="3851998" y="0"/>
                </a:lnTo>
              </a:path>
            </a:pathLst>
          </a:custGeom>
          <a:noFill/>
          <a:ln cap="flat" cmpd="sng" w="38100">
            <a:solidFill>
              <a:srgbClr val="ED1B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6" name="Google Shape;106;p9"/>
          <p:cNvSpPr txBox="1"/>
          <p:nvPr>
            <p:ph idx="11" type="ftr"/>
          </p:nvPr>
        </p:nvSpPr>
        <p:spPr>
          <a:xfrm>
            <a:off x="806300" y="6990295"/>
            <a:ext cx="4159400" cy="195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Návrh rozpočtu vlastního hl. m. Prahy na rok 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7" name="Google Shape;107;p9"/>
          <p:cNvGraphicFramePr/>
          <p:nvPr/>
        </p:nvGraphicFramePr>
        <p:xfrm>
          <a:off x="783002" y="1401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{E172F12D-CE14-4932-8445-824A41C779B5}</a:tableStyleId>
              </a:tblPr>
              <a:tblGrid>
                <a:gridCol w="1941200"/>
                <a:gridCol w="4236075"/>
                <a:gridCol w="3030225"/>
              </a:tblGrid>
              <a:tr h="641350">
                <a:tc gridSpan="3">
                  <a:txBody>
                    <a:bodyPr/>
                    <a:lstStyle/>
                    <a:p>
                      <a:pPr indent="0" lvl="0" marL="0" marR="92138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4. Libeňský most</a:t>
                      </a:r>
                      <a:endParaRPr sz="2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 anchor="ctr"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1B2E"/>
                    </a:solidFill>
                  </a:tcPr>
                </a:tc>
                <a:tc hMerge="1"/>
                <a:tc hMerge="1"/>
              </a:tr>
              <a:tr h="421000">
                <a:tc>
                  <a:txBody>
                    <a:bodyPr/>
                    <a:lstStyle/>
                    <a:p>
                      <a:pPr indent="0" lvl="0" marL="14351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Investor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89408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Technická správa komunikací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1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231F2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1,2 mld. Kč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9050" marB="0" marR="0" marL="0">
                    <a:lnT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D1B2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2023-04-14T10:43:54Z</dcterms:created>
  <dc:creator>Vitezslav Mares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2023-04-12T00:00:00Z</vt:filetime>
  </property>
  <property fmtid="{D5CDD505-2E9C-101B-9397-08002B2CF9AE}" pid="3" name="Creator">
    <vt:lpwstr>Adobe InDesign 18.2 (Windows)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2023-04-14T00:00:00Z</vt:filetime>
  </property>
  <property fmtid="{D5CDD505-2E9C-101B-9397-08002B2CF9AE}" pid="7" name="Producer">
    <vt:lpwstr>Adobe PDF Library 17.0</vt:lpwstr>
  </property>
</Properties>
</file>