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hyI7ijr2CkoRjOIrXhPWaEUaY/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90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" name="Google Shape;2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" name="Google Shape;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dnes.cz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eznam.cz" TargetMode="External"/><Relationship Id="rId5" Type="http://schemas.openxmlformats.org/officeDocument/2006/relationships/hyperlink" Target="http://aktualne.cz" TargetMode="External"/><Relationship Id="rId4" Type="http://schemas.openxmlformats.org/officeDocument/2006/relationships/hyperlink" Target="http://novinky.cz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" title="pexels-masoodaslami-15112647.jpg"/>
          <p:cNvPicPr preferRelativeResize="0"/>
          <p:nvPr/>
        </p:nvPicPr>
        <p:blipFill rotWithShape="1">
          <a:blip r:embed="rId3">
            <a:alphaModFix/>
          </a:blip>
          <a:srcRect t="46525" b="21834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365750" y="493950"/>
            <a:ext cx="79773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lang="en-US" sz="4300" b="1" i="0" u="none" strike="noStrike" cap="none">
                <a:solidFill>
                  <a:srgbClr val="FFFFFF"/>
                </a:solidFill>
              </a:rPr>
              <a:t>SOUCITNÉ ZACHÁZENÍ</a:t>
            </a:r>
            <a:endParaRPr sz="430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lang="en-US" sz="4300" b="1" i="0" u="none" strike="noStrike" cap="none">
                <a:solidFill>
                  <a:srgbClr val="FFFFFF"/>
                </a:solidFill>
              </a:rPr>
              <a:t>S KAPRY</a:t>
            </a:r>
            <a:endParaRPr sz="43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365760" y="1774040"/>
            <a:ext cx="4572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</a:rPr>
              <a:t>V RÁMCI VÁNOČNÍCH SVÁTKŮ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365760" y="3657600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Jiří Pospíšil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Jana Komrsková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Ondřej Slavík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20;p1" descr="/home/claude/workspace/slides/praha_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Problematika prodeje kaprů očima odborníka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0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Prof. Mgr. Ondřej Slavík, Ph.D. (Česká zemědělská univerzita)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0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57211" y="1357124"/>
            <a:ext cx="2966875" cy="346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1" title="pexels-pat-whelen-2913248-5596957.jpg"/>
          <p:cNvPicPr preferRelativeResize="0"/>
          <p:nvPr/>
        </p:nvPicPr>
        <p:blipFill rotWithShape="1">
          <a:blip r:embed="rId3">
            <a:alphaModFix/>
          </a:blip>
          <a:srcRect t="44618" b="13137"/>
          <a:stretch/>
        </p:blipFill>
        <p:spPr>
          <a:xfrm>
            <a:off x="0" y="0"/>
            <a:ext cx="914399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1"/>
          <p:cNvSpPr/>
          <p:nvPr/>
        </p:nvSpPr>
        <p:spPr>
          <a:xfrm>
            <a:off x="414200" y="862225"/>
            <a:ext cx="54864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lang="en-US" sz="4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Děkujeme za pozornost</a:t>
            </a:r>
            <a:endParaRPr sz="4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1" descr="/home/claude/workspace/slides/praha_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Smysl kampaně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457200" y="1280125"/>
            <a:ext cx="8229600" cy="27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Nikomu </a:t>
            </a:r>
            <a:r>
              <a:rPr lang="en-US" sz="2200" b="1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nezakazujeme</a:t>
            </a: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prodej, nákup či konzumaci kaprů!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Cílem kampaně je pokusit se přispět k </a:t>
            </a:r>
            <a:r>
              <a:rPr lang="en-US" sz="2200" u="sng">
                <a:solidFill>
                  <a:schemeClr val="dk1"/>
                </a:solidFill>
              </a:rPr>
              <a:t>soucitnějšímu zacházení s kapry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Měli bychom usilovat o to, aby se cesta kapra z kádě na náš stůl </a:t>
            </a:r>
            <a:r>
              <a:rPr lang="en-US" sz="2200" b="1" u="sng">
                <a:solidFill>
                  <a:schemeClr val="dk1"/>
                </a:solidFill>
              </a:rPr>
              <a:t>obešla bez dalšího trápení</a:t>
            </a:r>
            <a:endParaRPr sz="2200"/>
          </a:p>
        </p:txBody>
      </p:sp>
      <p:pic>
        <p:nvPicPr>
          <p:cNvPr id="28" name="Google Shape;28;p2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Vizualizace kampaně #1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3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918210"/>
            <a:ext cx="2837500" cy="4015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Vizualizace kampaně #2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4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918210"/>
            <a:ext cx="2828290" cy="4015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Vizualizace kampaně #3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5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918210"/>
            <a:ext cx="2819103" cy="4015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457200" y="365760"/>
            <a:ext cx="8229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Kdy a kde plakáty uvidíte?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6"/>
          <p:cNvSpPr/>
          <p:nvPr/>
        </p:nvSpPr>
        <p:spPr>
          <a:xfrm>
            <a:off x="457200" y="1191950"/>
            <a:ext cx="8229600" cy="31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Kampaň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poběží od </a:t>
            </a:r>
            <a:r>
              <a:rPr lang="en-US" sz="2200" b="1"/>
              <a:t>10</a:t>
            </a: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.12. do 23.12.</a:t>
            </a:r>
            <a:endParaRPr sz="2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Obrazovky městského mobiliáře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Print (Metro, Blesk, Náš Region)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Online (</a:t>
            </a:r>
            <a:r>
              <a:rPr lang="en-US" sz="2200" u="sng">
                <a:solidFill>
                  <a:schemeClr val="hlink"/>
                </a:solidFill>
                <a:hlinkClick r:id="rId3"/>
              </a:rPr>
              <a:t>idnes.cz</a:t>
            </a:r>
            <a:r>
              <a:rPr lang="en-US" sz="2200">
                <a:solidFill>
                  <a:schemeClr val="dk1"/>
                </a:solidFill>
              </a:rPr>
              <a:t>, </a:t>
            </a:r>
            <a:r>
              <a:rPr lang="en-US" sz="2200" u="sng">
                <a:solidFill>
                  <a:schemeClr val="hlink"/>
                </a:solidFill>
                <a:hlinkClick r:id="rId4"/>
              </a:rPr>
              <a:t>novinky.cz</a:t>
            </a:r>
            <a:r>
              <a:rPr lang="en-US" sz="2200">
                <a:solidFill>
                  <a:schemeClr val="dk1"/>
                </a:solidFill>
              </a:rPr>
              <a:t> , </a:t>
            </a:r>
            <a:r>
              <a:rPr lang="en-US" sz="2200" u="sng">
                <a:solidFill>
                  <a:schemeClr val="hlink"/>
                </a:solidFill>
                <a:hlinkClick r:id="rId5"/>
              </a:rPr>
              <a:t>aktualne.cz</a:t>
            </a:r>
            <a:r>
              <a:rPr lang="en-US" sz="2200">
                <a:solidFill>
                  <a:schemeClr val="dk1"/>
                </a:solidFill>
              </a:rPr>
              <a:t>, </a:t>
            </a:r>
            <a:r>
              <a:rPr lang="en-US" sz="2200" u="sng">
                <a:solidFill>
                  <a:schemeClr val="hlink"/>
                </a:solidFill>
                <a:hlinkClick r:id="rId6"/>
              </a:rPr>
              <a:t>seznam.cz</a:t>
            </a:r>
            <a:r>
              <a:rPr lang="en-US" sz="2200">
                <a:solidFill>
                  <a:schemeClr val="dk1"/>
                </a:solidFill>
              </a:rPr>
              <a:t> aj.)</a:t>
            </a:r>
            <a:endParaRPr sz="2200">
              <a:solidFill>
                <a:schemeClr val="dk1"/>
              </a:solidFill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-US" sz="2200">
                <a:solidFill>
                  <a:schemeClr val="dk1"/>
                </a:solidFill>
              </a:rPr>
              <a:t>Rámečky v metru</a:t>
            </a:r>
            <a:endParaRPr sz="2200">
              <a:solidFill>
                <a:schemeClr val="dk1"/>
              </a:solidFill>
            </a:endParaRPr>
          </a:p>
        </p:txBody>
      </p:sp>
      <p:pic>
        <p:nvPicPr>
          <p:cNvPr id="60" name="Google Shape;60;p6" descr="/home/claude/workspace/slides/praha_log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Webová stránka kampaně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7"/>
          <p:cNvSpPr/>
          <p:nvPr/>
        </p:nvSpPr>
        <p:spPr>
          <a:xfrm>
            <a:off x="457200" y="12801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 kampani vznikla také speciální webová stránka v rámci portálu Praha.eu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7"/>
          <p:cNvSpPr/>
          <p:nvPr/>
        </p:nvSpPr>
        <p:spPr>
          <a:xfrm>
            <a:off x="457200" y="1920283"/>
            <a:ext cx="8229600" cy="19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-US" sz="22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https://praha.eu/vanoce-pro-kapry</a:t>
            </a:r>
            <a:endParaRPr sz="2200" b="1" i="0" u="sng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 dirty="0" err="1">
                <a:solidFill>
                  <a:schemeClr val="dk1"/>
                </a:solidFill>
              </a:rPr>
              <a:t>Veškeré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informace</a:t>
            </a:r>
            <a:r>
              <a:rPr lang="en-US" sz="2000" dirty="0">
                <a:solidFill>
                  <a:schemeClr val="dk1"/>
                </a:solidFill>
              </a:rPr>
              <a:t> v </a:t>
            </a:r>
            <a:r>
              <a:rPr lang="en-US" sz="2000" dirty="0" err="1">
                <a:solidFill>
                  <a:schemeClr val="dk1"/>
                </a:solidFill>
              </a:rPr>
              <a:t>kampani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jsou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na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webu</a:t>
            </a:r>
            <a:r>
              <a:rPr lang="en-US" sz="2000" dirty="0">
                <a:solidFill>
                  <a:schemeClr val="dk1"/>
                </a:solidFill>
              </a:rPr>
              <a:t> k </a:t>
            </a:r>
            <a:r>
              <a:rPr lang="en-US" sz="2000" dirty="0" err="1">
                <a:solidFill>
                  <a:schemeClr val="dk1"/>
                </a:solidFill>
              </a:rPr>
              <a:t>dispozici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 dirty="0" err="1">
                <a:solidFill>
                  <a:schemeClr val="dk1"/>
                </a:solidFill>
              </a:rPr>
              <a:t>Naleznete</a:t>
            </a:r>
            <a:r>
              <a:rPr lang="en-US" sz="2000" dirty="0">
                <a:solidFill>
                  <a:schemeClr val="dk1"/>
                </a:solidFill>
              </a:rPr>
              <a:t> tam </a:t>
            </a:r>
            <a:r>
              <a:rPr lang="en-US" sz="2000" dirty="0" err="1">
                <a:solidFill>
                  <a:schemeClr val="dk1"/>
                </a:solidFill>
              </a:rPr>
              <a:t>také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článek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pana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profesora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Slavíka</a:t>
            </a:r>
            <a:endParaRPr sz="2200" b="1" u="sng" dirty="0"/>
          </a:p>
        </p:txBody>
      </p:sp>
      <p:pic>
        <p:nvPicPr>
          <p:cNvPr id="69" name="Google Shape;69;p7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Kapři v číslech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8" descr="/home/claude/workspace/slides/carp_phot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931600"/>
            <a:ext cx="5486400" cy="393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 descr="/home/claude/workspace/slides/praha_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/>
          <p:nvPr/>
        </p:nvSpPr>
        <p:spPr>
          <a:xfrm>
            <a:off x="457200" y="365760"/>
            <a:ext cx="8229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Stejně jako se v Praze staráme o nejrůznější poraněná či slabá zvířata, měli bychom věnovat pozornost i těm, </a:t>
            </a:r>
            <a:r>
              <a:rPr lang="en-US" sz="1800" b="0" i="1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jejichž trápení není slyšet.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9"/>
          <p:cNvSpPr/>
          <p:nvPr/>
        </p:nvSpPr>
        <p:spPr>
          <a:xfrm>
            <a:off x="457200" y="1371600"/>
            <a:ext cx="8229600" cy="24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Celkem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je v ČR </a:t>
            </a:r>
            <a:r>
              <a:rPr lang="cs-CZ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1500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prodejních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míst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kaprů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(evidence SVS)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 dirty="0">
                <a:solidFill>
                  <a:schemeClr val="dk1"/>
                </a:solidFill>
              </a:rPr>
              <a:t>1</a:t>
            </a:r>
            <a:r>
              <a:rPr lang="cs-CZ" sz="1800" b="1" dirty="0">
                <a:solidFill>
                  <a:schemeClr val="dk1"/>
                </a:solidFill>
              </a:rPr>
              <a:t>3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r>
              <a:rPr lang="en-US" sz="1800" b="1" dirty="0" err="1">
                <a:solidFill>
                  <a:schemeClr val="dk1"/>
                </a:solidFill>
              </a:rPr>
              <a:t>procent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prodaných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kaprů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si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zákazník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b="1" u="sng" dirty="0" err="1">
                <a:solidFill>
                  <a:schemeClr val="dk1"/>
                </a:solidFill>
              </a:rPr>
              <a:t>odnáší</a:t>
            </a:r>
            <a:r>
              <a:rPr lang="en-US" sz="1800" b="1" u="sng" dirty="0">
                <a:solidFill>
                  <a:schemeClr val="dk1"/>
                </a:solidFill>
              </a:rPr>
              <a:t> </a:t>
            </a:r>
            <a:r>
              <a:rPr lang="en-US" sz="1800" b="1" u="sng" dirty="0" err="1">
                <a:solidFill>
                  <a:schemeClr val="dk1"/>
                </a:solidFill>
              </a:rPr>
              <a:t>domů</a:t>
            </a:r>
            <a:r>
              <a:rPr lang="en-US" sz="1800" b="1" u="sng" dirty="0">
                <a:solidFill>
                  <a:schemeClr val="dk1"/>
                </a:solidFill>
              </a:rPr>
              <a:t> </a:t>
            </a:r>
            <a:r>
              <a:rPr lang="en-US" sz="1800" b="1" u="sng" dirty="0" err="1">
                <a:solidFill>
                  <a:schemeClr val="dk1"/>
                </a:solidFill>
              </a:rPr>
              <a:t>živých</a:t>
            </a:r>
            <a:endParaRPr lang="en-US" sz="1800" b="1" u="sng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V </a:t>
            </a:r>
            <a:r>
              <a:rPr lang="en-US" sz="1800" dirty="0" err="1">
                <a:solidFill>
                  <a:schemeClr val="dk1"/>
                </a:solidFill>
              </a:rPr>
              <a:t>loňském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roce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bylo</a:t>
            </a:r>
            <a:r>
              <a:rPr lang="en-US" sz="1800" dirty="0">
                <a:solidFill>
                  <a:schemeClr val="dk1"/>
                </a:solidFill>
              </a:rPr>
              <a:t> pro </a:t>
            </a:r>
            <a:r>
              <a:rPr lang="en-US" sz="1800" dirty="0" err="1">
                <a:solidFill>
                  <a:schemeClr val="dk1"/>
                </a:solidFill>
              </a:rPr>
              <a:t>vánoční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prodej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vyloveno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b="1" dirty="0">
                <a:solidFill>
                  <a:schemeClr val="dk1"/>
                </a:solidFill>
              </a:rPr>
              <a:t>1</a:t>
            </a:r>
            <a:r>
              <a:rPr lang="cs-CZ" sz="1800" b="1" dirty="0">
                <a:solidFill>
                  <a:schemeClr val="dk1"/>
                </a:solidFill>
              </a:rPr>
              <a:t>6</a:t>
            </a:r>
            <a:r>
              <a:rPr lang="en-US" sz="1800" b="1" dirty="0">
                <a:solidFill>
                  <a:schemeClr val="dk1"/>
                </a:solidFill>
              </a:rPr>
              <a:t> tun </a:t>
            </a:r>
            <a:r>
              <a:rPr lang="en-US" sz="1800" b="1" dirty="0" err="1">
                <a:solidFill>
                  <a:schemeClr val="dk1"/>
                </a:solidFill>
              </a:rPr>
              <a:t>kaprů</a:t>
            </a:r>
            <a:endParaRPr lang="en-US" sz="1800" b="1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Kapr </a:t>
            </a:r>
            <a:r>
              <a:rPr lang="en-US" sz="1800" dirty="0" err="1">
                <a:solidFill>
                  <a:schemeClr val="dk1"/>
                </a:solidFill>
              </a:rPr>
              <a:t>představuje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b="1" dirty="0">
                <a:solidFill>
                  <a:schemeClr val="dk1"/>
                </a:solidFill>
              </a:rPr>
              <a:t>8</a:t>
            </a:r>
            <a:r>
              <a:rPr lang="cs-CZ" sz="1800" b="1" dirty="0">
                <a:solidFill>
                  <a:schemeClr val="dk1"/>
                </a:solidFill>
              </a:rPr>
              <a:t>5,9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r>
              <a:rPr lang="en-US" sz="1800" b="1" dirty="0" err="1">
                <a:solidFill>
                  <a:schemeClr val="dk1"/>
                </a:solidFill>
              </a:rPr>
              <a:t>procenta</a:t>
            </a:r>
            <a:r>
              <a:rPr lang="en-US" sz="1800" dirty="0">
                <a:solidFill>
                  <a:schemeClr val="dk1"/>
                </a:solidFill>
              </a:rPr>
              <a:t> z </a:t>
            </a:r>
            <a:r>
              <a:rPr lang="en-US" sz="1800" dirty="0" err="1">
                <a:solidFill>
                  <a:schemeClr val="dk1"/>
                </a:solidFill>
              </a:rPr>
              <a:t>objemu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všech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ulovených</a:t>
            </a:r>
            <a:r>
              <a:rPr lang="en-US" sz="1800" dirty="0">
                <a:solidFill>
                  <a:schemeClr val="dk1"/>
                </a:solidFill>
              </a:rPr>
              <a:t> </a:t>
            </a:r>
            <a:r>
              <a:rPr lang="en-US" sz="1800" dirty="0" err="1">
                <a:solidFill>
                  <a:schemeClr val="dk1"/>
                </a:solidFill>
              </a:rPr>
              <a:t>ryb</a:t>
            </a:r>
            <a:r>
              <a:rPr lang="en-US" sz="1800" dirty="0">
                <a:solidFill>
                  <a:schemeClr val="dk1"/>
                </a:solidFill>
              </a:rPr>
              <a:t> v ČR</a:t>
            </a:r>
            <a:endParaRPr lang="en-US" sz="1800" dirty="0"/>
          </a:p>
        </p:txBody>
      </p:sp>
      <p:pic>
        <p:nvPicPr>
          <p:cNvPr id="85" name="Google Shape;85;p9" descr="/home/claude/workspace/slides/praha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320" y="4434840"/>
            <a:ext cx="548640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Předvádění na obrazovce (16:9)</PresentationFormat>
  <Paragraphs>44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Hlavní město Praha</dc:creator>
  <cp:lastModifiedBy>Sušický Jakub (MHMP, SE3)</cp:lastModifiedBy>
  <cp:revision>1</cp:revision>
  <dcterms:created xsi:type="dcterms:W3CDTF">2025-12-05T10:38:38Z</dcterms:created>
  <dcterms:modified xsi:type="dcterms:W3CDTF">2025-12-08T09:06:29Z</dcterms:modified>
</cp:coreProperties>
</file>