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750" r:id="rId5"/>
    <p:sldId id="751" r:id="rId6"/>
    <p:sldId id="755" r:id="rId7"/>
    <p:sldId id="761" r:id="rId8"/>
    <p:sldId id="760" r:id="rId9"/>
    <p:sldId id="759" r:id="rId10"/>
    <p:sldId id="743" r:id="rId11"/>
    <p:sldId id="746" r:id="rId12"/>
    <p:sldId id="754" r:id="rId13"/>
    <p:sldId id="753" r:id="rId14"/>
    <p:sldId id="258" r:id="rId15"/>
    <p:sldId id="763" r:id="rId16"/>
    <p:sldId id="765" r:id="rId17"/>
    <p:sldId id="742" r:id="rId18"/>
    <p:sldId id="747" r:id="rId19"/>
    <p:sldId id="397" r:id="rId20"/>
    <p:sldId id="764" r:id="rId21"/>
    <p:sldId id="762" r:id="rId22"/>
    <p:sldId id="395" r:id="rId23"/>
    <p:sldId id="407" r:id="rId24"/>
    <p:sldId id="749" r:id="rId25"/>
  </p:sldIdLst>
  <p:sldSz cx="12192000" cy="6858000"/>
  <p:notesSz cx="6888163" cy="100187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Úvod" id="{C619A1D8-EA4C-4700-83DB-BAD7FEF31ABA}">
          <p14:sldIdLst>
            <p14:sldId id="750"/>
            <p14:sldId id="751"/>
          </p14:sldIdLst>
        </p14:section>
        <p14:section name="Ideanote" id="{2BD13471-019B-4793-A525-813CF9B58709}">
          <p14:sldIdLst>
            <p14:sldId id="755"/>
            <p14:sldId id="761"/>
            <p14:sldId id="760"/>
            <p14:sldId id="759"/>
          </p14:sldIdLst>
        </p14:section>
        <p14:section name="Ideanote" id="{AB108863-02FD-4B60-8F40-9264463274B6}">
          <p14:sldIdLst>
            <p14:sldId id="743"/>
            <p14:sldId id="746"/>
            <p14:sldId id="754"/>
            <p14:sldId id="753"/>
          </p14:sldIdLst>
        </p14:section>
        <p14:section name="Projektový záměr_1" id="{E1182B7C-7D87-401F-A803-3B172BC20D9E}">
          <p14:sldIdLst>
            <p14:sldId id="258"/>
            <p14:sldId id="763"/>
            <p14:sldId id="765"/>
            <p14:sldId id="742"/>
            <p14:sldId id="747"/>
            <p14:sldId id="397"/>
            <p14:sldId id="764"/>
            <p14:sldId id="762"/>
            <p14:sldId id="395"/>
            <p14:sldId id="407"/>
          </p14:sldIdLst>
        </p14:section>
        <p14:section name="Různé" id="{D111C8DB-21AA-4BFE-BE85-5EC720F7A3E5}">
          <p14:sldIdLst>
            <p14:sldId id="74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EE5627-D715-9C8F-BEB2-6C546ED919C5}" name="Šárovec Ondřej" initials="" userId="S::OP3052@oict.cz::4bd3e9cb-b6c5-4813-841b-9866abf4b2fb" providerId="AD"/>
  <p188:author id="{D3834FDE-B12D-DE76-FCDF-1827C44DBDE3}" name="Uživatel typu Host" initials="UH" userId="S::urn:spo:anon#65d3175885a1d78934a04d8881ab70a8c8ed4c5611ff80feb629558e027485a2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DB768E-B151-C239-8C0E-5081370CB7A7}" v="106" dt="2023-10-30T20:56:41.877"/>
    <p1510:client id="{38DEEB5E-680D-4CBD-BD1C-D888641C90FE}" v="13" dt="2023-10-31T08:03:21.189"/>
    <p1510:client id="{6EF7C9A5-5984-E943-AABD-BD4F5EDA2C20}" v="97" dt="2023-10-31T08:04:38.530"/>
    <p1510:client id="{C1650316-91CD-018E-EF3B-0630E6A272FC}" v="19" dt="2023-10-30T16:28:28.80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644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EF442-4D60-4B14-8CED-A6848FA159BA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26272E72-8342-4FCA-818B-F97CC995FCF3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„02-09/2024“</a:t>
          </a:r>
        </a:p>
        <a:p>
          <a:r>
            <a:rPr lang="cs-CZ" sz="1600">
              <a:latin typeface="Montserrat Medium" panose="00000600000000000000" pitchFamily="2" charset="-18"/>
            </a:rPr>
            <a:t>Příprava</a:t>
          </a:r>
          <a:endParaRPr lang="cs-CZ" sz="1600"/>
        </a:p>
      </dgm:t>
    </dgm:pt>
    <dgm:pt modelId="{A04B4145-ECA7-4D28-AF4A-22EC42425B1C}" type="parTrans" cxnId="{FC1B1AD7-D1AC-400E-8354-877DFB45D5DD}">
      <dgm:prSet/>
      <dgm:spPr/>
      <dgm:t>
        <a:bodyPr/>
        <a:lstStyle/>
        <a:p>
          <a:endParaRPr lang="cs-CZ"/>
        </a:p>
      </dgm:t>
    </dgm:pt>
    <dgm:pt modelId="{2B37742A-DAC8-476E-8D9D-A97CD9B5914C}" type="sibTrans" cxnId="{FC1B1AD7-D1AC-400E-8354-877DFB45D5DD}">
      <dgm:prSet/>
      <dgm:spPr/>
      <dgm:t>
        <a:bodyPr/>
        <a:lstStyle/>
        <a:p>
          <a:endParaRPr lang="cs-CZ"/>
        </a:p>
      </dgm:t>
    </dgm:pt>
    <dgm:pt modelId="{F6FBABE2-153C-4E08-9151-0BB15D5B1B91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„04-11/2025“</a:t>
          </a:r>
        </a:p>
        <a:p>
          <a:r>
            <a:rPr lang="cs-CZ" sz="1600">
              <a:latin typeface="Montserrat Medium" panose="00000600000000000000" pitchFamily="2" charset="-18"/>
            </a:rPr>
            <a:t>Pilotní provoz</a:t>
          </a:r>
        </a:p>
      </dgm:t>
    </dgm:pt>
    <dgm:pt modelId="{F60E6C7D-2E3B-4EB2-B782-38B1C739E716}" type="parTrans" cxnId="{D7C3897A-1CB2-4344-8925-ACF4BA02CD32}">
      <dgm:prSet/>
      <dgm:spPr/>
      <dgm:t>
        <a:bodyPr/>
        <a:lstStyle/>
        <a:p>
          <a:endParaRPr lang="cs-CZ"/>
        </a:p>
      </dgm:t>
    </dgm:pt>
    <dgm:pt modelId="{7F1DBA26-17E9-4CCC-BF4B-0353B1EDFE57}" type="sibTrans" cxnId="{D7C3897A-1CB2-4344-8925-ACF4BA02CD32}">
      <dgm:prSet/>
      <dgm:spPr/>
      <dgm:t>
        <a:bodyPr/>
        <a:lstStyle/>
        <a:p>
          <a:endParaRPr lang="cs-CZ"/>
        </a:p>
      </dgm:t>
    </dgm:pt>
    <dgm:pt modelId="{970A1744-2D04-48A6-ADDA-4A6C993A532A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„10/2025-09/2026“</a:t>
          </a:r>
        </a:p>
        <a:p>
          <a:r>
            <a:rPr lang="cs-CZ" sz="1600">
              <a:latin typeface="Montserrat Medium" panose="00000600000000000000" pitchFamily="2" charset="-18"/>
            </a:rPr>
            <a:t>Zkušební období</a:t>
          </a:r>
          <a:endParaRPr lang="cs-CZ" sz="1600"/>
        </a:p>
      </dgm:t>
    </dgm:pt>
    <dgm:pt modelId="{8EDBC83A-DB02-46CA-A9DC-457EF946BB6C}" type="parTrans" cxnId="{05420275-5731-4BC6-9055-6897814A50E9}">
      <dgm:prSet/>
      <dgm:spPr/>
      <dgm:t>
        <a:bodyPr/>
        <a:lstStyle/>
        <a:p>
          <a:endParaRPr lang="cs-CZ"/>
        </a:p>
      </dgm:t>
    </dgm:pt>
    <dgm:pt modelId="{59AB7A42-75DD-4AB6-9E40-588DDEE78CDA}" type="sibTrans" cxnId="{05420275-5731-4BC6-9055-6897814A50E9}">
      <dgm:prSet/>
      <dgm:spPr/>
      <dgm:t>
        <a:bodyPr/>
        <a:lstStyle/>
        <a:p>
          <a:endParaRPr lang="cs-CZ"/>
        </a:p>
      </dgm:t>
    </dgm:pt>
    <dgm:pt modelId="{9EC77038-5AF4-462D-B3D3-DAC1BCD961F2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Zkušební provoz systému pro nastavení rutinního provozu</a:t>
          </a:r>
        </a:p>
      </dgm:t>
    </dgm:pt>
    <dgm:pt modelId="{1136B6FB-88D4-4B38-A493-5885BC0FA4DB}" type="parTrans" cxnId="{E860590F-5AB5-4BF0-9799-C7028A1C3A72}">
      <dgm:prSet/>
      <dgm:spPr/>
      <dgm:t>
        <a:bodyPr/>
        <a:lstStyle/>
        <a:p>
          <a:endParaRPr lang="cs-CZ"/>
        </a:p>
      </dgm:t>
    </dgm:pt>
    <dgm:pt modelId="{B8FBC36B-E735-4A2E-BAF0-C4DAE7278DC6}" type="sibTrans" cxnId="{E860590F-5AB5-4BF0-9799-C7028A1C3A72}">
      <dgm:prSet/>
      <dgm:spPr/>
      <dgm:t>
        <a:bodyPr/>
        <a:lstStyle/>
        <a:p>
          <a:endParaRPr lang="cs-CZ"/>
        </a:p>
      </dgm:t>
    </dgm:pt>
    <dgm:pt modelId="{A03A95EB-6612-4AF8-972F-CDE6044B0946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Předběžné tržní konzultace</a:t>
          </a:r>
        </a:p>
      </dgm:t>
    </dgm:pt>
    <dgm:pt modelId="{87B90ED1-7C8F-43EB-B59B-27B69AACFDE2}" type="parTrans" cxnId="{EC1840BD-5261-42E4-AA5A-190E5281C0A7}">
      <dgm:prSet/>
      <dgm:spPr/>
      <dgm:t>
        <a:bodyPr/>
        <a:lstStyle/>
        <a:p>
          <a:endParaRPr lang="cs-CZ"/>
        </a:p>
      </dgm:t>
    </dgm:pt>
    <dgm:pt modelId="{A30AD8C5-FE8A-4789-8270-2AE43B858640}" type="sibTrans" cxnId="{EC1840BD-5261-42E4-AA5A-190E5281C0A7}">
      <dgm:prSet/>
      <dgm:spPr/>
      <dgm:t>
        <a:bodyPr/>
        <a:lstStyle/>
        <a:p>
          <a:endParaRPr lang="cs-CZ"/>
        </a:p>
      </dgm:t>
    </dgm:pt>
    <dgm:pt modelId="{FFAD1B76-3321-484D-A2F3-BDDDF245F57C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„10/2024-04/2025“</a:t>
          </a:r>
        </a:p>
        <a:p>
          <a:r>
            <a:rPr lang="cs-CZ" sz="1600">
              <a:latin typeface="Montserrat Medium" panose="00000600000000000000" pitchFamily="2" charset="-18"/>
            </a:rPr>
            <a:t>Realizace</a:t>
          </a:r>
        </a:p>
      </dgm:t>
    </dgm:pt>
    <dgm:pt modelId="{B67DF161-05DC-4BBF-A217-BDA808933126}" type="parTrans" cxnId="{5B88A4FE-21C2-4B1D-ABAF-990D4D8EF1D6}">
      <dgm:prSet/>
      <dgm:spPr/>
      <dgm:t>
        <a:bodyPr/>
        <a:lstStyle/>
        <a:p>
          <a:endParaRPr lang="cs-CZ"/>
        </a:p>
      </dgm:t>
    </dgm:pt>
    <dgm:pt modelId="{1182224A-6B59-4A7D-8BD0-33C2169150D0}" type="sibTrans" cxnId="{5B88A4FE-21C2-4B1D-ABAF-990D4D8EF1D6}">
      <dgm:prSet/>
      <dgm:spPr/>
      <dgm:t>
        <a:bodyPr/>
        <a:lstStyle/>
        <a:p>
          <a:endParaRPr lang="cs-CZ"/>
        </a:p>
      </dgm:t>
    </dgm:pt>
    <dgm:pt modelId="{40AE6E38-9C1C-48CB-8958-2437C184CE08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Spuštění Platformy PSP pro uživatele</a:t>
          </a:r>
        </a:p>
      </dgm:t>
    </dgm:pt>
    <dgm:pt modelId="{CFB3BC94-948B-49DC-8F6D-D5DA1AD6263F}" type="sibTrans" cxnId="{3CC24EFE-1A25-4362-90C5-462904E27B49}">
      <dgm:prSet/>
      <dgm:spPr/>
      <dgm:t>
        <a:bodyPr/>
        <a:lstStyle/>
        <a:p>
          <a:endParaRPr lang="cs-CZ"/>
        </a:p>
      </dgm:t>
    </dgm:pt>
    <dgm:pt modelId="{2A4EA41C-E227-482C-A195-AC084A1EABC4}" type="parTrans" cxnId="{3CC24EFE-1A25-4362-90C5-462904E27B49}">
      <dgm:prSet/>
      <dgm:spPr/>
      <dgm:t>
        <a:bodyPr/>
        <a:lstStyle/>
        <a:p>
          <a:endParaRPr lang="cs-CZ"/>
        </a:p>
      </dgm:t>
    </dgm:pt>
    <dgm:pt modelId="{1DA9CCFE-9B06-4A55-B034-06A47E26F7C0}">
      <dgm:prSet phldrT="[Text]" custT="1"/>
      <dgm:spPr/>
      <dgm:t>
        <a:bodyPr/>
        <a:lstStyle/>
        <a:p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Integrace vstupních dat</a:t>
          </a:r>
        </a:p>
      </dgm:t>
    </dgm:pt>
    <dgm:pt modelId="{32F635F9-3C00-4E14-AD05-ABB95CEE6195}" type="parTrans" cxnId="{36DAC388-A2DA-4DC7-8C2B-B38F4ED4D1FA}">
      <dgm:prSet/>
      <dgm:spPr/>
      <dgm:t>
        <a:bodyPr/>
        <a:lstStyle/>
        <a:p>
          <a:endParaRPr lang="cs-CZ"/>
        </a:p>
      </dgm:t>
    </dgm:pt>
    <dgm:pt modelId="{F8BFFF03-56AA-4D84-9B64-4718A7EAF088}" type="sibTrans" cxnId="{36DAC388-A2DA-4DC7-8C2B-B38F4ED4D1FA}">
      <dgm:prSet/>
      <dgm:spPr/>
      <dgm:t>
        <a:bodyPr/>
        <a:lstStyle/>
        <a:p>
          <a:endParaRPr lang="cs-CZ"/>
        </a:p>
      </dgm:t>
    </dgm:pt>
    <dgm:pt modelId="{DBBECA6C-D6E1-4F59-B3A4-C1B95ECF9A81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Výběrové řízení na dodavatele</a:t>
          </a:r>
        </a:p>
      </dgm:t>
    </dgm:pt>
    <dgm:pt modelId="{52E16553-08C1-4164-9532-69632B3E0243}" type="parTrans" cxnId="{25AC9B8C-79DC-4194-85C7-4B4A571E746C}">
      <dgm:prSet/>
      <dgm:spPr/>
      <dgm:t>
        <a:bodyPr/>
        <a:lstStyle/>
        <a:p>
          <a:endParaRPr lang="cs-CZ"/>
        </a:p>
      </dgm:t>
    </dgm:pt>
    <dgm:pt modelId="{849CB3E2-19F5-4BF6-B09B-689CA0661613}" type="sibTrans" cxnId="{25AC9B8C-79DC-4194-85C7-4B4A571E746C}">
      <dgm:prSet/>
      <dgm:spPr/>
      <dgm:t>
        <a:bodyPr/>
        <a:lstStyle/>
        <a:p>
          <a:endParaRPr lang="cs-CZ"/>
        </a:p>
      </dgm:t>
    </dgm:pt>
    <dgm:pt modelId="{D325B67C-39FC-1349-9DFA-80121800B182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Uzavření smlouvy s poskytovateli sdílené mobility</a:t>
          </a:r>
        </a:p>
      </dgm:t>
    </dgm:pt>
    <dgm:pt modelId="{DAEFA35A-BC59-3844-986D-85A03EC71086}" type="parTrans" cxnId="{E3F5A7ED-C409-D245-979E-27EEBC92BF23}">
      <dgm:prSet/>
      <dgm:spPr/>
      <dgm:t>
        <a:bodyPr/>
        <a:lstStyle/>
        <a:p>
          <a:endParaRPr lang="cs-CZ"/>
        </a:p>
      </dgm:t>
    </dgm:pt>
    <dgm:pt modelId="{54A3A3D1-A4A8-3241-BB6A-4543E02A841B}" type="sibTrans" cxnId="{E3F5A7ED-C409-D245-979E-27EEBC92BF23}">
      <dgm:prSet/>
      <dgm:spPr/>
      <dgm:t>
        <a:bodyPr/>
        <a:lstStyle/>
        <a:p>
          <a:endParaRPr lang="cs-CZ"/>
        </a:p>
      </dgm:t>
    </dgm:pt>
    <dgm:pt modelId="{56027AFC-9B34-4B47-80DC-123E2F63D116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Uzavření smlouvy s dodavatelem</a:t>
          </a:r>
        </a:p>
      </dgm:t>
    </dgm:pt>
    <dgm:pt modelId="{DED0B497-4D31-FB42-A1D4-0B2F6F2C4DE9}" type="parTrans" cxnId="{C46E2A3E-6D4C-4443-A77D-3854CB07FEBC}">
      <dgm:prSet/>
      <dgm:spPr/>
      <dgm:t>
        <a:bodyPr/>
        <a:lstStyle/>
        <a:p>
          <a:endParaRPr lang="cs-CZ"/>
        </a:p>
      </dgm:t>
    </dgm:pt>
    <dgm:pt modelId="{6C86A92B-5496-BC4B-92F6-461B3BD821E4}" type="sibTrans" cxnId="{C46E2A3E-6D4C-4443-A77D-3854CB07FEBC}">
      <dgm:prSet/>
      <dgm:spPr/>
      <dgm:t>
        <a:bodyPr/>
        <a:lstStyle/>
        <a:p>
          <a:endParaRPr lang="cs-CZ"/>
        </a:p>
      </dgm:t>
    </dgm:pt>
    <dgm:pt modelId="{6F5A6B76-B0A7-0043-B644-79AC7DB15D50}">
      <dgm:prSet phldrT="[Text]" custT="1"/>
      <dgm:spPr/>
      <dgm:t>
        <a:bodyPr/>
        <a:lstStyle/>
        <a:p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Customizace SW nástroje dodavatele</a:t>
          </a:r>
        </a:p>
      </dgm:t>
    </dgm:pt>
    <dgm:pt modelId="{CE7C32ED-A85F-A244-8359-4DB6031E2C27}" type="parTrans" cxnId="{FA7ECD32-44D9-7B4E-8BAD-A20D723830D4}">
      <dgm:prSet/>
      <dgm:spPr/>
      <dgm:t>
        <a:bodyPr/>
        <a:lstStyle/>
        <a:p>
          <a:endParaRPr lang="cs-CZ"/>
        </a:p>
      </dgm:t>
    </dgm:pt>
    <dgm:pt modelId="{1038460A-075E-C94D-890D-B5DD67A04841}" type="sibTrans" cxnId="{FA7ECD32-44D9-7B4E-8BAD-A20D723830D4}">
      <dgm:prSet/>
      <dgm:spPr/>
      <dgm:t>
        <a:bodyPr/>
        <a:lstStyle/>
        <a:p>
          <a:endParaRPr lang="cs-CZ"/>
        </a:p>
      </dgm:t>
    </dgm:pt>
    <dgm:pt modelId="{10725964-E951-7D46-8161-DCB1EEB0CEC9}">
      <dgm:prSet phldrT="[Text]" custT="1"/>
      <dgm:spPr/>
      <dgm:t>
        <a:bodyPr/>
        <a:lstStyle/>
        <a:p>
          <a:endParaRPr lang="cs-CZ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415277-A282-9A41-A21F-749BEC27B9DC}" type="parTrans" cxnId="{F303E81C-D2F4-1C45-843E-EF01D119EC0F}">
      <dgm:prSet/>
      <dgm:spPr/>
      <dgm:t>
        <a:bodyPr/>
        <a:lstStyle/>
        <a:p>
          <a:endParaRPr lang="cs-CZ"/>
        </a:p>
      </dgm:t>
    </dgm:pt>
    <dgm:pt modelId="{943D4F0E-D3AB-7C40-A945-589C51DC6A15}" type="sibTrans" cxnId="{F303E81C-D2F4-1C45-843E-EF01D119EC0F}">
      <dgm:prSet/>
      <dgm:spPr/>
      <dgm:t>
        <a:bodyPr/>
        <a:lstStyle/>
        <a:p>
          <a:endParaRPr lang="cs-CZ"/>
        </a:p>
      </dgm:t>
    </dgm:pt>
    <dgm:pt modelId="{C956E17E-4EA4-654F-8161-554A71108969}">
      <dgm:prSet phldrT="[Text]" custT="1"/>
      <dgm:spPr/>
      <dgm:t>
        <a:bodyPr/>
        <a:lstStyle/>
        <a:p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Informativní školení / workshop s MČ</a:t>
          </a:r>
        </a:p>
      </dgm:t>
    </dgm:pt>
    <dgm:pt modelId="{BB8618A3-EFA6-F040-85F6-0E054E1136C2}" type="parTrans" cxnId="{0AF229BD-3C29-EE43-932C-4776418A159F}">
      <dgm:prSet/>
      <dgm:spPr/>
      <dgm:t>
        <a:bodyPr/>
        <a:lstStyle/>
        <a:p>
          <a:endParaRPr lang="cs-CZ"/>
        </a:p>
      </dgm:t>
    </dgm:pt>
    <dgm:pt modelId="{A721B65A-5D6C-B44C-ACC9-5A7CFEC58391}" type="sibTrans" cxnId="{0AF229BD-3C29-EE43-932C-4776418A159F}">
      <dgm:prSet/>
      <dgm:spPr/>
      <dgm:t>
        <a:bodyPr/>
        <a:lstStyle/>
        <a:p>
          <a:endParaRPr lang="cs-CZ"/>
        </a:p>
      </dgm:t>
    </dgm:pt>
    <dgm:pt modelId="{C83333D5-4680-664A-BD48-958CE5DA1CF2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Průběžná analýza funkcí, využívání a správy nástroje</a:t>
          </a:r>
        </a:p>
      </dgm:t>
    </dgm:pt>
    <dgm:pt modelId="{101BCBBC-11AC-F546-8911-D92BA4DF87B9}" type="parTrans" cxnId="{43AC3B08-2609-E24F-9E60-FC2E6A1C9493}">
      <dgm:prSet/>
      <dgm:spPr/>
      <dgm:t>
        <a:bodyPr/>
        <a:lstStyle/>
        <a:p>
          <a:endParaRPr lang="cs-CZ"/>
        </a:p>
      </dgm:t>
    </dgm:pt>
    <dgm:pt modelId="{17E41B7F-E2F5-8046-9050-FC11698B650C}" type="sibTrans" cxnId="{43AC3B08-2609-E24F-9E60-FC2E6A1C9493}">
      <dgm:prSet/>
      <dgm:spPr/>
      <dgm:t>
        <a:bodyPr/>
        <a:lstStyle/>
        <a:p>
          <a:endParaRPr lang="cs-CZ"/>
        </a:p>
      </dgm:t>
    </dgm:pt>
    <dgm:pt modelId="{744358BE-3D4F-8245-A612-59CAA1C2C774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Průběžné vyhodnocení pilotního provozu</a:t>
          </a:r>
        </a:p>
      </dgm:t>
    </dgm:pt>
    <dgm:pt modelId="{6EF1CADF-F39D-8D44-A1EB-57D9D3D6A6AC}" type="parTrans" cxnId="{1C54A861-F91E-5440-B143-EB5BE2471D1F}">
      <dgm:prSet/>
      <dgm:spPr/>
      <dgm:t>
        <a:bodyPr/>
        <a:lstStyle/>
        <a:p>
          <a:endParaRPr lang="cs-CZ"/>
        </a:p>
      </dgm:t>
    </dgm:pt>
    <dgm:pt modelId="{F2212C4F-95B6-D44B-B380-F95287794EC2}" type="sibTrans" cxnId="{1C54A861-F91E-5440-B143-EB5BE2471D1F}">
      <dgm:prSet/>
      <dgm:spPr/>
      <dgm:t>
        <a:bodyPr/>
        <a:lstStyle/>
        <a:p>
          <a:endParaRPr lang="cs-CZ"/>
        </a:p>
      </dgm:t>
    </dgm:pt>
    <dgm:pt modelId="{B37DBCBD-5210-DE4F-A295-7B5449EF4E40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End report</a:t>
          </a:r>
        </a:p>
      </dgm:t>
    </dgm:pt>
    <dgm:pt modelId="{56DA3675-634E-3143-A939-2BF20A7DCA78}" type="parTrans" cxnId="{D0468FDF-656C-E74F-9435-5BAB86AB5DB3}">
      <dgm:prSet/>
      <dgm:spPr/>
      <dgm:t>
        <a:bodyPr/>
        <a:lstStyle/>
        <a:p>
          <a:endParaRPr lang="cs-CZ"/>
        </a:p>
      </dgm:t>
    </dgm:pt>
    <dgm:pt modelId="{82E16629-E6D2-5342-817E-C9FD090A48C5}" type="sibTrans" cxnId="{D0468FDF-656C-E74F-9435-5BAB86AB5DB3}">
      <dgm:prSet/>
      <dgm:spPr/>
      <dgm:t>
        <a:bodyPr/>
        <a:lstStyle/>
        <a:p>
          <a:endParaRPr lang="cs-CZ"/>
        </a:p>
      </dgm:t>
    </dgm:pt>
    <dgm:pt modelId="{3DD3E90F-1074-9B41-8831-E3E3CB201AB0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Finální znění procesní metodiky</a:t>
          </a:r>
        </a:p>
      </dgm:t>
    </dgm:pt>
    <dgm:pt modelId="{60429601-E2C6-B247-BF3E-7CA7041E2828}" type="parTrans" cxnId="{5CAAD069-EB51-7A4F-A042-47A67B47BEE2}">
      <dgm:prSet/>
      <dgm:spPr/>
      <dgm:t>
        <a:bodyPr/>
        <a:lstStyle/>
        <a:p>
          <a:endParaRPr lang="cs-CZ"/>
        </a:p>
      </dgm:t>
    </dgm:pt>
    <dgm:pt modelId="{F945A11E-4602-4D4A-9CC8-B1DB36ACB369}" type="sibTrans" cxnId="{5CAAD069-EB51-7A4F-A042-47A67B47BEE2}">
      <dgm:prSet/>
      <dgm:spPr/>
      <dgm:t>
        <a:bodyPr/>
        <a:lstStyle/>
        <a:p>
          <a:endParaRPr lang="cs-CZ"/>
        </a:p>
      </dgm:t>
    </dgm:pt>
    <dgm:pt modelId="{96E48E15-5F6F-4AC0-A230-8ACE77E9D32B}" type="pres">
      <dgm:prSet presAssocID="{FABEF442-4D60-4B14-8CED-A6848FA159BA}" presName="Name0" presStyleCnt="0">
        <dgm:presLayoutVars>
          <dgm:dir/>
          <dgm:animLvl val="lvl"/>
          <dgm:resizeHandles val="exact"/>
        </dgm:presLayoutVars>
      </dgm:prSet>
      <dgm:spPr/>
    </dgm:pt>
    <dgm:pt modelId="{DAD0971B-4F8E-4B98-B4C0-FB9D30568C07}" type="pres">
      <dgm:prSet presAssocID="{26272E72-8342-4FCA-818B-F97CC995FCF3}" presName="composite" presStyleCnt="0"/>
      <dgm:spPr/>
    </dgm:pt>
    <dgm:pt modelId="{C14A75F8-BE38-49F0-91B8-765B0E403AB5}" type="pres">
      <dgm:prSet presAssocID="{26272E72-8342-4FCA-818B-F97CC995FCF3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6172551-7951-45EA-9420-7BCA174387D3}" type="pres">
      <dgm:prSet presAssocID="{26272E72-8342-4FCA-818B-F97CC995FCF3}" presName="desTx" presStyleLbl="revTx" presStyleIdx="0" presStyleCnt="4">
        <dgm:presLayoutVars>
          <dgm:bulletEnabled val="1"/>
        </dgm:presLayoutVars>
      </dgm:prSet>
      <dgm:spPr/>
    </dgm:pt>
    <dgm:pt modelId="{50A0150A-D741-4251-94F6-4EAE00AE308C}" type="pres">
      <dgm:prSet presAssocID="{2B37742A-DAC8-476E-8D9D-A97CD9B5914C}" presName="space" presStyleCnt="0"/>
      <dgm:spPr/>
    </dgm:pt>
    <dgm:pt modelId="{79D22074-BBA2-432C-B7EE-596A5823E216}" type="pres">
      <dgm:prSet presAssocID="{FFAD1B76-3321-484D-A2F3-BDDDF245F57C}" presName="composite" presStyleCnt="0"/>
      <dgm:spPr/>
    </dgm:pt>
    <dgm:pt modelId="{BE52565F-319B-412F-8A6C-5077923799D6}" type="pres">
      <dgm:prSet presAssocID="{FFAD1B76-3321-484D-A2F3-BDDDF245F57C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4BAB6FE-A9DD-4490-8141-6DDC1A4CD3FF}" type="pres">
      <dgm:prSet presAssocID="{FFAD1B76-3321-484D-A2F3-BDDDF245F57C}" presName="desTx" presStyleLbl="revTx" presStyleIdx="1" presStyleCnt="4">
        <dgm:presLayoutVars>
          <dgm:bulletEnabled val="1"/>
        </dgm:presLayoutVars>
      </dgm:prSet>
      <dgm:spPr/>
    </dgm:pt>
    <dgm:pt modelId="{C58119DC-F74E-45A5-85DC-9953931F6DD2}" type="pres">
      <dgm:prSet presAssocID="{1182224A-6B59-4A7D-8BD0-33C2169150D0}" presName="space" presStyleCnt="0"/>
      <dgm:spPr/>
    </dgm:pt>
    <dgm:pt modelId="{E32C23C4-AED6-4D04-9317-9C55B81A0AF1}" type="pres">
      <dgm:prSet presAssocID="{F6FBABE2-153C-4E08-9151-0BB15D5B1B91}" presName="composite" presStyleCnt="0"/>
      <dgm:spPr/>
    </dgm:pt>
    <dgm:pt modelId="{E096C3CD-13E6-4587-AAE8-7660223C7C70}" type="pres">
      <dgm:prSet presAssocID="{F6FBABE2-153C-4E08-9151-0BB15D5B1B91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FAAEA7C-CE8F-4E53-B859-F3EFCB6311B1}" type="pres">
      <dgm:prSet presAssocID="{F6FBABE2-153C-4E08-9151-0BB15D5B1B91}" presName="desTx" presStyleLbl="revTx" presStyleIdx="2" presStyleCnt="4">
        <dgm:presLayoutVars>
          <dgm:bulletEnabled val="1"/>
        </dgm:presLayoutVars>
      </dgm:prSet>
      <dgm:spPr/>
    </dgm:pt>
    <dgm:pt modelId="{8EBBE220-EC64-438F-8855-8C37E2E3C753}" type="pres">
      <dgm:prSet presAssocID="{7F1DBA26-17E9-4CCC-BF4B-0353B1EDFE57}" presName="space" presStyleCnt="0"/>
      <dgm:spPr/>
    </dgm:pt>
    <dgm:pt modelId="{373B73D5-6217-4FB2-948B-E2DFF35BB82F}" type="pres">
      <dgm:prSet presAssocID="{970A1744-2D04-48A6-ADDA-4A6C993A532A}" presName="composite" presStyleCnt="0"/>
      <dgm:spPr/>
    </dgm:pt>
    <dgm:pt modelId="{7B03D220-0C4E-4360-BC2E-0105014522A3}" type="pres">
      <dgm:prSet presAssocID="{970A1744-2D04-48A6-ADDA-4A6C993A532A}" presName="par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C8B433E-F1F5-4FAB-8FC2-DC914FAA9C0D}" type="pres">
      <dgm:prSet presAssocID="{970A1744-2D04-48A6-ADDA-4A6C993A532A}" presName="desTx" presStyleLbl="revTx" presStyleIdx="3" presStyleCnt="4">
        <dgm:presLayoutVars>
          <dgm:bulletEnabled val="1"/>
        </dgm:presLayoutVars>
      </dgm:prSet>
      <dgm:spPr/>
    </dgm:pt>
  </dgm:ptLst>
  <dgm:cxnLst>
    <dgm:cxn modelId="{43AC3B08-2609-E24F-9E60-FC2E6A1C9493}" srcId="{F6FBABE2-153C-4E08-9151-0BB15D5B1B91}" destId="{C83333D5-4680-664A-BD48-958CE5DA1CF2}" srcOrd="1" destOrd="0" parTransId="{101BCBBC-11AC-F546-8911-D92BA4DF87B9}" sibTransId="{17E41B7F-E2F5-8046-9050-FC11698B650C}"/>
    <dgm:cxn modelId="{E860590F-5AB5-4BF0-9799-C7028A1C3A72}" srcId="{970A1744-2D04-48A6-ADDA-4A6C993A532A}" destId="{9EC77038-5AF4-462D-B3D3-DAC1BCD961F2}" srcOrd="0" destOrd="0" parTransId="{1136B6FB-88D4-4B38-A493-5885BC0FA4DB}" sibTransId="{B8FBC36B-E735-4A2E-BAF0-C4DAE7278DC6}"/>
    <dgm:cxn modelId="{F303E81C-D2F4-1C45-843E-EF01D119EC0F}" srcId="{FFAD1B76-3321-484D-A2F3-BDDDF245F57C}" destId="{10725964-E951-7D46-8161-DCB1EEB0CEC9}" srcOrd="3" destOrd="0" parTransId="{6A415277-A282-9A41-A21F-749BEC27B9DC}" sibTransId="{943D4F0E-D3AB-7C40-A945-589C51DC6A15}"/>
    <dgm:cxn modelId="{8E496F20-595B-467E-9D13-7877B55AD2F4}" type="presOf" srcId="{F6FBABE2-153C-4E08-9151-0BB15D5B1B91}" destId="{E096C3CD-13E6-4587-AAE8-7660223C7C70}" srcOrd="0" destOrd="0" presId="urn:microsoft.com/office/officeart/2005/8/layout/chevron1"/>
    <dgm:cxn modelId="{52267822-5C52-CB40-9A12-2CED951BD34D}" type="presOf" srcId="{10725964-E951-7D46-8161-DCB1EEB0CEC9}" destId="{E4BAB6FE-A9DD-4490-8141-6DDC1A4CD3FF}" srcOrd="0" destOrd="3" presId="urn:microsoft.com/office/officeart/2005/8/layout/chevron1"/>
    <dgm:cxn modelId="{C853E729-B1CE-4189-82A9-2C242A33BD67}" type="presOf" srcId="{FABEF442-4D60-4B14-8CED-A6848FA159BA}" destId="{96E48E15-5F6F-4AC0-A230-8ACE77E9D32B}" srcOrd="0" destOrd="0" presId="urn:microsoft.com/office/officeart/2005/8/layout/chevron1"/>
    <dgm:cxn modelId="{FA7ECD32-44D9-7B4E-8BAD-A20D723830D4}" srcId="{FFAD1B76-3321-484D-A2F3-BDDDF245F57C}" destId="{6F5A6B76-B0A7-0043-B644-79AC7DB15D50}" srcOrd="1" destOrd="0" parTransId="{CE7C32ED-A85F-A244-8359-4DB6031E2C27}" sibTransId="{1038460A-075E-C94D-890D-B5DD67A04841}"/>
    <dgm:cxn modelId="{C46E2A3E-6D4C-4443-A77D-3854CB07FEBC}" srcId="{26272E72-8342-4FCA-818B-F97CC995FCF3}" destId="{56027AFC-9B34-4B47-80DC-123E2F63D116}" srcOrd="3" destOrd="0" parTransId="{DED0B497-4D31-FB42-A1D4-0B2F6F2C4DE9}" sibTransId="{6C86A92B-5496-BC4B-92F6-461B3BD821E4}"/>
    <dgm:cxn modelId="{54138040-8309-4F45-BA6F-03E928B222DD}" type="presOf" srcId="{D325B67C-39FC-1349-9DFA-80121800B182}" destId="{C6172551-7951-45EA-9420-7BCA174387D3}" srcOrd="0" destOrd="2" presId="urn:microsoft.com/office/officeart/2005/8/layout/chevron1"/>
    <dgm:cxn modelId="{1C54A861-F91E-5440-B143-EB5BE2471D1F}" srcId="{F6FBABE2-153C-4E08-9151-0BB15D5B1B91}" destId="{744358BE-3D4F-8245-A612-59CAA1C2C774}" srcOrd="2" destOrd="0" parTransId="{6EF1CADF-F39D-8D44-A1EB-57D9D3D6A6AC}" sibTransId="{F2212C4F-95B6-D44B-B380-F95287794EC2}"/>
    <dgm:cxn modelId="{5CAAD069-EB51-7A4F-A042-47A67B47BEE2}" srcId="{970A1744-2D04-48A6-ADDA-4A6C993A532A}" destId="{3DD3E90F-1074-9B41-8831-E3E3CB201AB0}" srcOrd="1" destOrd="0" parTransId="{60429601-E2C6-B247-BF3E-7CA7041E2828}" sibTransId="{F945A11E-4602-4D4A-9CC8-B1DB36ACB369}"/>
    <dgm:cxn modelId="{3FDC2C6B-61AF-E644-A06C-FCEE76DF5656}" type="presOf" srcId="{3DD3E90F-1074-9B41-8831-E3E3CB201AB0}" destId="{EC8B433E-F1F5-4FAB-8FC2-DC914FAA9C0D}" srcOrd="0" destOrd="1" presId="urn:microsoft.com/office/officeart/2005/8/layout/chevron1"/>
    <dgm:cxn modelId="{05420275-5731-4BC6-9055-6897814A50E9}" srcId="{FABEF442-4D60-4B14-8CED-A6848FA159BA}" destId="{970A1744-2D04-48A6-ADDA-4A6C993A532A}" srcOrd="3" destOrd="0" parTransId="{8EDBC83A-DB02-46CA-A9DC-457EF946BB6C}" sibTransId="{59AB7A42-75DD-4AB6-9E40-588DDEE78CDA}"/>
    <dgm:cxn modelId="{D7C3897A-1CB2-4344-8925-ACF4BA02CD32}" srcId="{FABEF442-4D60-4B14-8CED-A6848FA159BA}" destId="{F6FBABE2-153C-4E08-9151-0BB15D5B1B91}" srcOrd="2" destOrd="0" parTransId="{F60E6C7D-2E3B-4EB2-B782-38B1C739E716}" sibTransId="{7F1DBA26-17E9-4CCC-BF4B-0353B1EDFE57}"/>
    <dgm:cxn modelId="{1D7FFC83-70CC-46AB-84A1-3878CE8902C0}" type="presOf" srcId="{DBBECA6C-D6E1-4F59-B3A4-C1B95ECF9A81}" destId="{C6172551-7951-45EA-9420-7BCA174387D3}" srcOrd="0" destOrd="1" presId="urn:microsoft.com/office/officeart/2005/8/layout/chevron1"/>
    <dgm:cxn modelId="{36DAC388-A2DA-4DC7-8C2B-B38F4ED4D1FA}" srcId="{FFAD1B76-3321-484D-A2F3-BDDDF245F57C}" destId="{1DA9CCFE-9B06-4A55-B034-06A47E26F7C0}" srcOrd="0" destOrd="0" parTransId="{32F635F9-3C00-4E14-AD05-ABB95CEE6195}" sibTransId="{F8BFFF03-56AA-4D84-9B64-4718A7EAF088}"/>
    <dgm:cxn modelId="{25AC9B8C-79DC-4194-85C7-4B4A571E746C}" srcId="{26272E72-8342-4FCA-818B-F97CC995FCF3}" destId="{DBBECA6C-D6E1-4F59-B3A4-C1B95ECF9A81}" srcOrd="1" destOrd="0" parTransId="{52E16553-08C1-4164-9532-69632B3E0243}" sibTransId="{849CB3E2-19F5-4BF6-B09B-689CA0661613}"/>
    <dgm:cxn modelId="{00BD9A8E-795E-3B49-AAB3-56999BA783E0}" type="presOf" srcId="{6F5A6B76-B0A7-0043-B644-79AC7DB15D50}" destId="{E4BAB6FE-A9DD-4490-8141-6DDC1A4CD3FF}" srcOrd="0" destOrd="1" presId="urn:microsoft.com/office/officeart/2005/8/layout/chevron1"/>
    <dgm:cxn modelId="{EE5E0A93-DBDD-4ABF-9A45-D805CC127EDA}" type="presOf" srcId="{A03A95EB-6612-4AF8-972F-CDE6044B0946}" destId="{C6172551-7951-45EA-9420-7BCA174387D3}" srcOrd="0" destOrd="0" presId="urn:microsoft.com/office/officeart/2005/8/layout/chevron1"/>
    <dgm:cxn modelId="{431E4FA9-88CA-4A6F-8537-ED3A88950307}" type="presOf" srcId="{40AE6E38-9C1C-48CB-8958-2437C184CE08}" destId="{4FAAEA7C-CE8F-4E53-B859-F3EFCB6311B1}" srcOrd="0" destOrd="0" presId="urn:microsoft.com/office/officeart/2005/8/layout/chevron1"/>
    <dgm:cxn modelId="{FBA11AB0-764F-4C6B-9659-9F3A3899EAC0}" type="presOf" srcId="{26272E72-8342-4FCA-818B-F97CC995FCF3}" destId="{C14A75F8-BE38-49F0-91B8-765B0E403AB5}" srcOrd="0" destOrd="0" presId="urn:microsoft.com/office/officeart/2005/8/layout/chevron1"/>
    <dgm:cxn modelId="{0AF229BD-3C29-EE43-932C-4776418A159F}" srcId="{FFAD1B76-3321-484D-A2F3-BDDDF245F57C}" destId="{C956E17E-4EA4-654F-8161-554A71108969}" srcOrd="2" destOrd="0" parTransId="{BB8618A3-EFA6-F040-85F6-0E054E1136C2}" sibTransId="{A721B65A-5D6C-B44C-ACC9-5A7CFEC58391}"/>
    <dgm:cxn modelId="{EC1840BD-5261-42E4-AA5A-190E5281C0A7}" srcId="{26272E72-8342-4FCA-818B-F97CC995FCF3}" destId="{A03A95EB-6612-4AF8-972F-CDE6044B0946}" srcOrd="0" destOrd="0" parTransId="{87B90ED1-7C8F-43EB-B59B-27B69AACFDE2}" sibTransId="{A30AD8C5-FE8A-4789-8270-2AE43B858640}"/>
    <dgm:cxn modelId="{2BE158C8-C6DA-4AA8-A48A-37853D18344D}" type="presOf" srcId="{970A1744-2D04-48A6-ADDA-4A6C993A532A}" destId="{7B03D220-0C4E-4360-BC2E-0105014522A3}" srcOrd="0" destOrd="0" presId="urn:microsoft.com/office/officeart/2005/8/layout/chevron1"/>
    <dgm:cxn modelId="{3A35A8D6-D4FC-7446-BDA7-F9D93C139721}" type="presOf" srcId="{C83333D5-4680-664A-BD48-958CE5DA1CF2}" destId="{4FAAEA7C-CE8F-4E53-B859-F3EFCB6311B1}" srcOrd="0" destOrd="1" presId="urn:microsoft.com/office/officeart/2005/8/layout/chevron1"/>
    <dgm:cxn modelId="{FC1B1AD7-D1AC-400E-8354-877DFB45D5DD}" srcId="{FABEF442-4D60-4B14-8CED-A6848FA159BA}" destId="{26272E72-8342-4FCA-818B-F97CC995FCF3}" srcOrd="0" destOrd="0" parTransId="{A04B4145-ECA7-4D28-AF4A-22EC42425B1C}" sibTransId="{2B37742A-DAC8-476E-8D9D-A97CD9B5914C}"/>
    <dgm:cxn modelId="{5E3859D9-6F52-B048-8979-363D727BE87D}" type="presOf" srcId="{B37DBCBD-5210-DE4F-A295-7B5449EF4E40}" destId="{4FAAEA7C-CE8F-4E53-B859-F3EFCB6311B1}" srcOrd="0" destOrd="3" presId="urn:microsoft.com/office/officeart/2005/8/layout/chevron1"/>
    <dgm:cxn modelId="{A5948ADB-80E2-4541-A6DF-CD6FC4183EB1}" type="presOf" srcId="{C956E17E-4EA4-654F-8161-554A71108969}" destId="{E4BAB6FE-A9DD-4490-8141-6DDC1A4CD3FF}" srcOrd="0" destOrd="2" presId="urn:microsoft.com/office/officeart/2005/8/layout/chevron1"/>
    <dgm:cxn modelId="{7049C9DE-ACD3-E74D-BADB-2AC4D7BCDC5B}" type="presOf" srcId="{56027AFC-9B34-4B47-80DC-123E2F63D116}" destId="{C6172551-7951-45EA-9420-7BCA174387D3}" srcOrd="0" destOrd="3" presId="urn:microsoft.com/office/officeart/2005/8/layout/chevron1"/>
    <dgm:cxn modelId="{D0468FDF-656C-E74F-9435-5BAB86AB5DB3}" srcId="{F6FBABE2-153C-4E08-9151-0BB15D5B1B91}" destId="{B37DBCBD-5210-DE4F-A295-7B5449EF4E40}" srcOrd="3" destOrd="0" parTransId="{56DA3675-634E-3143-A939-2BF20A7DCA78}" sibTransId="{82E16629-E6D2-5342-817E-C9FD090A48C5}"/>
    <dgm:cxn modelId="{2935A7E2-A2D7-4638-BA72-5A5D43DDDC93}" type="presOf" srcId="{FFAD1B76-3321-484D-A2F3-BDDDF245F57C}" destId="{BE52565F-319B-412F-8A6C-5077923799D6}" srcOrd="0" destOrd="0" presId="urn:microsoft.com/office/officeart/2005/8/layout/chevron1"/>
    <dgm:cxn modelId="{E3F5A7ED-C409-D245-979E-27EEBC92BF23}" srcId="{26272E72-8342-4FCA-818B-F97CC995FCF3}" destId="{D325B67C-39FC-1349-9DFA-80121800B182}" srcOrd="2" destOrd="0" parTransId="{DAEFA35A-BC59-3844-986D-85A03EC71086}" sibTransId="{54A3A3D1-A4A8-3241-BB6A-4543E02A841B}"/>
    <dgm:cxn modelId="{DCB750F1-6C33-3E41-B746-A7B872913518}" type="presOf" srcId="{744358BE-3D4F-8245-A612-59CAA1C2C774}" destId="{4FAAEA7C-CE8F-4E53-B859-F3EFCB6311B1}" srcOrd="0" destOrd="2" presId="urn:microsoft.com/office/officeart/2005/8/layout/chevron1"/>
    <dgm:cxn modelId="{93F283F6-78C1-407E-B869-1532ED82810A}" type="presOf" srcId="{1DA9CCFE-9B06-4A55-B034-06A47E26F7C0}" destId="{E4BAB6FE-A9DD-4490-8141-6DDC1A4CD3FF}" srcOrd="0" destOrd="0" presId="urn:microsoft.com/office/officeart/2005/8/layout/chevron1"/>
    <dgm:cxn modelId="{430841F8-77BA-4D44-B3AD-3C2B308DD22E}" type="presOf" srcId="{9EC77038-5AF4-462D-B3D3-DAC1BCD961F2}" destId="{EC8B433E-F1F5-4FAB-8FC2-DC914FAA9C0D}" srcOrd="0" destOrd="0" presId="urn:microsoft.com/office/officeart/2005/8/layout/chevron1"/>
    <dgm:cxn modelId="{3CC24EFE-1A25-4362-90C5-462904E27B49}" srcId="{F6FBABE2-153C-4E08-9151-0BB15D5B1B91}" destId="{40AE6E38-9C1C-48CB-8958-2437C184CE08}" srcOrd="0" destOrd="0" parTransId="{2A4EA41C-E227-482C-A195-AC084A1EABC4}" sibTransId="{CFB3BC94-948B-49DC-8F6D-D5DA1AD6263F}"/>
    <dgm:cxn modelId="{5B88A4FE-21C2-4B1D-ABAF-990D4D8EF1D6}" srcId="{FABEF442-4D60-4B14-8CED-A6848FA159BA}" destId="{FFAD1B76-3321-484D-A2F3-BDDDF245F57C}" srcOrd="1" destOrd="0" parTransId="{B67DF161-05DC-4BBF-A217-BDA808933126}" sibTransId="{1182224A-6B59-4A7D-8BD0-33C2169150D0}"/>
    <dgm:cxn modelId="{B889C9E5-B002-4E80-AF37-EE5365027024}" type="presParOf" srcId="{96E48E15-5F6F-4AC0-A230-8ACE77E9D32B}" destId="{DAD0971B-4F8E-4B98-B4C0-FB9D30568C07}" srcOrd="0" destOrd="0" presId="urn:microsoft.com/office/officeart/2005/8/layout/chevron1"/>
    <dgm:cxn modelId="{1C0C8659-21FE-4B56-A888-E30E30B7A668}" type="presParOf" srcId="{DAD0971B-4F8E-4B98-B4C0-FB9D30568C07}" destId="{C14A75F8-BE38-49F0-91B8-765B0E403AB5}" srcOrd="0" destOrd="0" presId="urn:microsoft.com/office/officeart/2005/8/layout/chevron1"/>
    <dgm:cxn modelId="{032DC209-9201-4216-A196-88C41A865C5E}" type="presParOf" srcId="{DAD0971B-4F8E-4B98-B4C0-FB9D30568C07}" destId="{C6172551-7951-45EA-9420-7BCA174387D3}" srcOrd="1" destOrd="0" presId="urn:microsoft.com/office/officeart/2005/8/layout/chevron1"/>
    <dgm:cxn modelId="{B1F734B1-710C-48C1-9BC0-71743963B11C}" type="presParOf" srcId="{96E48E15-5F6F-4AC0-A230-8ACE77E9D32B}" destId="{50A0150A-D741-4251-94F6-4EAE00AE308C}" srcOrd="1" destOrd="0" presId="urn:microsoft.com/office/officeart/2005/8/layout/chevron1"/>
    <dgm:cxn modelId="{6FE5FCC2-E437-4957-A9A9-4B8BD52827B6}" type="presParOf" srcId="{96E48E15-5F6F-4AC0-A230-8ACE77E9D32B}" destId="{79D22074-BBA2-432C-B7EE-596A5823E216}" srcOrd="2" destOrd="0" presId="urn:microsoft.com/office/officeart/2005/8/layout/chevron1"/>
    <dgm:cxn modelId="{99894665-8A24-4902-9C72-D5F71314CDBC}" type="presParOf" srcId="{79D22074-BBA2-432C-B7EE-596A5823E216}" destId="{BE52565F-319B-412F-8A6C-5077923799D6}" srcOrd="0" destOrd="0" presId="urn:microsoft.com/office/officeart/2005/8/layout/chevron1"/>
    <dgm:cxn modelId="{36245635-29F0-4A81-8C04-0713941CE456}" type="presParOf" srcId="{79D22074-BBA2-432C-B7EE-596A5823E216}" destId="{E4BAB6FE-A9DD-4490-8141-6DDC1A4CD3FF}" srcOrd="1" destOrd="0" presId="urn:microsoft.com/office/officeart/2005/8/layout/chevron1"/>
    <dgm:cxn modelId="{A35C1D0E-779B-4D31-BEE1-AB36B0FC9918}" type="presParOf" srcId="{96E48E15-5F6F-4AC0-A230-8ACE77E9D32B}" destId="{C58119DC-F74E-45A5-85DC-9953931F6DD2}" srcOrd="3" destOrd="0" presId="urn:microsoft.com/office/officeart/2005/8/layout/chevron1"/>
    <dgm:cxn modelId="{72A7002E-1531-4FAF-A46D-65EAC432C960}" type="presParOf" srcId="{96E48E15-5F6F-4AC0-A230-8ACE77E9D32B}" destId="{E32C23C4-AED6-4D04-9317-9C55B81A0AF1}" srcOrd="4" destOrd="0" presId="urn:microsoft.com/office/officeart/2005/8/layout/chevron1"/>
    <dgm:cxn modelId="{B8C2E189-1A44-4CE6-B17D-11D8D1932F64}" type="presParOf" srcId="{E32C23C4-AED6-4D04-9317-9C55B81A0AF1}" destId="{E096C3CD-13E6-4587-AAE8-7660223C7C70}" srcOrd="0" destOrd="0" presId="urn:microsoft.com/office/officeart/2005/8/layout/chevron1"/>
    <dgm:cxn modelId="{ABD32D95-00C4-49F2-82B9-0FD48FFC04C8}" type="presParOf" srcId="{E32C23C4-AED6-4D04-9317-9C55B81A0AF1}" destId="{4FAAEA7C-CE8F-4E53-B859-F3EFCB6311B1}" srcOrd="1" destOrd="0" presId="urn:microsoft.com/office/officeart/2005/8/layout/chevron1"/>
    <dgm:cxn modelId="{846320B4-0450-4787-9703-A41842F75F8A}" type="presParOf" srcId="{96E48E15-5F6F-4AC0-A230-8ACE77E9D32B}" destId="{8EBBE220-EC64-438F-8855-8C37E2E3C753}" srcOrd="5" destOrd="0" presId="urn:microsoft.com/office/officeart/2005/8/layout/chevron1"/>
    <dgm:cxn modelId="{DF596B09-4B0D-4BC7-9AC0-FE5887B8C81E}" type="presParOf" srcId="{96E48E15-5F6F-4AC0-A230-8ACE77E9D32B}" destId="{373B73D5-6217-4FB2-948B-E2DFF35BB82F}" srcOrd="6" destOrd="0" presId="urn:microsoft.com/office/officeart/2005/8/layout/chevron1"/>
    <dgm:cxn modelId="{E2214B15-C4D2-4D54-BA69-4B95B7BEBACC}" type="presParOf" srcId="{373B73D5-6217-4FB2-948B-E2DFF35BB82F}" destId="{7B03D220-0C4E-4360-BC2E-0105014522A3}" srcOrd="0" destOrd="0" presId="urn:microsoft.com/office/officeart/2005/8/layout/chevron1"/>
    <dgm:cxn modelId="{A1A49006-C1FF-4064-BE42-00293351BEB0}" type="presParOf" srcId="{373B73D5-6217-4FB2-948B-E2DFF35BB82F}" destId="{EC8B433E-F1F5-4FAB-8FC2-DC914FAA9C0D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BEF442-4D60-4B14-8CED-A6848FA159BA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BD1FDFD7-C9B0-476C-8064-4C439B8E6A35}">
      <dgm:prSet phldrT="[Text]" custT="1"/>
      <dgm:spPr/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8 měsíců</a:t>
          </a:r>
        </a:p>
      </dgm:t>
    </dgm:pt>
    <dgm:pt modelId="{C38D8B01-D0CC-406D-A624-D916C957A022}" type="parTrans" cxnId="{C7D0DEAA-1806-42D8-87E0-82200A8E0B23}">
      <dgm:prSet/>
      <dgm:spPr/>
      <dgm:t>
        <a:bodyPr/>
        <a:lstStyle/>
        <a:p>
          <a:endParaRPr lang="cs-CZ" sz="1600">
            <a:solidFill>
              <a:schemeClr val="tx1"/>
            </a:solidFill>
            <a:highlight>
              <a:srgbClr val="00FFFF"/>
            </a:highlight>
            <a:latin typeface="Montserrat Medium" panose="00000600000000000000" pitchFamily="2" charset="-18"/>
          </a:endParaRPr>
        </a:p>
      </dgm:t>
    </dgm:pt>
    <dgm:pt modelId="{217D9F0C-6F5C-4CD8-BCB7-626BA71B75AD}" type="sibTrans" cxnId="{C7D0DEAA-1806-42D8-87E0-82200A8E0B23}">
      <dgm:prSet/>
      <dgm:spPr/>
      <dgm:t>
        <a:bodyPr/>
        <a:lstStyle/>
        <a:p>
          <a:endParaRPr lang="cs-CZ" sz="1600">
            <a:solidFill>
              <a:schemeClr val="tx1"/>
            </a:solidFill>
            <a:highlight>
              <a:srgbClr val="00FFFF"/>
            </a:highlight>
            <a:latin typeface="Montserrat Medium" panose="00000600000000000000" pitchFamily="2" charset="-18"/>
          </a:endParaRPr>
        </a:p>
      </dgm:t>
    </dgm:pt>
    <dgm:pt modelId="{968EF17E-B71F-4FF6-B1FD-CADCC965B95B}">
      <dgm:prSet phldrT="[Text]" custT="1"/>
      <dgm:spPr/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8 měsíců</a:t>
          </a:r>
        </a:p>
      </dgm:t>
    </dgm:pt>
    <dgm:pt modelId="{4FCA0FB9-4952-4C4B-9D21-AB766FDE3CE7}" type="parTrans" cxnId="{661BFB85-8264-448B-82B0-5A9A4053C5D5}">
      <dgm:prSet/>
      <dgm:spPr/>
      <dgm:t>
        <a:bodyPr/>
        <a:lstStyle/>
        <a:p>
          <a:endParaRPr lang="cs-CZ" sz="1600">
            <a:solidFill>
              <a:schemeClr val="tx1"/>
            </a:solidFill>
            <a:highlight>
              <a:srgbClr val="00FFFF"/>
            </a:highlight>
            <a:latin typeface="Montserrat Medium" panose="00000600000000000000" pitchFamily="2" charset="-18"/>
          </a:endParaRPr>
        </a:p>
      </dgm:t>
    </dgm:pt>
    <dgm:pt modelId="{96A0D3D9-0A5D-4072-A6EA-76251E0682ED}" type="sibTrans" cxnId="{661BFB85-8264-448B-82B0-5A9A4053C5D5}">
      <dgm:prSet/>
      <dgm:spPr/>
      <dgm:t>
        <a:bodyPr/>
        <a:lstStyle/>
        <a:p>
          <a:endParaRPr lang="cs-CZ" sz="1600">
            <a:solidFill>
              <a:schemeClr val="tx1"/>
            </a:solidFill>
            <a:highlight>
              <a:srgbClr val="00FFFF"/>
            </a:highlight>
            <a:latin typeface="Montserrat Medium" panose="00000600000000000000" pitchFamily="2" charset="-18"/>
          </a:endParaRPr>
        </a:p>
      </dgm:t>
    </dgm:pt>
    <dgm:pt modelId="{595503E1-5436-475F-AB80-DC7622B3C8DB}">
      <dgm:prSet phldrT="[Text]" custT="1"/>
      <dgm:spPr/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12 měsíců</a:t>
          </a:r>
        </a:p>
      </dgm:t>
    </dgm:pt>
    <dgm:pt modelId="{26A70D4E-9E39-45C3-8FE8-D59306AAD9E1}" type="parTrans" cxnId="{2412279C-B055-4570-A574-1B803170B0B8}">
      <dgm:prSet/>
      <dgm:spPr/>
      <dgm:t>
        <a:bodyPr/>
        <a:lstStyle/>
        <a:p>
          <a:endParaRPr lang="cs-CZ" sz="1600">
            <a:solidFill>
              <a:schemeClr val="tx1"/>
            </a:solidFill>
            <a:highlight>
              <a:srgbClr val="00FFFF"/>
            </a:highlight>
            <a:latin typeface="Montserrat Medium" panose="00000600000000000000" pitchFamily="2" charset="-18"/>
          </a:endParaRPr>
        </a:p>
      </dgm:t>
    </dgm:pt>
    <dgm:pt modelId="{5D8A4891-CFFD-4ADB-B732-804FF2905CBF}" type="sibTrans" cxnId="{2412279C-B055-4570-A574-1B803170B0B8}">
      <dgm:prSet/>
      <dgm:spPr/>
      <dgm:t>
        <a:bodyPr/>
        <a:lstStyle/>
        <a:p>
          <a:endParaRPr lang="cs-CZ" sz="1600">
            <a:solidFill>
              <a:schemeClr val="tx1"/>
            </a:solidFill>
            <a:highlight>
              <a:srgbClr val="00FFFF"/>
            </a:highlight>
            <a:latin typeface="Montserrat Medium" panose="00000600000000000000" pitchFamily="2" charset="-18"/>
          </a:endParaRPr>
        </a:p>
      </dgm:t>
    </dgm:pt>
    <dgm:pt modelId="{27C8D876-CFF9-4E8A-97A1-B39D28AAAD36}">
      <dgm:prSet phldrT="[Text]" custT="1"/>
      <dgm:spPr/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10 měsíců</a:t>
          </a:r>
        </a:p>
      </dgm:t>
    </dgm:pt>
    <dgm:pt modelId="{F003FFC4-9AB1-458D-94F6-61C27A377C51}" type="parTrans" cxnId="{B5BDA1C2-0C33-4F44-B4CE-379E42FB5148}">
      <dgm:prSet/>
      <dgm:spPr/>
      <dgm:t>
        <a:bodyPr/>
        <a:lstStyle/>
        <a:p>
          <a:endParaRPr lang="cs-CZ"/>
        </a:p>
      </dgm:t>
    </dgm:pt>
    <dgm:pt modelId="{81009CF6-6988-4016-9C64-0DEC305FB629}" type="sibTrans" cxnId="{B5BDA1C2-0C33-4F44-B4CE-379E42FB5148}">
      <dgm:prSet/>
      <dgm:spPr/>
      <dgm:t>
        <a:bodyPr/>
        <a:lstStyle/>
        <a:p>
          <a:endParaRPr lang="cs-CZ"/>
        </a:p>
      </dgm:t>
    </dgm:pt>
    <dgm:pt modelId="{96E48E15-5F6F-4AC0-A230-8ACE77E9D32B}" type="pres">
      <dgm:prSet presAssocID="{FABEF442-4D60-4B14-8CED-A6848FA159BA}" presName="Name0" presStyleCnt="0">
        <dgm:presLayoutVars>
          <dgm:dir/>
          <dgm:animLvl val="lvl"/>
          <dgm:resizeHandles val="exact"/>
        </dgm:presLayoutVars>
      </dgm:prSet>
      <dgm:spPr/>
    </dgm:pt>
    <dgm:pt modelId="{FF8F8F88-44F8-4118-88E0-7671C7ED7B6D}" type="pres">
      <dgm:prSet presAssocID="{BD1FDFD7-C9B0-476C-8064-4C439B8E6A35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7C0D224-2F55-4E26-ABAA-FC25EF7200E7}" type="pres">
      <dgm:prSet presAssocID="{217D9F0C-6F5C-4CD8-BCB7-626BA71B75AD}" presName="parTxOnlySpace" presStyleCnt="0"/>
      <dgm:spPr/>
    </dgm:pt>
    <dgm:pt modelId="{0461380F-C898-492B-9C3C-BBE751FF83EE}" type="pres">
      <dgm:prSet presAssocID="{27C8D876-CFF9-4E8A-97A1-B39D28AAAD3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2378C03-7544-4982-830E-C86549852ADF}" type="pres">
      <dgm:prSet presAssocID="{81009CF6-6988-4016-9C64-0DEC305FB629}" presName="parTxOnlySpace" presStyleCnt="0"/>
      <dgm:spPr/>
    </dgm:pt>
    <dgm:pt modelId="{D8E03A1C-4F3A-49EB-8FD1-9A27EE360C81}" type="pres">
      <dgm:prSet presAssocID="{968EF17E-B71F-4FF6-B1FD-CADCC965B95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E5FFE4E-99DE-4FEA-B34D-B1818AD172CA}" type="pres">
      <dgm:prSet presAssocID="{96A0D3D9-0A5D-4072-A6EA-76251E0682ED}" presName="parTxOnlySpace" presStyleCnt="0"/>
      <dgm:spPr/>
    </dgm:pt>
    <dgm:pt modelId="{D552F0F8-B0E5-48B6-BDCA-2246B4C744F4}" type="pres">
      <dgm:prSet presAssocID="{595503E1-5436-475F-AB80-DC7622B3C8D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853E729-B1CE-4189-82A9-2C242A33BD67}" type="presOf" srcId="{FABEF442-4D60-4B14-8CED-A6848FA159BA}" destId="{96E48E15-5F6F-4AC0-A230-8ACE77E9D32B}" srcOrd="0" destOrd="0" presId="urn:microsoft.com/office/officeart/2005/8/layout/chevron1"/>
    <dgm:cxn modelId="{C2834B37-BC7D-4D94-8B82-B668758EEA4E}" type="presOf" srcId="{595503E1-5436-475F-AB80-DC7622B3C8DB}" destId="{D552F0F8-B0E5-48B6-BDCA-2246B4C744F4}" srcOrd="0" destOrd="0" presId="urn:microsoft.com/office/officeart/2005/8/layout/chevron1"/>
    <dgm:cxn modelId="{661BFB85-8264-448B-82B0-5A9A4053C5D5}" srcId="{FABEF442-4D60-4B14-8CED-A6848FA159BA}" destId="{968EF17E-B71F-4FF6-B1FD-CADCC965B95B}" srcOrd="2" destOrd="0" parTransId="{4FCA0FB9-4952-4C4B-9D21-AB766FDE3CE7}" sibTransId="{96A0D3D9-0A5D-4072-A6EA-76251E0682ED}"/>
    <dgm:cxn modelId="{2412279C-B055-4570-A574-1B803170B0B8}" srcId="{FABEF442-4D60-4B14-8CED-A6848FA159BA}" destId="{595503E1-5436-475F-AB80-DC7622B3C8DB}" srcOrd="3" destOrd="0" parTransId="{26A70D4E-9E39-45C3-8FE8-D59306AAD9E1}" sibTransId="{5D8A4891-CFFD-4ADB-B732-804FF2905CBF}"/>
    <dgm:cxn modelId="{C7D0DEAA-1806-42D8-87E0-82200A8E0B23}" srcId="{FABEF442-4D60-4B14-8CED-A6848FA159BA}" destId="{BD1FDFD7-C9B0-476C-8064-4C439B8E6A35}" srcOrd="0" destOrd="0" parTransId="{C38D8B01-D0CC-406D-A624-D916C957A022}" sibTransId="{217D9F0C-6F5C-4CD8-BCB7-626BA71B75AD}"/>
    <dgm:cxn modelId="{B5BDA1C2-0C33-4F44-B4CE-379E42FB5148}" srcId="{FABEF442-4D60-4B14-8CED-A6848FA159BA}" destId="{27C8D876-CFF9-4E8A-97A1-B39D28AAAD36}" srcOrd="1" destOrd="0" parTransId="{F003FFC4-9AB1-458D-94F6-61C27A377C51}" sibTransId="{81009CF6-6988-4016-9C64-0DEC305FB629}"/>
    <dgm:cxn modelId="{5E7E20D5-2B67-4EC9-8545-81D08C06A86A}" type="presOf" srcId="{968EF17E-B71F-4FF6-B1FD-CADCC965B95B}" destId="{D8E03A1C-4F3A-49EB-8FD1-9A27EE360C81}" srcOrd="0" destOrd="0" presId="urn:microsoft.com/office/officeart/2005/8/layout/chevron1"/>
    <dgm:cxn modelId="{48B925DB-BF47-4823-B87B-2D5EEC815B6C}" type="presOf" srcId="{BD1FDFD7-C9B0-476C-8064-4C439B8E6A35}" destId="{FF8F8F88-44F8-4118-88E0-7671C7ED7B6D}" srcOrd="0" destOrd="0" presId="urn:microsoft.com/office/officeart/2005/8/layout/chevron1"/>
    <dgm:cxn modelId="{F2FF4BE1-4C7B-455E-B169-D44771287B43}" type="presOf" srcId="{27C8D876-CFF9-4E8A-97A1-B39D28AAAD36}" destId="{0461380F-C898-492B-9C3C-BBE751FF83EE}" srcOrd="0" destOrd="0" presId="urn:microsoft.com/office/officeart/2005/8/layout/chevron1"/>
    <dgm:cxn modelId="{9711DBCB-F3BB-47F1-89CC-B5D032169E88}" type="presParOf" srcId="{96E48E15-5F6F-4AC0-A230-8ACE77E9D32B}" destId="{FF8F8F88-44F8-4118-88E0-7671C7ED7B6D}" srcOrd="0" destOrd="0" presId="urn:microsoft.com/office/officeart/2005/8/layout/chevron1"/>
    <dgm:cxn modelId="{B63A3760-B52A-4BAC-AF55-599514477055}" type="presParOf" srcId="{96E48E15-5F6F-4AC0-A230-8ACE77E9D32B}" destId="{47C0D224-2F55-4E26-ABAA-FC25EF7200E7}" srcOrd="1" destOrd="0" presId="urn:microsoft.com/office/officeart/2005/8/layout/chevron1"/>
    <dgm:cxn modelId="{77F07BAB-E023-4D05-98CA-88A4D9D2CBE6}" type="presParOf" srcId="{96E48E15-5F6F-4AC0-A230-8ACE77E9D32B}" destId="{0461380F-C898-492B-9C3C-BBE751FF83EE}" srcOrd="2" destOrd="0" presId="urn:microsoft.com/office/officeart/2005/8/layout/chevron1"/>
    <dgm:cxn modelId="{4D16CD70-314C-46C1-A000-4EDDD9D67B17}" type="presParOf" srcId="{96E48E15-5F6F-4AC0-A230-8ACE77E9D32B}" destId="{62378C03-7544-4982-830E-C86549852ADF}" srcOrd="3" destOrd="0" presId="urn:microsoft.com/office/officeart/2005/8/layout/chevron1"/>
    <dgm:cxn modelId="{B650289F-F351-407C-A109-8BA511C8A99B}" type="presParOf" srcId="{96E48E15-5F6F-4AC0-A230-8ACE77E9D32B}" destId="{D8E03A1C-4F3A-49EB-8FD1-9A27EE360C81}" srcOrd="4" destOrd="0" presId="urn:microsoft.com/office/officeart/2005/8/layout/chevron1"/>
    <dgm:cxn modelId="{D18830E9-229F-40C6-AD0F-FCEBC0913C5E}" type="presParOf" srcId="{96E48E15-5F6F-4AC0-A230-8ACE77E9D32B}" destId="{3E5FFE4E-99DE-4FEA-B34D-B1818AD172CA}" srcOrd="5" destOrd="0" presId="urn:microsoft.com/office/officeart/2005/8/layout/chevron1"/>
    <dgm:cxn modelId="{7A77410D-9E16-4569-841F-DCBCC7E819C9}" type="presParOf" srcId="{96E48E15-5F6F-4AC0-A230-8ACE77E9D32B}" destId="{D552F0F8-B0E5-48B6-BDCA-2246B4C744F4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A75F8-BE38-49F0-91B8-765B0E403AB5}">
      <dsp:nvSpPr>
        <dsp:cNvPr id="0" name=""/>
        <dsp:cNvSpPr/>
      </dsp:nvSpPr>
      <dsp:spPr>
        <a:xfrm>
          <a:off x="1914" y="10732"/>
          <a:ext cx="3004282" cy="864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„02-09/2024“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Příprava</a:t>
          </a:r>
          <a:endParaRPr lang="cs-CZ" sz="1600" kern="1200"/>
        </a:p>
      </dsp:txBody>
      <dsp:txXfrm>
        <a:off x="433914" y="10732"/>
        <a:ext cx="2140282" cy="864000"/>
      </dsp:txXfrm>
    </dsp:sp>
    <dsp:sp modelId="{C6172551-7951-45EA-9420-7BCA174387D3}">
      <dsp:nvSpPr>
        <dsp:cNvPr id="0" name=""/>
        <dsp:cNvSpPr/>
      </dsp:nvSpPr>
      <dsp:spPr>
        <a:xfrm>
          <a:off x="1914" y="982732"/>
          <a:ext cx="2403426" cy="24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Předběžné tržní konzultace</a:t>
          </a:r>
        </a:p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Výběrové řízení na dodavatele</a:t>
          </a:r>
        </a:p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Uzavření smlouvy s poskytovateli sdílené mobility</a:t>
          </a:r>
        </a:p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Uzavření smlouvy s dodavatelem</a:t>
          </a:r>
        </a:p>
      </dsp:txBody>
      <dsp:txXfrm>
        <a:off x="1914" y="982732"/>
        <a:ext cx="2403426" cy="2448000"/>
      </dsp:txXfrm>
    </dsp:sp>
    <dsp:sp modelId="{BE52565F-319B-412F-8A6C-5077923799D6}">
      <dsp:nvSpPr>
        <dsp:cNvPr id="0" name=""/>
        <dsp:cNvSpPr/>
      </dsp:nvSpPr>
      <dsp:spPr>
        <a:xfrm>
          <a:off x="2790196" y="10732"/>
          <a:ext cx="3004282" cy="864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„10/2024-04/2025“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Realizace</a:t>
          </a:r>
        </a:p>
      </dsp:txBody>
      <dsp:txXfrm>
        <a:off x="3222196" y="10732"/>
        <a:ext cx="2140282" cy="864000"/>
      </dsp:txXfrm>
    </dsp:sp>
    <dsp:sp modelId="{E4BAB6FE-A9DD-4490-8141-6DDC1A4CD3FF}">
      <dsp:nvSpPr>
        <dsp:cNvPr id="0" name=""/>
        <dsp:cNvSpPr/>
      </dsp:nvSpPr>
      <dsp:spPr>
        <a:xfrm>
          <a:off x="2790196" y="982732"/>
          <a:ext cx="2403426" cy="24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Integrace vstupních dat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Customizace SW nástroje dodavatele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Informativní školení / workshop s MČ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90196" y="982732"/>
        <a:ext cx="2403426" cy="2448000"/>
      </dsp:txXfrm>
    </dsp:sp>
    <dsp:sp modelId="{E096C3CD-13E6-4587-AAE8-7660223C7C70}">
      <dsp:nvSpPr>
        <dsp:cNvPr id="0" name=""/>
        <dsp:cNvSpPr/>
      </dsp:nvSpPr>
      <dsp:spPr>
        <a:xfrm>
          <a:off x="5578479" y="10732"/>
          <a:ext cx="3004282" cy="864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„04-11/2025“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Pilotní provoz</a:t>
          </a:r>
        </a:p>
      </dsp:txBody>
      <dsp:txXfrm>
        <a:off x="6010479" y="10732"/>
        <a:ext cx="2140282" cy="864000"/>
      </dsp:txXfrm>
    </dsp:sp>
    <dsp:sp modelId="{4FAAEA7C-CE8F-4E53-B859-F3EFCB6311B1}">
      <dsp:nvSpPr>
        <dsp:cNvPr id="0" name=""/>
        <dsp:cNvSpPr/>
      </dsp:nvSpPr>
      <dsp:spPr>
        <a:xfrm>
          <a:off x="5578479" y="982732"/>
          <a:ext cx="2403426" cy="24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Spuštění Platformy PSP pro uživatele</a:t>
          </a:r>
        </a:p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Průběžná analýza funkcí, využívání a správy nástroje</a:t>
          </a:r>
        </a:p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Průběžné vyhodnocení pilotního provozu</a:t>
          </a:r>
        </a:p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End report</a:t>
          </a:r>
        </a:p>
      </dsp:txBody>
      <dsp:txXfrm>
        <a:off x="5578479" y="982732"/>
        <a:ext cx="2403426" cy="2448000"/>
      </dsp:txXfrm>
    </dsp:sp>
    <dsp:sp modelId="{7B03D220-0C4E-4360-BC2E-0105014522A3}">
      <dsp:nvSpPr>
        <dsp:cNvPr id="0" name=""/>
        <dsp:cNvSpPr/>
      </dsp:nvSpPr>
      <dsp:spPr>
        <a:xfrm>
          <a:off x="8366762" y="10732"/>
          <a:ext cx="3004282" cy="864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„10/2025-09/2026“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Zkušební období</a:t>
          </a:r>
          <a:endParaRPr lang="cs-CZ" sz="1600" kern="1200"/>
        </a:p>
      </dsp:txBody>
      <dsp:txXfrm>
        <a:off x="8798762" y="10732"/>
        <a:ext cx="2140282" cy="864000"/>
      </dsp:txXfrm>
    </dsp:sp>
    <dsp:sp modelId="{EC8B433E-F1F5-4FAB-8FC2-DC914FAA9C0D}">
      <dsp:nvSpPr>
        <dsp:cNvPr id="0" name=""/>
        <dsp:cNvSpPr/>
      </dsp:nvSpPr>
      <dsp:spPr>
        <a:xfrm>
          <a:off x="8366762" y="982732"/>
          <a:ext cx="2403426" cy="24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Zkušební provoz systému pro nastavení rutinního provozu</a:t>
          </a:r>
        </a:p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Finální znění procesní metodiky</a:t>
          </a:r>
        </a:p>
      </dsp:txBody>
      <dsp:txXfrm>
        <a:off x="8366762" y="982732"/>
        <a:ext cx="2403426" cy="244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F8F88-44F8-4118-88E0-7671C7ED7B6D}">
      <dsp:nvSpPr>
        <dsp:cNvPr id="0" name=""/>
        <dsp:cNvSpPr/>
      </dsp:nvSpPr>
      <dsp:spPr>
        <a:xfrm>
          <a:off x="5275" y="0"/>
          <a:ext cx="3070921" cy="89835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8 měsíců</a:t>
          </a:r>
        </a:p>
      </dsp:txBody>
      <dsp:txXfrm>
        <a:off x="454452" y="0"/>
        <a:ext cx="2172567" cy="898354"/>
      </dsp:txXfrm>
    </dsp:sp>
    <dsp:sp modelId="{0461380F-C898-492B-9C3C-BBE751FF83EE}">
      <dsp:nvSpPr>
        <dsp:cNvPr id="0" name=""/>
        <dsp:cNvSpPr/>
      </dsp:nvSpPr>
      <dsp:spPr>
        <a:xfrm>
          <a:off x="2769104" y="0"/>
          <a:ext cx="3070921" cy="89835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10 měsíců</a:t>
          </a:r>
        </a:p>
      </dsp:txBody>
      <dsp:txXfrm>
        <a:off x="3218281" y="0"/>
        <a:ext cx="2172567" cy="898354"/>
      </dsp:txXfrm>
    </dsp:sp>
    <dsp:sp modelId="{D8E03A1C-4F3A-49EB-8FD1-9A27EE360C81}">
      <dsp:nvSpPr>
        <dsp:cNvPr id="0" name=""/>
        <dsp:cNvSpPr/>
      </dsp:nvSpPr>
      <dsp:spPr>
        <a:xfrm>
          <a:off x="5532933" y="0"/>
          <a:ext cx="3070921" cy="89835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8 měsíců</a:t>
          </a:r>
        </a:p>
      </dsp:txBody>
      <dsp:txXfrm>
        <a:off x="5982110" y="0"/>
        <a:ext cx="2172567" cy="898354"/>
      </dsp:txXfrm>
    </dsp:sp>
    <dsp:sp modelId="{D552F0F8-B0E5-48B6-BDCA-2246B4C744F4}">
      <dsp:nvSpPr>
        <dsp:cNvPr id="0" name=""/>
        <dsp:cNvSpPr/>
      </dsp:nvSpPr>
      <dsp:spPr>
        <a:xfrm>
          <a:off x="8296762" y="0"/>
          <a:ext cx="3070921" cy="89835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12 měsíců</a:t>
          </a:r>
        </a:p>
      </dsp:txBody>
      <dsp:txXfrm>
        <a:off x="8745939" y="0"/>
        <a:ext cx="2172567" cy="898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0EFE9B4-39C5-432C-187C-83E2C44CB3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90783D-B547-A977-34FF-C3D4C3AE92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C5F0D-3210-4241-BB95-C1E2E3E6DA35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15ADCF-7B22-5108-F1C5-E720C41AC4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F414C3-FF8E-069D-EEF9-A4A6C83BB4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41BE4-4995-4BF0-9E84-51BC67864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11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3383B7B-580C-47C7-A98C-5B2D262737E3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9CC64025-144A-411B-B0B3-9B25D0D25C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151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64025-144A-411B-B0B3-9B25D0D25C4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777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64025-144A-411B-B0B3-9B25D0D25C4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08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99F7C-E7AA-4E65-82FB-189F0AB50834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470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72B862-F9F6-619D-6DF9-1175B1881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655FC65-6CEF-6323-EC87-40064A930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3FADA0-94FC-EBB4-4CF3-9419BBF04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C905CC-8DA4-9B2C-1086-2DD964CA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E4C35D-E0EF-04AF-EF37-D3B35F1F3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92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3D4D66-6519-2E1B-9A71-419ABC5C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FFC787-6CD1-48DD-E130-9D01F425A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4AC81D-3D4C-CB90-B127-D6B3BCA10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10AF25-D2A4-47DF-74AF-26AA2869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E52415-F657-19BC-14D6-97CD5272F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56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2DD8827-78B4-8314-82E7-2DDBC1D1F8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3E68B16-D9EE-04AA-BEFB-F9F2FA6AA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DB677F-609C-265E-9E22-1235BE21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355802-C9A6-A3E4-0FDC-57ED7F6B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E30C1D-EF8E-F020-2CC8-E98DCA5E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551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uvodni snimek_prazdny lis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777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12FF5A-F41A-B9C7-FC83-62256ED7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88E95-2342-518D-E8C2-7A84F715A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F63503-FA79-769F-679C-A06316475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3EDEBA-6F32-2DC5-EFBA-747BB6628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3E5C17-E75A-C630-98F3-E77B1D488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109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6D5FCC-F104-9F3C-A503-DC551ACC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EAEDDA-58E1-92F2-5C9E-2C98026EE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7E636F-6CCB-8EEC-0A47-73AA0F04C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8547C5-5E15-0E01-D89C-BEF07DF1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717837-2767-E19C-8292-7B186012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72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C84EE0-5704-CB01-60BA-6824320A3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A3D8F8-60D9-4F19-A166-E5F1C50E5D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FE6249F-7F98-0288-9D6F-B9B5117E4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9C03DC-402E-1947-0094-DDC88E41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FC1180B-B21C-DA0A-64AD-9156C38E1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2EC503-A018-7B44-CE61-680BC87FC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76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802953-21E2-7BC3-43E1-46B191B31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533ABD-2F47-697B-D28F-1E6D541C4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48BFB5-338C-9A99-F07C-2B91188F6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649C02-AE9B-65F6-1254-F37AB56F3E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54CC956-3B0E-FA6E-0B97-369255E7F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BC83E05-378B-A7A8-ECC6-366FB9C59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152A3CB-37B3-2964-1E19-80D1664DB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A32748A-A4B0-9891-EF40-7BE0774F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74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5C8FBA-F5AD-748B-8DFE-204C03EF8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B287B9F-43BC-E099-B4FC-576AF85E3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E1F1E1-7EE5-21D7-6605-6E60B821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E3FD43C-577C-FF12-944B-9BF62781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63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5AF6D55-6310-5F32-B084-DF1D5F827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E634500-2C76-48F8-1B7C-F4980ED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19D49D-474D-AB33-7820-36664EDE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54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8CA57-82A2-F9DA-2CF2-8400F04F5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B0EBAC-A8BA-2AC2-63E6-A5FFF6064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BEFC3D-F741-D041-1CAB-3FF9ED94C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3146E2-AB4A-831A-DAD3-A421B254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810CEC9-9048-48B6-50C4-7CB5974AF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2C6935-1C53-588E-7062-CA437935E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72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AC422-F220-1A24-D9AB-382AEB57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446C03C-26DC-65B6-B388-6A08233A2A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6578C8B-65F7-7C9C-AEAA-87FF06617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8AD9A81-E0EC-64B3-8E17-2E4438F31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581804-23BC-1EF9-6439-393EFB44D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86E824-061B-735D-B249-0C62F670D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83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9F71DAD-0626-A862-AB9D-85F14DD3A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A3073A-E853-7838-4126-32BED4085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713CB2-DCC0-4DD7-722E-4B8F97AD3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04FDF-1973-4660-AE7E-A0FE89A01C58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5AC834-2F2F-3865-009D-94DA45ADF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CFA19A-7241-FCE5-DFE8-978136076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38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lTPdqGxs2r0?feature=shared&amp;t=481" TargetMode="External"/><Relationship Id="rId13" Type="http://schemas.openxmlformats.org/officeDocument/2006/relationships/hyperlink" Target="https://artsandculture.google.com/partner/skeiron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mailchi.mp/0e0b18d7356d/announcing-our-city-partners-sxsw-panel-voting-and-more-6148008" TargetMode="External"/><Relationship Id="rId12" Type="http://schemas.openxmlformats.org/officeDocument/2006/relationships/hyperlink" Target="https://doorsintodocklands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p.iprpraha.cz/apl/app/model3d/" TargetMode="External"/><Relationship Id="rId11" Type="http://schemas.openxmlformats.org/officeDocument/2006/relationships/hyperlink" Target="https://lublininfo.com/turystyczny-lublin-ar/" TargetMode="External"/><Relationship Id="rId5" Type="http://schemas.openxmlformats.org/officeDocument/2006/relationships/hyperlink" Target="https://praha.camp/praha-zitra" TargetMode="External"/><Relationship Id="rId15" Type="http://schemas.openxmlformats.org/officeDocument/2006/relationships/image" Target="../media/image3.jpeg"/><Relationship Id="rId10" Type="http://schemas.openxmlformats.org/officeDocument/2006/relationships/hyperlink" Target="https://www.youtube.com/watch?v=kB8tnP845Vc" TargetMode="External"/><Relationship Id="rId4" Type="http://schemas.openxmlformats.org/officeDocument/2006/relationships/hyperlink" Target="https://www.geoportalpraha.cz/" TargetMode="External"/><Relationship Id="rId9" Type="http://schemas.openxmlformats.org/officeDocument/2006/relationships/hyperlink" Target="https://www.incitu.us/map" TargetMode="External"/><Relationship Id="rId14" Type="http://schemas.openxmlformats.org/officeDocument/2006/relationships/hyperlink" Target="https://artsexperiments.withgoogle.com/meroe/#kingdo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0BA53B-3AA1-E4A1-13F3-9A67B9A41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Tabulka 12">
            <a:extLst>
              <a:ext uri="{FF2B5EF4-FFF2-40B4-BE49-F238E27FC236}">
                <a16:creationId xmlns:a16="http://schemas.microsoft.com/office/drawing/2014/main" id="{9BE010DD-FEDD-8123-8C01-8F053215B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994591"/>
              </p:ext>
            </p:extLst>
          </p:nvPr>
        </p:nvGraphicFramePr>
        <p:xfrm>
          <a:off x="4218213" y="2898169"/>
          <a:ext cx="7748693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48693">
                  <a:extLst>
                    <a:ext uri="{9D8B030D-6E8A-4147-A177-3AD203B41FA5}">
                      <a16:colId xmlns:a16="http://schemas.microsoft.com/office/drawing/2014/main" val="2519266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5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39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500" b="0" i="0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31.10.2023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625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6727352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459160-CFAB-DF57-84ED-B77652045DAA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708A0A2-A8CE-6070-7949-944F7A135995}"/>
              </a:ext>
            </a:extLst>
          </p:cNvPr>
          <p:cNvSpPr txBox="1"/>
          <p:nvPr/>
        </p:nvSpPr>
        <p:spPr>
          <a:xfrm>
            <a:off x="4135537" y="791003"/>
            <a:ext cx="78313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2. jednání</a:t>
            </a:r>
          </a:p>
          <a:p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cs-CZ" sz="32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Komise RHMP pro rozvoj konceptu</a:t>
            </a:r>
          </a:p>
          <a:p>
            <a:r>
              <a:rPr lang="cs-CZ" sz="32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Smart </a:t>
            </a:r>
            <a:r>
              <a:rPr lang="cs-CZ" sz="32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Cities</a:t>
            </a:r>
            <a:r>
              <a:rPr lang="cs-CZ" sz="32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v hl. m. Praze</a:t>
            </a:r>
          </a:p>
          <a:p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568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16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b="1">
                <a:latin typeface="Arial"/>
                <a:ea typeface="Roboto"/>
                <a:cs typeface="Arial"/>
              </a:rPr>
              <a:t>04</a:t>
            </a:r>
            <a:endParaRPr lang="cs-CZ" sz="2800" b="1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751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Další informace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F80A1C3D-9F94-FB1E-1382-187F28CF2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0670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Orientační harmonogram </a:t>
            </a:r>
            <a:endParaRPr lang="cs-CZ" sz="1500" dirty="0">
              <a:latin typeface="Arial"/>
              <a:ea typeface="+mn-lt"/>
              <a:cs typeface="+mn-lt"/>
            </a:endParaRPr>
          </a:p>
          <a:p>
            <a:r>
              <a:rPr lang="cs-CZ" sz="1500" dirty="0">
                <a:latin typeface="Arial"/>
                <a:ea typeface="+mn-lt"/>
                <a:cs typeface="+mn-lt"/>
              </a:rPr>
              <a:t>Inicializace a realizace pilotního projektu 2024/2025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7">
            <a:extLst>
              <a:ext uri="{FF2B5EF4-FFF2-40B4-BE49-F238E27FC236}">
                <a16:creationId xmlns:a16="http://schemas.microsoft.com/office/drawing/2014/main" id="{37CC9E7C-DEC2-A31A-79BE-2C9AD3F420C7}"/>
              </a:ext>
            </a:extLst>
          </p:cNvPr>
          <p:cNvSpPr txBox="1">
            <a:spLocks/>
          </p:cNvSpPr>
          <p:nvPr/>
        </p:nvSpPr>
        <p:spPr>
          <a:xfrm>
            <a:off x="6172200" y="2010670"/>
            <a:ext cx="5065776" cy="43513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700" b="1" dirty="0">
                <a:latin typeface="Arial"/>
                <a:cs typeface="Arial"/>
              </a:rPr>
              <a:t>Předpokládaný rozpočet</a:t>
            </a:r>
          </a:p>
          <a:p>
            <a:r>
              <a:rPr lang="cs-CZ" sz="1500" dirty="0">
                <a:latin typeface="Arial"/>
                <a:cs typeface="Arial"/>
              </a:rPr>
              <a:t>K upřesnění v návaznosti na finálně zvolené variantě, či jejich kombinace:</a:t>
            </a:r>
          </a:p>
          <a:p>
            <a:pPr lvl="1"/>
            <a:r>
              <a:rPr lang="cs-CZ" sz="1500" dirty="0">
                <a:latin typeface="Arial"/>
                <a:cs typeface="Arial"/>
              </a:rPr>
              <a:t>portál pro zprostředkování výhod v návaznosti na potřeby HMP/koncových uživatelů v režimech: </a:t>
            </a:r>
          </a:p>
          <a:p>
            <a:pPr lvl="2">
              <a:buAutoNum type="alphaUcParenR"/>
            </a:pPr>
            <a:r>
              <a:rPr lang="cs-CZ" sz="1500" dirty="0">
                <a:latin typeface="Arial"/>
                <a:cs typeface="Arial"/>
              </a:rPr>
              <a:t>Dotované benefity</a:t>
            </a:r>
          </a:p>
          <a:p>
            <a:pPr lvl="2">
              <a:buAutoNum type="alphaUcParenR"/>
            </a:pPr>
            <a:r>
              <a:rPr lang="cs-CZ" sz="1500" dirty="0">
                <a:latin typeface="Arial"/>
                <a:cs typeface="Arial"/>
              </a:rPr>
              <a:t>Zvýhodněné benefity</a:t>
            </a:r>
          </a:p>
          <a:p>
            <a:pPr lvl="1"/>
            <a:r>
              <a:rPr lang="cs-CZ" sz="1500" dirty="0">
                <a:latin typeface="Arial"/>
                <a:cs typeface="Arial"/>
              </a:rPr>
              <a:t>aktuálně v procesu validace/příprava průzkumu veřejnosti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8AC8DCB-71E6-0434-6515-791975ED6AB3}"/>
              </a:ext>
            </a:extLst>
          </p:cNvPr>
          <p:cNvSpPr txBox="1">
            <a:spLocks/>
          </p:cNvSpPr>
          <p:nvPr/>
        </p:nvSpPr>
        <p:spPr>
          <a:xfrm>
            <a:off x="838200" y="4001294"/>
            <a:ext cx="5181600" cy="43513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Klíčoví uživatelé</a:t>
            </a:r>
          </a:p>
          <a:p>
            <a:r>
              <a:rPr lang="cs-CZ" sz="1500" dirty="0">
                <a:latin typeface="Arial"/>
                <a:ea typeface="+mn-lt"/>
                <a:cs typeface="+mn-lt"/>
              </a:rPr>
              <a:t>Městské odbory, organizace a firmy</a:t>
            </a:r>
          </a:p>
          <a:p>
            <a:r>
              <a:rPr lang="cs-CZ" sz="1500" dirty="0">
                <a:latin typeface="Arial"/>
                <a:ea typeface="+mn-lt"/>
                <a:cs typeface="+mn-lt"/>
              </a:rPr>
              <a:t>ODO HMP + ROPID</a:t>
            </a:r>
          </a:p>
          <a:p>
            <a:r>
              <a:rPr lang="cs-CZ" sz="1500" dirty="0">
                <a:latin typeface="Arial"/>
                <a:ea typeface="+mn-lt"/>
                <a:cs typeface="+mn-lt"/>
              </a:rPr>
              <a:t>Středočeský kraj + IDSK</a:t>
            </a:r>
          </a:p>
          <a:p>
            <a:r>
              <a:rPr lang="cs-CZ" sz="1500" dirty="0">
                <a:latin typeface="Arial"/>
                <a:ea typeface="+mn-lt"/>
                <a:cs typeface="+mn-lt"/>
              </a:rPr>
              <a:t>Držitelé kupónů MHD / bez kuponů</a:t>
            </a:r>
          </a:p>
        </p:txBody>
      </p:sp>
      <p:pic>
        <p:nvPicPr>
          <p:cNvPr id="7" name="Obrázek 6" descr="Obsah obrázku pneumatika, kolo, Kola jízdních kol, Pozemní vozidlo&#10;&#10;Popis se vygeneroval automaticky.">
            <a:extLst>
              <a:ext uri="{FF2B5EF4-FFF2-40B4-BE49-F238E27FC236}">
                <a16:creationId xmlns:a16="http://schemas.microsoft.com/office/drawing/2014/main" id="{62439F5D-AF63-DA28-B726-A13213ED4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088" y="4545920"/>
            <a:ext cx="2743200" cy="18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1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0BA53B-3AA1-E4A1-13F3-9A67B9A41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459160-CFAB-DF57-84ED-B77652045DAA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708A0A2-A8CE-6070-7949-944F7A135995}"/>
              </a:ext>
            </a:extLst>
          </p:cNvPr>
          <p:cNvSpPr txBox="1"/>
          <p:nvPr/>
        </p:nvSpPr>
        <p:spPr>
          <a:xfrm>
            <a:off x="4103861" y="791003"/>
            <a:ext cx="7888538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  <a:ea typeface="Roboto"/>
                <a:cs typeface="Arial"/>
              </a:rPr>
              <a:t>Projektový záměr č. 48</a:t>
            </a:r>
          </a:p>
          <a:p>
            <a:endParaRPr lang="cs-CZ" sz="3200" b="1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cs-CZ" sz="3200" dirty="0">
                <a:solidFill>
                  <a:schemeClr val="bg1"/>
                </a:solidFill>
                <a:latin typeface="Arial"/>
                <a:ea typeface="Roboto"/>
                <a:cs typeface="Arial"/>
              </a:rPr>
              <a:t>Platforma pražských sdílených dopravních  prostředků</a:t>
            </a:r>
          </a:p>
          <a:p>
            <a:r>
              <a:rPr lang="cs-CZ" sz="2800" dirty="0">
                <a:solidFill>
                  <a:schemeClr val="bg1"/>
                </a:solidFill>
                <a:latin typeface="Arial"/>
                <a:ea typeface="Roboto"/>
                <a:cs typeface="Arial"/>
              </a:rPr>
              <a:t>(Platforma PSP)</a:t>
            </a:r>
            <a:endParaRPr lang="cs-CZ" sz="2800" b="1" dirty="0">
              <a:solidFill>
                <a:schemeClr val="bg1"/>
              </a:solidFill>
              <a:latin typeface="Arial"/>
              <a:ea typeface="Roboto"/>
              <a:cs typeface="Arial"/>
            </a:endParaRPr>
          </a:p>
        </p:txBody>
      </p:sp>
      <p:graphicFrame>
        <p:nvGraphicFramePr>
          <p:cNvPr id="2" name="Tabulka 12">
            <a:extLst>
              <a:ext uri="{FF2B5EF4-FFF2-40B4-BE49-F238E27FC236}">
                <a16:creationId xmlns:a16="http://schemas.microsoft.com/office/drawing/2014/main" id="{93849DC0-59C7-4D11-5658-AA08B13E4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035014"/>
              </p:ext>
            </p:extLst>
          </p:nvPr>
        </p:nvGraphicFramePr>
        <p:xfrm>
          <a:off x="8092560" y="5867613"/>
          <a:ext cx="3998921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8921">
                  <a:extLst>
                    <a:ext uri="{9D8B030D-6E8A-4147-A177-3AD203B41FA5}">
                      <a16:colId xmlns:a16="http://schemas.microsoft.com/office/drawing/2014/main" val="2519266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5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Viktor Beneš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39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Produktový manažer</a:t>
                      </a:r>
                      <a:endParaRPr lang="cs-CZ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625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6727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9759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Popis a odůvodnění projektu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7783E784-A2D8-82B8-7618-DE4B6F35C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009" y="1885835"/>
            <a:ext cx="55520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</a:p>
          <a:p>
            <a:pPr>
              <a:spcAft>
                <a:spcPts val="800"/>
              </a:spcAft>
            </a:pPr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Digitální celopražský nástroj</a:t>
            </a:r>
          </a:p>
          <a:p>
            <a:pPr marL="685800" lvl="2">
              <a:spcBef>
                <a:spcPts val="1000"/>
              </a:spcBef>
              <a:spcAft>
                <a:spcPts val="800"/>
              </a:spcAft>
            </a:pPr>
            <a:r>
              <a:rPr lang="cs-CZ" sz="1500" b="1">
                <a:latin typeface="Arial" panose="020B0604020202020204" pitchFamily="34" charset="0"/>
                <a:cs typeface="Arial" panose="020B0604020202020204" pitchFamily="34" charset="0"/>
              </a:rPr>
              <a:t>snížení výskytu nevyhovujících situací </a:t>
            </a:r>
            <a:r>
              <a:rPr lang="cs-CZ" sz="1500">
                <a:latin typeface="Arial" panose="020B0604020202020204" pitchFamily="34" charset="0"/>
                <a:cs typeface="Arial" panose="020B0604020202020204" pitchFamily="34" charset="0"/>
              </a:rPr>
              <a:t>(odkládání sdílených dopravních prostředků na místech, která pro ně nejsou určena)</a:t>
            </a:r>
          </a:p>
          <a:p>
            <a:pPr marL="685800" lvl="2">
              <a:spcBef>
                <a:spcPts val="1000"/>
              </a:spcBef>
              <a:spcAft>
                <a:spcPts val="800"/>
              </a:spcAft>
            </a:pPr>
            <a:r>
              <a:rPr lang="cs-CZ" sz="1500" b="1">
                <a:latin typeface="Arial" panose="020B0604020202020204" pitchFamily="34" charset="0"/>
                <a:cs typeface="Arial" panose="020B0604020202020204" pitchFamily="34" charset="0"/>
              </a:rPr>
              <a:t>zvýšení bezpečnosti dopravy </a:t>
            </a:r>
            <a:r>
              <a:rPr lang="cs-CZ" sz="1500">
                <a:latin typeface="Arial" panose="020B0604020202020204" pitchFamily="34" charset="0"/>
                <a:cs typeface="Arial" panose="020B0604020202020204" pitchFamily="34" charset="0"/>
              </a:rPr>
              <a:t>prostřednictvím nástrojů zklidňování dopravy</a:t>
            </a:r>
          </a:p>
          <a:p>
            <a:pPr>
              <a:spcAft>
                <a:spcPts val="800"/>
              </a:spcAft>
            </a:pPr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Hlavní funkce:</a:t>
            </a:r>
          </a:p>
          <a:p>
            <a:pPr marL="685800" lvl="2">
              <a:spcBef>
                <a:spcPts val="1000"/>
              </a:spcBef>
            </a:pPr>
            <a:r>
              <a:rPr lang="cs-CZ" sz="1500" b="1">
                <a:latin typeface="Arial" panose="020B0604020202020204" pitchFamily="34" charset="0"/>
                <a:cs typeface="Arial" panose="020B0604020202020204" pitchFamily="34" charset="0"/>
              </a:rPr>
              <a:t>Tvorba opatření </a:t>
            </a:r>
            <a:r>
              <a:rPr lang="cs-CZ" sz="1500">
                <a:latin typeface="Arial" panose="020B0604020202020204" pitchFamily="34" charset="0"/>
                <a:cs typeface="Arial" panose="020B0604020202020204" pitchFamily="34" charset="0"/>
              </a:rPr>
              <a:t>(nastavení režimu parkování, zóna s omezením parkování, zóna s omezením vjezdu, zóna se sníženou rychlostí pohybu)</a:t>
            </a:r>
          </a:p>
          <a:p>
            <a:pPr marL="685800" lvl="2">
              <a:spcBef>
                <a:spcPts val="1000"/>
              </a:spcBef>
            </a:pPr>
            <a:r>
              <a:rPr lang="cs-CZ" sz="1500" b="1">
                <a:latin typeface="Arial" panose="020B0604020202020204" pitchFamily="34" charset="0"/>
                <a:cs typeface="Arial" panose="020B0604020202020204" pitchFamily="34" charset="0"/>
              </a:rPr>
              <a:t>Analýza dodržování opatření</a:t>
            </a:r>
          </a:p>
        </p:txBody>
      </p:sp>
      <p:sp>
        <p:nvSpPr>
          <p:cNvPr id="3" name="Zástupný obsah 6">
            <a:extLst>
              <a:ext uri="{FF2B5EF4-FFF2-40B4-BE49-F238E27FC236}">
                <a16:creationId xmlns:a16="http://schemas.microsoft.com/office/drawing/2014/main" id="{A12D1FED-EE2A-6FCE-6A8B-A6888EB19394}"/>
              </a:ext>
            </a:extLst>
          </p:cNvPr>
          <p:cNvSpPr txBox="1">
            <a:spLocks/>
          </p:cNvSpPr>
          <p:nvPr/>
        </p:nvSpPr>
        <p:spPr>
          <a:xfrm>
            <a:off x="6684107" y="1885835"/>
            <a:ext cx="52022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Odůvodnění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Reakce na neukotvenou aktuální situaci (procesní a legislativní) vznikla na ODO MHMP</a:t>
            </a: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Aktuální absence systému celoměstského charakteru – koordinovaný přístup</a:t>
            </a: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Automatizovaná kontrola respektovanosti zavedených opatření (cca </a:t>
            </a:r>
            <a:r>
              <a:rPr lang="cs-CZ" sz="17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5.000 ks sdílených dopravních prostředků)</a:t>
            </a: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Vznik nevyhovujících situací ovlivňuje okolní veřejný prostor</a:t>
            </a:r>
          </a:p>
        </p:txBody>
      </p:sp>
    </p:spTree>
    <p:extLst>
      <p:ext uri="{BB962C8B-B14F-4D97-AF65-F5344CB8AC3E}">
        <p14:creationId xmlns:p14="http://schemas.microsoft.com/office/powerpoint/2010/main" val="3349873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Aktuální situace</a:t>
            </a:r>
          </a:p>
        </p:txBody>
      </p:sp>
      <p:pic>
        <p:nvPicPr>
          <p:cNvPr id="9" name="Zástupný obsah 8" descr="Obsah obrázku kolo, Pozemní vozidlo, vozidlo, venku&#10;&#10;Popis byl vytvořen automaticky">
            <a:extLst>
              <a:ext uri="{FF2B5EF4-FFF2-40B4-BE49-F238E27FC236}">
                <a16:creationId xmlns:a16="http://schemas.microsoft.com/office/drawing/2014/main" id="{97771D02-1999-0583-4830-00C5DEB39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0"/>
          <a:stretch/>
        </p:blipFill>
        <p:spPr>
          <a:xfrm>
            <a:off x="199601" y="2318774"/>
            <a:ext cx="5801784" cy="3283521"/>
          </a:xfrm>
        </p:spPr>
      </p:pic>
      <p:pic>
        <p:nvPicPr>
          <p:cNvPr id="12" name="Obrázek 11" descr="Obsah obrázku boty, venku, osoba, oblečení&#10;&#10;Popis byl vytvořen automaticky">
            <a:extLst>
              <a:ext uri="{FF2B5EF4-FFF2-40B4-BE49-F238E27FC236}">
                <a16:creationId xmlns:a16="http://schemas.microsoft.com/office/drawing/2014/main" id="{39BE3BA5-4D9C-9D64-D75A-BB2AF1871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8639" y="2298332"/>
            <a:ext cx="4432540" cy="332440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5F1ED55-7CB0-6B98-4E39-F22875937010}"/>
              </a:ext>
            </a:extLst>
          </p:cNvPr>
          <p:cNvSpPr txBox="1"/>
          <p:nvPr/>
        </p:nvSpPr>
        <p:spPr>
          <a:xfrm>
            <a:off x="199601" y="5602295"/>
            <a:ext cx="2198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>
                <a:latin typeface="Arial" panose="020B0604020202020204" pitchFamily="34" charset="0"/>
                <a:cs typeface="Arial" panose="020B0604020202020204" pitchFamily="34" charset="0"/>
              </a:rPr>
              <a:t>Dělnická </a:t>
            </a:r>
            <a:r>
              <a:rPr lang="cs-CZ" sz="1200" i="1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sz="1200" i="1">
                <a:latin typeface="Arial" panose="020B0604020202020204" pitchFamily="34" charset="0"/>
                <a:cs typeface="Arial" panose="020B0604020202020204" pitchFamily="34" charset="0"/>
              </a:rPr>
              <a:t> Osadní, 3.10.2023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4D87064-A9CC-056C-A27A-A402143450FC}"/>
              </a:ext>
            </a:extLst>
          </p:cNvPr>
          <p:cNvSpPr txBox="1"/>
          <p:nvPr/>
        </p:nvSpPr>
        <p:spPr>
          <a:xfrm>
            <a:off x="8212706" y="6176805"/>
            <a:ext cx="3257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>
                <a:latin typeface="Arial" panose="020B0604020202020204" pitchFamily="34" charset="0"/>
                <a:cs typeface="Arial" panose="020B0604020202020204" pitchFamily="34" charset="0"/>
              </a:rPr>
              <a:t>Muzeum – vstup do stanice metra, 4.10.2023</a:t>
            </a:r>
          </a:p>
        </p:txBody>
      </p:sp>
    </p:spTree>
    <p:extLst>
      <p:ext uri="{BB962C8B-B14F-4D97-AF65-F5344CB8AC3E}">
        <p14:creationId xmlns:p14="http://schemas.microsoft.com/office/powerpoint/2010/main" val="3171130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Cíle projektu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F80A1C3D-9F94-FB1E-1382-187F28CF2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Hlavní cíle projektu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Vytvoření, otestování a provozování nástroje pro efektivnější správu a monitorování všech parkovacích stání a další druhů opatření</a:t>
            </a: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Nastavení metodického procesu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Jednotný zdroj informací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Ověření přínosu</a:t>
            </a:r>
          </a:p>
        </p:txBody>
      </p:sp>
      <p:sp>
        <p:nvSpPr>
          <p:cNvPr id="3" name="Zástupný obsah 7">
            <a:extLst>
              <a:ext uri="{FF2B5EF4-FFF2-40B4-BE49-F238E27FC236}">
                <a16:creationId xmlns:a16="http://schemas.microsoft.com/office/drawing/2014/main" id="{37CC9E7C-DEC2-A31A-79BE-2C9AD3F420C7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Dílčí cíle projektu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Zvýšení informovanosti veřejnosti o jednotlivých parkovacích stání a opatřeních</a:t>
            </a: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Shromáždění statistických dopravních a provozních údajů pro plánování správy v oblasti sdílené mobility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904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4" y="760225"/>
            <a:ext cx="6739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Cílová skupina</a:t>
            </a:r>
          </a:p>
        </p:txBody>
      </p:sp>
      <p:sp>
        <p:nvSpPr>
          <p:cNvPr id="10" name="Zástupný obsah 6">
            <a:extLst>
              <a:ext uri="{FF2B5EF4-FFF2-40B4-BE49-F238E27FC236}">
                <a16:creationId xmlns:a16="http://schemas.microsoft.com/office/drawing/2014/main" id="{704B7C08-EBDC-8A68-3820-C1BA45C9D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Primární uživatelé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Odbor dopravy Magistrátu HMP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Městské části hl. m. Prahy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Poskytovatelé sdílené mobility</a:t>
            </a: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Další uživatelé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Operátor ICT, a.s.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Institut plánování a rozvoje hl. m. Prahy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Veřejnost</a:t>
            </a:r>
          </a:p>
        </p:txBody>
      </p:sp>
      <p:sp>
        <p:nvSpPr>
          <p:cNvPr id="12" name="Zástupný obsah 6">
            <a:extLst>
              <a:ext uri="{FF2B5EF4-FFF2-40B4-BE49-F238E27FC236}">
                <a16:creationId xmlns:a16="http://schemas.microsoft.com/office/drawing/2014/main" id="{68C7EA21-DB3D-205E-3763-BD4E49B10A74}"/>
              </a:ext>
            </a:extLst>
          </p:cNvPr>
          <p:cNvSpPr txBox="1">
            <a:spLocks/>
          </p:cNvSpPr>
          <p:nvPr/>
        </p:nvSpPr>
        <p:spPr>
          <a:xfrm>
            <a:off x="6428874" y="1825625"/>
            <a:ext cx="5181600" cy="1953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Pilotní lokality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Městské části Praha 1 – Praha 10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5804AD98-3DC2-6D58-98AA-55E0C885C05B}"/>
              </a:ext>
            </a:extLst>
          </p:cNvPr>
          <p:cNvSpPr txBox="1">
            <a:spLocks/>
          </p:cNvSpPr>
          <p:nvPr/>
        </p:nvSpPr>
        <p:spPr>
          <a:xfrm>
            <a:off x="6428874" y="3699676"/>
            <a:ext cx="5181600" cy="1904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Přínosy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Automatizovaný proces zjednodušujícího práci HMP a MČ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Zvýšení bezpečnosti, pohodlí a informovanosti</a:t>
            </a:r>
            <a:endParaRPr lang="cs-CZ" sz="17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177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89979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Navržené technické řešení</a:t>
            </a:r>
          </a:p>
        </p:txBody>
      </p:sp>
      <p:sp>
        <p:nvSpPr>
          <p:cNvPr id="10" name="Zástupný obsah 6">
            <a:extLst>
              <a:ext uri="{FF2B5EF4-FFF2-40B4-BE49-F238E27FC236}">
                <a16:creationId xmlns:a16="http://schemas.microsoft.com/office/drawing/2014/main" id="{704B7C08-EBDC-8A68-3820-C1BA45C9D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21991" cy="4351338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Realizace SW nástroje – formou úpravy komerčního řešení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Tvorba procesní metodiky a její pravidelná aktualizace a revize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cs-CZ" sz="17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Pilotní testování celoměstského řešení základních funkčních požadavků (6 měsíců)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Přechodné období pro nastavení rutinního provozu (ukončení projektu, rozšíření funkčních požadavků, změna dodavatele a další)</a:t>
            </a:r>
            <a:endParaRPr lang="cs-CZ" sz="17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 descr="Obsah obrázku snímek obrazovky, měsíc, tma, Astronomický objekt&#10;&#10;Popis byl vytvořen automaticky">
            <a:extLst>
              <a:ext uri="{FF2B5EF4-FFF2-40B4-BE49-F238E27FC236}">
                <a16:creationId xmlns:a16="http://schemas.microsoft.com/office/drawing/2014/main" id="{E7093C11-0891-4304-BEC7-BB92038EF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94" y="1617764"/>
            <a:ext cx="4460701" cy="448001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3E3882C-D120-EFE8-74EB-3DEF621EE357}"/>
              </a:ext>
            </a:extLst>
          </p:cNvPr>
          <p:cNvSpPr txBox="1"/>
          <p:nvPr/>
        </p:nvSpPr>
        <p:spPr>
          <a:xfrm>
            <a:off x="7273594" y="5959275"/>
            <a:ext cx="2446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/>
              <a:t>Diagram případu užití Platformy PSP</a:t>
            </a:r>
          </a:p>
        </p:txBody>
      </p:sp>
    </p:spTree>
    <p:extLst>
      <p:ext uri="{BB962C8B-B14F-4D97-AF65-F5344CB8AC3E}">
        <p14:creationId xmlns:p14="http://schemas.microsoft.com/office/powerpoint/2010/main" val="950728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89979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Zahraniční zkušenosti</a:t>
            </a:r>
          </a:p>
        </p:txBody>
      </p:sp>
      <p:sp>
        <p:nvSpPr>
          <p:cNvPr id="10" name="Zástupný obsah 6">
            <a:extLst>
              <a:ext uri="{FF2B5EF4-FFF2-40B4-BE49-F238E27FC236}">
                <a16:creationId xmlns:a16="http://schemas.microsoft.com/office/drawing/2014/main" id="{704B7C08-EBDC-8A68-3820-C1BA45C9D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580" y="1812838"/>
            <a:ext cx="3705454" cy="435133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Obdobné systémy používá: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Vídeň – komerční systém </a:t>
            </a:r>
            <a:r>
              <a:rPr lang="cs-CZ" sz="15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Vianova</a:t>
            </a:r>
            <a:endParaRPr lang="cs-CZ" sz="15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Paříž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Berlín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Stockholm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Bergen - komerční systém </a:t>
            </a:r>
            <a:r>
              <a:rPr lang="cs-CZ" sz="15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</a:t>
            </a:r>
            <a:endParaRPr lang="cs-CZ" sz="15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Washington D.C. - </a:t>
            </a:r>
            <a:r>
              <a:rPr lang="cs-CZ" sz="1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komerční systém </a:t>
            </a:r>
            <a:r>
              <a:rPr lang="cs-CZ" sz="150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Ride</a:t>
            </a:r>
            <a:r>
              <a:rPr lang="cs-CZ" sz="1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Report</a:t>
            </a:r>
            <a:endParaRPr lang="cs-CZ" sz="15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další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okální legislativa</a:t>
            </a:r>
          </a:p>
        </p:txBody>
      </p:sp>
      <p:pic>
        <p:nvPicPr>
          <p:cNvPr id="9" name="Obrázek 8" descr="Obsah obrázku mapa, text, snímek obrazovky, diagram&#10;&#10;Popis byl vytvořen automaticky">
            <a:extLst>
              <a:ext uri="{FF2B5EF4-FFF2-40B4-BE49-F238E27FC236}">
                <a16:creationId xmlns:a16="http://schemas.microsoft.com/office/drawing/2014/main" id="{0D9DAECD-3803-3B85-7D17-ACA1A225A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761" y="3429000"/>
            <a:ext cx="4635500" cy="3098800"/>
          </a:xfrm>
          <a:prstGeom prst="rect">
            <a:avLst/>
          </a:prstGeom>
        </p:spPr>
      </p:pic>
      <p:pic>
        <p:nvPicPr>
          <p:cNvPr id="7" name="Obrázek 6" descr="Obsah obrázku text, mapa, atlas, snímek obrazovky&#10;&#10;Popis byl vytvořen automaticky">
            <a:extLst>
              <a:ext uri="{FF2B5EF4-FFF2-40B4-BE49-F238E27FC236}">
                <a16:creationId xmlns:a16="http://schemas.microsoft.com/office/drawing/2014/main" id="{7312C931-EE30-4624-B5B0-319CB99E1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36" y="1713449"/>
            <a:ext cx="4660900" cy="29972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0332AAD-B8E2-2DFC-03FD-B4EFB9F582C9}"/>
              </a:ext>
            </a:extLst>
          </p:cNvPr>
          <p:cNvSpPr txBox="1"/>
          <p:nvPr/>
        </p:nvSpPr>
        <p:spPr>
          <a:xfrm>
            <a:off x="4521136" y="4747548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>
                <a:latin typeface="Arial" panose="020B0604020202020204" pitchFamily="34" charset="0"/>
                <a:cs typeface="Arial" panose="020B0604020202020204" pitchFamily="34" charset="0"/>
              </a:rPr>
              <a:t>Bergen (Švédsko), </a:t>
            </a:r>
            <a:r>
              <a:rPr lang="cs-CZ" sz="1200" i="1" err="1"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endParaRPr lang="cs-CZ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83887F0-36EB-0967-2905-EC25D08E0953}"/>
              </a:ext>
            </a:extLst>
          </p:cNvPr>
          <p:cNvSpPr txBox="1"/>
          <p:nvPr/>
        </p:nvSpPr>
        <p:spPr>
          <a:xfrm>
            <a:off x="7451022" y="6426200"/>
            <a:ext cx="266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>
                <a:latin typeface="Arial" panose="020B0604020202020204" pitchFamily="34" charset="0"/>
                <a:cs typeface="Arial" panose="020B0604020202020204" pitchFamily="34" charset="0"/>
              </a:rPr>
              <a:t>Washington D.C. (USA), </a:t>
            </a:r>
            <a:r>
              <a:rPr lang="cs-CZ" sz="1200" i="1" err="1">
                <a:latin typeface="Arial" panose="020B0604020202020204" pitchFamily="34" charset="0"/>
                <a:cs typeface="Arial" panose="020B0604020202020204" pitchFamily="34" charset="0"/>
              </a:rPr>
              <a:t>RideReport</a:t>
            </a:r>
            <a:endParaRPr lang="cs-CZ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1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50840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Významný vliv externalit</a:t>
            </a:r>
          </a:p>
        </p:txBody>
      </p:sp>
      <p:sp>
        <p:nvSpPr>
          <p:cNvPr id="10" name="Zástupný obsah 6">
            <a:extLst>
              <a:ext uri="{FF2B5EF4-FFF2-40B4-BE49-F238E27FC236}">
                <a16:creationId xmlns:a16="http://schemas.microsoft.com/office/drawing/2014/main" id="{704B7C08-EBDC-8A68-3820-C1BA45C9D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009" y="1853978"/>
            <a:ext cx="5319319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7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Významná součinnost ODO MHMP a MČ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emorandum hl. m. Prahy s jednotlivými poskytovateli sdílené mobility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Součinnost poskytovatelů sdílené mobility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Možnosti legislativního rámce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rocesní metodika postupu v rámci Platformy PSP (např.: role, tvorba jednotlivých opatření)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B84BEE94-BCA8-70D7-94D4-CCDFF5C1A9BD}"/>
              </a:ext>
            </a:extLst>
          </p:cNvPr>
          <p:cNvSpPr txBox="1">
            <a:spLocks/>
          </p:cNvSpPr>
          <p:nvPr/>
        </p:nvSpPr>
        <p:spPr>
          <a:xfrm>
            <a:off x="6659554" y="2229913"/>
            <a:ext cx="53193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Jednotlivé externality reflektujeme již od začátku projektu – mohou zkomplikovat přípravu nástroje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cs-CZ" sz="17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Pozitivní zkušenosti z dalších projektů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Intermodální plánovač trasy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Benefitní program Lítačka pro držitele dlouhodobého kuponu městské hromadné dopravy</a:t>
            </a:r>
          </a:p>
        </p:txBody>
      </p:sp>
    </p:spTree>
    <p:extLst>
      <p:ext uri="{BB962C8B-B14F-4D97-AF65-F5344CB8AC3E}">
        <p14:creationId xmlns:p14="http://schemas.microsoft.com/office/powerpoint/2010/main" val="3462829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787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Harmonogram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D0656FB-C2AB-3820-97D4-003305AE85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7426570"/>
              </p:ext>
            </p:extLst>
          </p:nvPr>
        </p:nvGraphicFramePr>
        <p:xfrm>
          <a:off x="369884" y="1812324"/>
          <a:ext cx="11372959" cy="3441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3C7A425-DA99-78D9-B372-C41B5A97D2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1918466"/>
              </p:ext>
            </p:extLst>
          </p:nvPr>
        </p:nvGraphicFramePr>
        <p:xfrm>
          <a:off x="369884" y="5430253"/>
          <a:ext cx="11372959" cy="89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031060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16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Program jednání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7783E784-A2D8-82B8-7618-DE4B6F35C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1105147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arenR"/>
            </a:pP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Ideanote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- Rozšířená realita (AR) na území HMP pro vybrané územní a rozvojové stavební projekty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arenR"/>
            </a:pP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Ideanote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- Benefitní program 2.0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arenR"/>
            </a:pP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Projektový záměr č. 48 - Platforma pražských sdílených dopravních prostředků (Platforma PSP)</a:t>
            </a:r>
          </a:p>
        </p:txBody>
      </p:sp>
    </p:spTree>
    <p:extLst>
      <p:ext uri="{BB962C8B-B14F-4D97-AF65-F5344CB8AC3E}">
        <p14:creationId xmlns:p14="http://schemas.microsoft.com/office/powerpoint/2010/main" val="795572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Rozpočet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3C7EC2D-1E9C-8BA5-585A-15F02A16DB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Externí OPEX: 3 580 000 Kč bez DPH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Nákup dvouleté licence SW řešení správy sdílené mobility, (zpracování a prezentaci datových sad, nastavení uživatelských rolí, návrhy opatření a další)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Úprava SW řešení pro potřeby hl. m. Prahy (například úprava rolí dle </a:t>
            </a:r>
            <a:r>
              <a:rPr lang="cs-CZ" sz="1700" err="1">
                <a:latin typeface="Arial" panose="020B0604020202020204" pitchFamily="34" charset="0"/>
                <a:cs typeface="Arial" panose="020B0604020202020204" pitchFamily="34" charset="0"/>
              </a:rPr>
              <a:t>geolokace</a:t>
            </a:r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 a další)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Poradenská činnost – Ochrana dat GDPR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E8525BA-BB1F-61DF-43EB-2521BCD929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Interní OPEX: 3 371 168 Kč bez DPH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Interní provozní náklady pro všechny fáze projektu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Náklady na realizační tým OICT pro všechny etapy a koordinaci projektu včetně tvorby a aktualizace procesní metodiky Platformy PSP</a:t>
            </a: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Provize OICT: 347 558 Kč bez DPH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5 % z celkové sumy dle Příkazní smlouvy mezi OICT a MHMP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cký objekt 8" descr="Mince">
            <a:extLst>
              <a:ext uri="{FF2B5EF4-FFF2-40B4-BE49-F238E27FC236}">
                <a16:creationId xmlns:a16="http://schemas.microsoft.com/office/drawing/2014/main" id="{0A48785B-17BA-1364-49E2-0884F09A0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1759" y="5637182"/>
            <a:ext cx="1079561" cy="107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31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3FAE3E3-3A82-5099-2959-B8411A3CF717}"/>
              </a:ext>
            </a:extLst>
          </p:cNvPr>
          <p:cNvSpPr txBox="1"/>
          <p:nvPr/>
        </p:nvSpPr>
        <p:spPr>
          <a:xfrm>
            <a:off x="3932903" y="1077525"/>
            <a:ext cx="72439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Neue Haas Grotesk Text Pro" panose="020B0504020202020204" pitchFamily="34" charset="-18"/>
                <a:ea typeface="+mj-ea"/>
                <a:cs typeface="+mj-cs"/>
              </a:rPr>
              <a:t>Děkujeme za pozornost</a:t>
            </a:r>
            <a:r>
              <a:rPr lang="cs-CZ" sz="4400">
                <a:latin typeface="Neue Haas Grotesk Text Pro" panose="020B0504020202020204" pitchFamily="34" charset="-18"/>
                <a:ea typeface="+mj-ea"/>
                <a:cs typeface="+mj-cs"/>
              </a:rPr>
              <a:t>!</a:t>
            </a:r>
            <a:endParaRPr lang="en-US" sz="4400">
              <a:latin typeface="Neue Haas Grotesk Text Pro" panose="020B0504020202020204" pitchFamily="34" charset="-18"/>
              <a:ea typeface="+mj-ea"/>
              <a:cs typeface="+mj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BD3AB6-9005-A116-A548-0F97CE82142F}"/>
              </a:ext>
            </a:extLst>
          </p:cNvPr>
          <p:cNvSpPr txBox="1"/>
          <p:nvPr/>
        </p:nvSpPr>
        <p:spPr>
          <a:xfrm>
            <a:off x="4965290" y="2126422"/>
            <a:ext cx="4839929" cy="55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200" kern="1200">
                <a:solidFill>
                  <a:schemeClr val="tx1"/>
                </a:solidFill>
                <a:latin typeface="Neue Haas Grotesk Text Pro" panose="020B0504020202020204" pitchFamily="34" charset="-18"/>
                <a:ea typeface="+mj-ea"/>
                <a:cs typeface="+mj-cs"/>
              </a:rPr>
              <a:t>v březnu 2023 na viděnou!</a:t>
            </a:r>
            <a:endParaRPr lang="en-US" sz="3200" kern="1200">
              <a:solidFill>
                <a:schemeClr val="tx1"/>
              </a:solidFill>
              <a:latin typeface="Neue Haas Grotesk Text Pro" panose="020B0504020202020204" pitchFamily="34" charset="-18"/>
              <a:ea typeface="+mj-ea"/>
              <a:cs typeface="+mj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25360C-210F-0D51-7F5C-5D59F8649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A7D2D5C-7BC9-C703-C4AA-5EB08B60CA25}"/>
              </a:ext>
            </a:extLst>
          </p:cNvPr>
          <p:cNvSpPr txBox="1"/>
          <p:nvPr/>
        </p:nvSpPr>
        <p:spPr>
          <a:xfrm>
            <a:off x="4891548" y="785137"/>
            <a:ext cx="6164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1">
                <a:latin typeface="Arial" panose="020B0604020202020204" pitchFamily="34" charset="0"/>
                <a:cs typeface="Arial" panose="020B0604020202020204" pitchFamily="34" charset="0"/>
              </a:rPr>
              <a:t>Děkuji za pozornost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DC501E-11D1-6866-BD12-BE84EC26E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1" y="2403088"/>
            <a:ext cx="9180945" cy="25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21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0BA53B-3AA1-E4A1-13F3-9A67B9A41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Tabulka 12">
            <a:extLst>
              <a:ext uri="{FF2B5EF4-FFF2-40B4-BE49-F238E27FC236}">
                <a16:creationId xmlns:a16="http://schemas.microsoft.com/office/drawing/2014/main" id="{9BE010DD-FEDD-8123-8C01-8F053215B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58712"/>
              </p:ext>
            </p:extLst>
          </p:nvPr>
        </p:nvGraphicFramePr>
        <p:xfrm>
          <a:off x="8092560" y="5867613"/>
          <a:ext cx="3998921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8921">
                  <a:extLst>
                    <a:ext uri="{9D8B030D-6E8A-4147-A177-3AD203B41FA5}">
                      <a16:colId xmlns:a16="http://schemas.microsoft.com/office/drawing/2014/main" val="2519266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sz="15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Pavel Klučka</a:t>
                      </a:r>
                      <a:endParaRPr lang="cs-CZ"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39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Projektový manažer OICT</a:t>
                      </a:r>
                      <a:endParaRPr lang="cs-CZ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625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6727352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459160-CFAB-DF57-84ED-B77652045DAA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708A0A2-A8CE-6070-7949-944F7A135995}"/>
              </a:ext>
            </a:extLst>
          </p:cNvPr>
          <p:cNvSpPr txBox="1"/>
          <p:nvPr/>
        </p:nvSpPr>
        <p:spPr>
          <a:xfrm>
            <a:off x="2394409" y="791003"/>
            <a:ext cx="95724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Ideanote</a:t>
            </a:r>
            <a:endParaRPr lang="cs-CZ" sz="3200" b="1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cs-CZ" sz="3200" b="1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cs-CZ" sz="3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Rozšířená realita (AR) na území HMP pro vybrané územní a rozvojové stavební projekty</a:t>
            </a:r>
          </a:p>
          <a:p>
            <a:endParaRPr lang="cs-CZ" sz="3200" b="1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66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16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Popis a odůvodnění </a:t>
            </a:r>
            <a:r>
              <a:rPr lang="cs-CZ" err="1"/>
              <a:t>ideanote</a:t>
            </a:r>
            <a:endParaRPr lang="cs-CZ"/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7783E784-A2D8-82B8-7618-DE4B6F35C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1105147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cs-CZ" sz="2000" b="1" dirty="0" err="1">
                <a:latin typeface="Arial"/>
                <a:cs typeface="Arial"/>
              </a:rPr>
              <a:t>Augmented</a:t>
            </a:r>
            <a:r>
              <a:rPr lang="cs-CZ" sz="2000" b="1" dirty="0">
                <a:latin typeface="Arial"/>
                <a:cs typeface="Arial"/>
              </a:rPr>
              <a:t> City - Praha 2030</a:t>
            </a:r>
          </a:p>
          <a:p>
            <a:pPr marL="0" indent="0">
              <a:buNone/>
            </a:pPr>
            <a:r>
              <a:rPr lang="cs-CZ" sz="2000" b="1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Rozšířená realita (AR) na území HMP pro vybrané územní a rozvojové stavební projekty</a:t>
            </a:r>
          </a:p>
          <a:p>
            <a:pPr marL="0" indent="0">
              <a:buNone/>
            </a:pP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latin typeface="Arial"/>
                <a:cs typeface="Arial"/>
              </a:rPr>
              <a:t>Záměrem projektu je:</a:t>
            </a:r>
          </a:p>
          <a:p>
            <a:r>
              <a:rPr lang="cs-CZ" sz="1800" dirty="0">
                <a:latin typeface="Arial"/>
                <a:cs typeface="Arial"/>
              </a:rPr>
              <a:t>Otestovat AR u vybraných projektů územního rozvoje hl. m. Prahy, vyhodnotit benefity technologie a získat zpětnou vazbu veřejnosti</a:t>
            </a:r>
          </a:p>
          <a:p>
            <a:r>
              <a:rPr lang="cs-CZ" sz="1800" dirty="0">
                <a:latin typeface="Arial"/>
                <a:cs typeface="Arial"/>
              </a:rPr>
              <a:t>AR umožňuje prezentaci Prahy, jaká bude/by mohla být už „zítra“</a:t>
            </a:r>
          </a:p>
          <a:p>
            <a:r>
              <a:rPr lang="cs-CZ" sz="1800" dirty="0">
                <a:latin typeface="Arial"/>
                <a:cs typeface="Arial"/>
              </a:rPr>
              <a:t>Zprostředkovat atraktivní zážitek vizualizace realistického 3D modelu přímo na místě 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/>
                <a:cs typeface="Arial"/>
              </a:rPr>
              <a:t>Ověřit možnosti participativního rozhodování o preferovaných záměrech budoucí výstavby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latin typeface="Arial"/>
                <a:cs typeface="Arial"/>
              </a:rPr>
              <a:t>Benefity zavedení AR:</a:t>
            </a:r>
          </a:p>
          <a:p>
            <a:r>
              <a:rPr lang="cs-CZ" sz="1800" dirty="0">
                <a:latin typeface="Arial"/>
                <a:cs typeface="Arial"/>
              </a:rPr>
              <a:t>AR vizualizace umožní atraktivní a realistickou prezentaci stavebních záměru a projektů územního rozvoje města 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/>
                <a:cs typeface="Arial"/>
              </a:rPr>
              <a:t>V souladu s Koncepcí Smart Prague do roku 2030, podporuje využití AR tematické okruhy: Datová oblast, Lidé a městský prostor, Atraktivní turistika</a:t>
            </a:r>
          </a:p>
          <a:p>
            <a:r>
              <a:rPr lang="cs-CZ" sz="1800" dirty="0">
                <a:latin typeface="Arial"/>
                <a:cs typeface="Arial"/>
              </a:rPr>
              <a:t>V datové oblasti projekt cílí na využití stávajících zdrojů, aby v synergii s Praha zítra, 3D model Prahy, </a:t>
            </a:r>
            <a:r>
              <a:rPr lang="cs-CZ" sz="1800" dirty="0" err="1">
                <a:latin typeface="Arial"/>
                <a:cs typeface="Arial"/>
              </a:rPr>
              <a:t>Geoportal</a:t>
            </a:r>
            <a:r>
              <a:rPr lang="cs-CZ" sz="1800" dirty="0">
                <a:latin typeface="Arial"/>
                <a:cs typeface="Arial"/>
              </a:rPr>
              <a:t> aj., nabídl občanům a turistům bezprostřední zážitek, který zvyšuje povědomí a atraktivitu chystaných záměrů.</a:t>
            </a:r>
          </a:p>
        </p:txBody>
      </p:sp>
    </p:spTree>
    <p:extLst>
      <p:ext uri="{BB962C8B-B14F-4D97-AF65-F5344CB8AC3E}">
        <p14:creationId xmlns:p14="http://schemas.microsoft.com/office/powerpoint/2010/main" val="1723105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16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751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Návrh řešení a dosavadní zkušenosti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F80A1C3D-9F94-FB1E-1382-187F28CF2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3482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Arial"/>
                <a:cs typeface="Arial"/>
              </a:rPr>
              <a:t>Návrh řešení</a:t>
            </a:r>
          </a:p>
          <a:p>
            <a:r>
              <a:rPr lang="cs-CZ" sz="1500" dirty="0">
                <a:latin typeface="Arial"/>
                <a:cs typeface="Arial"/>
              </a:rPr>
              <a:t>Využití dostupných dat pro zpracování AR 3D vizualizací: </a:t>
            </a:r>
            <a:r>
              <a:rPr lang="cs-CZ" sz="1500" dirty="0">
                <a:latin typeface="Arial"/>
                <a:cs typeface="Arial"/>
                <a:hlinkClick r:id="rId4"/>
              </a:rPr>
              <a:t>geoportalpraha.cz</a:t>
            </a:r>
            <a:r>
              <a:rPr lang="cs-CZ" sz="1500" dirty="0">
                <a:latin typeface="Arial"/>
                <a:cs typeface="Arial"/>
              </a:rPr>
              <a:t>, aplikace </a:t>
            </a:r>
            <a:r>
              <a:rPr lang="cs-CZ" sz="1500" dirty="0">
                <a:latin typeface="Arial"/>
                <a:cs typeface="Arial"/>
                <a:hlinkClick r:id="rId5"/>
              </a:rPr>
              <a:t>Praha zítra</a:t>
            </a:r>
            <a:r>
              <a:rPr lang="cs-CZ" sz="1500" dirty="0">
                <a:latin typeface="Arial"/>
                <a:cs typeface="Arial"/>
              </a:rPr>
              <a:t>, </a:t>
            </a:r>
            <a:b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500" dirty="0">
                <a:latin typeface="Arial"/>
                <a:cs typeface="Arial"/>
                <a:hlinkClick r:id="rId6"/>
              </a:rPr>
              <a:t>3D</a:t>
            </a:r>
            <a:r>
              <a:rPr lang="cs-CZ" sz="1500" dirty="0">
                <a:latin typeface="Arial"/>
                <a:cs typeface="Arial"/>
              </a:rPr>
              <a:t> mapa Prahy, další zdroje.</a:t>
            </a:r>
          </a:p>
          <a:p>
            <a:r>
              <a:rPr lang="cs-CZ" sz="1500" dirty="0">
                <a:latin typeface="Arial"/>
                <a:cs typeface="Arial"/>
              </a:rPr>
              <a:t>Využití dostupných produktů na trhu pro vizualizaci 3D modelů v AR prostředí nebo </a:t>
            </a:r>
            <a:r>
              <a:rPr lang="cs-CZ" sz="1500" dirty="0" err="1">
                <a:latin typeface="Arial"/>
                <a:cs typeface="Arial"/>
              </a:rPr>
              <a:t>customizovaný</a:t>
            </a:r>
            <a:r>
              <a:rPr lang="cs-CZ" sz="1500" dirty="0">
                <a:latin typeface="Arial"/>
                <a:cs typeface="Arial"/>
              </a:rPr>
              <a:t> vývoj na dostupných technologiích jako </a:t>
            </a:r>
            <a:r>
              <a:rPr lang="cs-CZ" sz="1500" dirty="0" err="1">
                <a:latin typeface="Arial"/>
                <a:cs typeface="Arial"/>
              </a:rPr>
              <a:t>ARCore</a:t>
            </a:r>
            <a:r>
              <a:rPr lang="cs-CZ" sz="1500" dirty="0">
                <a:latin typeface="Arial"/>
                <a:cs typeface="Arial"/>
              </a:rPr>
              <a:t> aj.</a:t>
            </a:r>
          </a:p>
          <a:p>
            <a:pPr marL="0" indent="0">
              <a:buNone/>
            </a:pP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7">
            <a:extLst>
              <a:ext uri="{FF2B5EF4-FFF2-40B4-BE49-F238E27FC236}">
                <a16:creationId xmlns:a16="http://schemas.microsoft.com/office/drawing/2014/main" id="{37CC9E7C-DEC2-A31A-79BE-2C9AD3F420C7}"/>
              </a:ext>
            </a:extLst>
          </p:cNvPr>
          <p:cNvSpPr txBox="1">
            <a:spLocks/>
          </p:cNvSpPr>
          <p:nvPr/>
        </p:nvSpPr>
        <p:spPr>
          <a:xfrm>
            <a:off x="838200" y="3926270"/>
            <a:ext cx="10734822" cy="435133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700" b="1" dirty="0">
                <a:latin typeface="Arial"/>
                <a:cs typeface="Arial"/>
              </a:rPr>
              <a:t>Dosavadní zkušenosti / ukázka</a:t>
            </a:r>
          </a:p>
          <a:p>
            <a:r>
              <a:rPr lang="cs-CZ" sz="1500" dirty="0">
                <a:latin typeface="Arial"/>
                <a:cs typeface="Arial"/>
              </a:rPr>
              <a:t>Zobrazení stavebních záměrů na mapových podkladech </a:t>
            </a:r>
            <a:br>
              <a:rPr lang="cs-CZ" sz="1500" dirty="0">
                <a:latin typeface="Arial"/>
                <a:cs typeface="Arial"/>
              </a:rPr>
            </a:br>
            <a:r>
              <a:rPr lang="cs-CZ" sz="1500" dirty="0">
                <a:latin typeface="Arial"/>
                <a:cs typeface="Arial"/>
              </a:rPr>
              <a:t>a v místě záměrů: 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300" dirty="0">
                <a:latin typeface="Arial"/>
                <a:cs typeface="Arial"/>
                <a:hlinkClick r:id="rId7"/>
              </a:rPr>
              <a:t>Washington DC, Charleston</a:t>
            </a:r>
            <a:r>
              <a:rPr lang="cs-CZ" sz="1300" dirty="0">
                <a:latin typeface="Arial"/>
                <a:cs typeface="Arial"/>
              </a:rPr>
              <a:t>, </a:t>
            </a:r>
            <a:r>
              <a:rPr lang="cs-CZ" sz="1300" dirty="0">
                <a:latin typeface="Arial"/>
                <a:cs typeface="Arial"/>
                <a:hlinkClick r:id="rId8"/>
              </a:rPr>
              <a:t>inCitu prezentace</a:t>
            </a:r>
            <a:r>
              <a:rPr lang="cs-CZ" sz="1300" dirty="0">
                <a:latin typeface="Arial"/>
                <a:cs typeface="Arial"/>
              </a:rPr>
              <a:t>, </a:t>
            </a:r>
            <a:r>
              <a:rPr lang="cs-CZ" sz="1300" dirty="0" err="1">
                <a:latin typeface="Arial"/>
                <a:cs typeface="Arial"/>
              </a:rPr>
              <a:t>inCitu</a:t>
            </a:r>
            <a:r>
              <a:rPr lang="cs-CZ" sz="1300" dirty="0">
                <a:latin typeface="Arial"/>
                <a:cs typeface="Arial"/>
              </a:rPr>
              <a:t> </a:t>
            </a:r>
            <a:r>
              <a:rPr lang="cs-CZ" sz="1300" dirty="0">
                <a:latin typeface="Arial"/>
                <a:cs typeface="Arial"/>
                <a:hlinkClick r:id="rId9"/>
              </a:rPr>
              <a:t>map</a:t>
            </a:r>
            <a:endParaRPr lang="cs-CZ" sz="1300" dirty="0">
              <a:latin typeface="Arial"/>
              <a:cs typeface="Arial"/>
            </a:endParaRPr>
          </a:p>
          <a:p>
            <a:r>
              <a:rPr lang="cs-CZ" sz="1500" dirty="0">
                <a:latin typeface="Arial"/>
                <a:cs typeface="Arial"/>
              </a:rPr>
              <a:t>Turistické a </a:t>
            </a:r>
            <a:r>
              <a:rPr lang="cs-CZ" sz="1500" dirty="0" err="1">
                <a:latin typeface="Arial"/>
                <a:cs typeface="Arial"/>
              </a:rPr>
              <a:t>gamingové</a:t>
            </a:r>
            <a:r>
              <a:rPr lang="cs-CZ" sz="1500" dirty="0">
                <a:latin typeface="Arial"/>
                <a:cs typeface="Arial"/>
              </a:rPr>
              <a:t> aplikace včetně vizualizace budov:</a:t>
            </a:r>
          </a:p>
          <a:p>
            <a:pPr lvl="1"/>
            <a:r>
              <a:rPr lang="cs-CZ" sz="1300" dirty="0">
                <a:latin typeface="Arial"/>
                <a:cs typeface="Arial"/>
                <a:hlinkClick r:id="rId10"/>
              </a:rPr>
              <a:t>Lublin</a:t>
            </a:r>
            <a:r>
              <a:rPr lang="cs-CZ" sz="1300" dirty="0">
                <a:latin typeface="Arial"/>
                <a:cs typeface="Arial"/>
              </a:rPr>
              <a:t> live, Lublin </a:t>
            </a:r>
            <a:r>
              <a:rPr lang="cs-CZ" sz="1300" dirty="0">
                <a:latin typeface="Arial"/>
                <a:cs typeface="Arial"/>
                <a:hlinkClick r:id="rId11"/>
              </a:rPr>
              <a:t>web</a:t>
            </a:r>
            <a:r>
              <a:rPr lang="cs-CZ" sz="1300" dirty="0">
                <a:latin typeface="Arial"/>
                <a:cs typeface="Arial"/>
              </a:rPr>
              <a:t>, </a:t>
            </a:r>
            <a:r>
              <a:rPr lang="cs-CZ" sz="1300" dirty="0">
                <a:latin typeface="Arial"/>
                <a:cs typeface="Arial"/>
                <a:hlinkClick r:id="rId12"/>
              </a:rPr>
              <a:t>Dublin</a:t>
            </a:r>
            <a:r>
              <a:rPr lang="cs-CZ" sz="1300" dirty="0">
                <a:latin typeface="Arial"/>
                <a:cs typeface="Arial"/>
              </a:rPr>
              <a:t>, 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/>
                <a:cs typeface="Arial"/>
              </a:rPr>
              <a:t>Google Art &amp; </a:t>
            </a:r>
            <a:r>
              <a:rPr lang="cs-CZ" sz="1500" dirty="0" err="1">
                <a:latin typeface="Arial"/>
                <a:cs typeface="Arial"/>
              </a:rPr>
              <a:t>Culture</a:t>
            </a:r>
            <a:r>
              <a:rPr lang="cs-CZ" sz="1500" dirty="0">
                <a:latin typeface="Arial"/>
                <a:cs typeface="Arial"/>
              </a:rPr>
              <a:t>: 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300" dirty="0">
                <a:latin typeface="Arial"/>
                <a:cs typeface="Arial"/>
                <a:hlinkClick r:id="rId13"/>
              </a:rPr>
              <a:t>#</a:t>
            </a:r>
            <a:r>
              <a:rPr lang="cs-CZ" sz="1300" dirty="0">
                <a:latin typeface="Arial"/>
                <a:cs typeface="Arial"/>
                <a:hlinkClick r:id="rId13"/>
              </a:rPr>
              <a:t>save Ukrainian heritage</a:t>
            </a:r>
            <a:r>
              <a:rPr lang="cs-CZ" sz="1300" dirty="0">
                <a:latin typeface="Arial"/>
                <a:cs typeface="Arial"/>
              </a:rPr>
              <a:t>, </a:t>
            </a:r>
            <a:r>
              <a:rPr lang="cs-CZ" sz="1300" dirty="0">
                <a:latin typeface="Arial"/>
                <a:cs typeface="Arial"/>
                <a:hlinkClick r:id="rId14"/>
              </a:rPr>
              <a:t>Pyramids of Meore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venku, obloha, silnice, vozidlo&#10;&#10;Popis se vygeneroval automaticky.">
            <a:extLst>
              <a:ext uri="{FF2B5EF4-FFF2-40B4-BE49-F238E27FC236}">
                <a16:creationId xmlns:a16="http://schemas.microsoft.com/office/drawing/2014/main" id="{64667021-7205-6C68-433F-7634F5F065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3052" y="3928241"/>
            <a:ext cx="4112173" cy="273269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ACC5E94-ECC3-0E67-3E57-6D543AE0886D}"/>
              </a:ext>
            </a:extLst>
          </p:cNvPr>
          <p:cNvSpPr txBox="1"/>
          <p:nvPr/>
        </p:nvSpPr>
        <p:spPr>
          <a:xfrm rot="-5400000">
            <a:off x="5959366" y="4829504"/>
            <a:ext cx="355775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https://www.smartcitiesworld.net/</a:t>
            </a:r>
          </a:p>
        </p:txBody>
      </p:sp>
    </p:spTree>
    <p:extLst>
      <p:ext uri="{BB962C8B-B14F-4D97-AF65-F5344CB8AC3E}">
        <p14:creationId xmlns:p14="http://schemas.microsoft.com/office/powerpoint/2010/main" val="102487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16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751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Další informace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F80A1C3D-9F94-FB1E-1382-187F28CF2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Arial"/>
                <a:cs typeface="Arial"/>
              </a:rPr>
              <a:t>Orientační harmonogram 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/>
                <a:cs typeface="Arial"/>
              </a:rPr>
              <a:t>Odhadovaná doba pilotního projektu je 12 měsíců (zavedení technologie, komunikace projektu, průběžné a závěrečné hodnocení).</a:t>
            </a:r>
          </a:p>
          <a:p>
            <a:r>
              <a:rPr lang="cs-CZ" sz="1500" dirty="0">
                <a:latin typeface="Arial"/>
                <a:cs typeface="Arial"/>
              </a:rPr>
              <a:t>Před pilotním projektem dojde ke specifikaci produktu </a:t>
            </a:r>
            <a:b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500" dirty="0">
                <a:latin typeface="Arial"/>
                <a:cs typeface="Arial"/>
              </a:rPr>
              <a:t>a potřeb s klíčovými uživateli, jejich zapojení do pilotního projektu a sestavení přípravných, realizačních a vyhodnocovacích fází.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7">
            <a:extLst>
              <a:ext uri="{FF2B5EF4-FFF2-40B4-BE49-F238E27FC236}">
                <a16:creationId xmlns:a16="http://schemas.microsoft.com/office/drawing/2014/main" id="{37CC9E7C-DEC2-A31A-79BE-2C9AD3F420C7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Předpokládaný rozpočet</a:t>
            </a:r>
          </a:p>
          <a:p>
            <a:r>
              <a:rPr lang="cs-CZ" sz="1500">
                <a:latin typeface="Arial" panose="020B0604020202020204" pitchFamily="34" charset="0"/>
                <a:cs typeface="Arial" panose="020B0604020202020204" pitchFamily="34" charset="0"/>
              </a:rPr>
              <a:t>Bude stanoven na základě specifikace produktu </a:t>
            </a:r>
            <a:br>
              <a:rPr lang="cs-CZ" sz="15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500">
                <a:latin typeface="Arial" panose="020B0604020202020204" pitchFamily="34" charset="0"/>
                <a:cs typeface="Arial" panose="020B0604020202020204" pitchFamily="34" charset="0"/>
              </a:rPr>
              <a:t>s klíčovými uživateli a dle výběru vhodné technologie pro naplnění cílů projektu.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8AC8DCB-71E6-0434-6515-791975ED6AB3}"/>
              </a:ext>
            </a:extLst>
          </p:cNvPr>
          <p:cNvSpPr txBox="1">
            <a:spLocks/>
          </p:cNvSpPr>
          <p:nvPr/>
        </p:nvSpPr>
        <p:spPr>
          <a:xfrm>
            <a:off x="838200" y="4001294"/>
            <a:ext cx="5181600" cy="43513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700" b="1" dirty="0">
                <a:latin typeface="Arial"/>
                <a:cs typeface="Arial"/>
              </a:rPr>
              <a:t>Klíčoví uživatelé</a:t>
            </a:r>
          </a:p>
          <a:p>
            <a:r>
              <a:rPr lang="cs-CZ" sz="1500" dirty="0">
                <a:latin typeface="Arial"/>
                <a:cs typeface="Arial"/>
              </a:rPr>
              <a:t>Primárně organizace a útvary plánování územního rozvoje města (IPR a CAMP IPR, Odbor územního rozvoje MHNP aj.)</a:t>
            </a:r>
          </a:p>
          <a:p>
            <a:r>
              <a:rPr lang="cs-CZ" sz="1500" dirty="0">
                <a:latin typeface="Arial"/>
                <a:cs typeface="Arial"/>
              </a:rPr>
              <a:t>Sekundárně MČ, organizace podporující turismus, developerské organizace</a:t>
            </a:r>
          </a:p>
        </p:txBody>
      </p:sp>
    </p:spTree>
    <p:extLst>
      <p:ext uri="{BB962C8B-B14F-4D97-AF65-F5344CB8AC3E}">
        <p14:creationId xmlns:p14="http://schemas.microsoft.com/office/powerpoint/2010/main" val="3318398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0BA53B-3AA1-E4A1-13F3-9A67B9A41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459160-CFAB-DF57-84ED-B77652045DAA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708A0A2-A8CE-6070-7949-944F7A135995}"/>
              </a:ext>
            </a:extLst>
          </p:cNvPr>
          <p:cNvSpPr txBox="1"/>
          <p:nvPr/>
        </p:nvSpPr>
        <p:spPr>
          <a:xfrm>
            <a:off x="4135537" y="791003"/>
            <a:ext cx="7831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Ideanote</a:t>
            </a:r>
            <a:endParaRPr lang="cs-CZ" sz="3200" b="1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cs-CZ" sz="3200" b="1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cs-CZ" sz="3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Benefitní program 2.0</a:t>
            </a:r>
            <a:endParaRPr lang="cs-CZ" sz="3200" b="1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ulka 12">
            <a:extLst>
              <a:ext uri="{FF2B5EF4-FFF2-40B4-BE49-F238E27FC236}">
                <a16:creationId xmlns:a16="http://schemas.microsoft.com/office/drawing/2014/main" id="{29474454-E54F-1FAD-4360-D9ADBAA43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279844"/>
              </p:ext>
            </p:extLst>
          </p:nvPr>
        </p:nvGraphicFramePr>
        <p:xfrm>
          <a:off x="8092560" y="5867613"/>
          <a:ext cx="3998921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8921">
                  <a:extLst>
                    <a:ext uri="{9D8B030D-6E8A-4147-A177-3AD203B41FA5}">
                      <a16:colId xmlns:a16="http://schemas.microsoft.com/office/drawing/2014/main" val="2519266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Tomáš Hájek</a:t>
                      </a:r>
                      <a:endParaRPr lang="cs-CZ" sz="15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39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sz="15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625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6727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937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16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Popis a odůvodnění </a:t>
            </a:r>
            <a:r>
              <a:rPr lang="cs-CZ" err="1"/>
              <a:t>ideanote</a:t>
            </a:r>
            <a:endParaRPr lang="cs-CZ"/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7783E784-A2D8-82B8-7618-DE4B6F35C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35532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Záměr </a:t>
            </a:r>
          </a:p>
          <a:p>
            <a:pPr marL="342900" indent="-342900" algn="just"/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Rozvoj stávajícího benefitního systému (který aktuálně zahrnuje 2x15 minut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bikesharingu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 algn="just"/>
            <a:r>
              <a:rPr lang="cs-CZ" sz="1500" dirty="0">
                <a:latin typeface="Arial"/>
                <a:cs typeface="Arial"/>
              </a:rPr>
              <a:t>Plnohodnotná platforma poskytující uživatelům přehlednou a uživatelsky přívětivou možnost výběru benefitu</a:t>
            </a:r>
          </a:p>
          <a:p>
            <a:pPr marL="342900" indent="-342900" algn="just"/>
            <a:r>
              <a:rPr lang="cs-CZ" sz="1500" dirty="0">
                <a:latin typeface="Arial"/>
                <a:cs typeface="Arial"/>
              </a:rPr>
              <a:t>Pilotní projekt</a:t>
            </a:r>
            <a:endParaRPr lang="cs-CZ" sz="1500" dirty="0">
              <a:latin typeface="Arial"/>
              <a:ea typeface="Calibri" panose="020F0502020204030204"/>
              <a:cs typeface="Arial"/>
            </a:endParaRPr>
          </a:p>
          <a:p>
            <a:endParaRPr lang="cs-CZ" sz="15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Odůvodnění </a:t>
            </a:r>
          </a:p>
          <a:p>
            <a:pPr marL="342900" indent="-342900" algn="just"/>
            <a:r>
              <a:rPr lang="cs-CZ" sz="1500" dirty="0">
                <a:latin typeface="Arial"/>
                <a:cs typeface="Arial"/>
              </a:rPr>
              <a:t>Vzhledem k silnému uživatelskému kmenu PID Lítačky (Praha + spádová oblast) a k síle, resp. množství uživatelských interakcí lze konstatovat, že takto plošně využívaná aplikace nemá dostatečně odpovídající systém výhod, jak by se dalo očekávat</a:t>
            </a:r>
          </a:p>
          <a:p>
            <a:pPr marL="342900" indent="-342900" algn="just"/>
            <a:r>
              <a:rPr lang="cs-CZ" sz="1500" dirty="0">
                <a:latin typeface="Arial"/>
                <a:cs typeface="Arial"/>
              </a:rPr>
              <a:t>Motivace promovat zájmové služby či vstupy do pražských institucí</a:t>
            </a:r>
            <a:endParaRPr lang="cs-CZ" sz="1500" dirty="0">
              <a:latin typeface="Arial"/>
              <a:ea typeface="Calibri"/>
              <a:cs typeface="Arial"/>
            </a:endParaRPr>
          </a:p>
          <a:p>
            <a:pPr marL="342900" indent="-342900" algn="just"/>
            <a:r>
              <a:rPr lang="cs-CZ" sz="1500" dirty="0">
                <a:latin typeface="Arial"/>
                <a:cs typeface="Arial"/>
              </a:rPr>
              <a:t>Výhoda navíc uživatelům, kteří aktuálně mají nebo se rozhodnou si pořídit dlouhodobý kupon do MHD</a:t>
            </a:r>
            <a:endParaRPr lang="cs-CZ" sz="1500" dirty="0">
              <a:latin typeface="Arial"/>
              <a:ea typeface="Calibri"/>
              <a:cs typeface="Arial"/>
            </a:endParaRPr>
          </a:p>
          <a:p>
            <a:pPr marL="0" indent="0" algn="just">
              <a:buNone/>
            </a:pPr>
            <a:endParaRPr lang="cs-CZ" sz="15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grafický design, logo, snímek obrazovky&#10;&#10;Popis se vygeneroval automaticky.">
            <a:extLst>
              <a:ext uri="{FF2B5EF4-FFF2-40B4-BE49-F238E27FC236}">
                <a16:creationId xmlns:a16="http://schemas.microsoft.com/office/drawing/2014/main" id="{CBB02DA2-001D-A9F7-4C72-9F29A9B75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400" y="1715052"/>
            <a:ext cx="2411896" cy="241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2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16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751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Návrh řešení a dosavadní zkušenosti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F80A1C3D-9F94-FB1E-1382-187F28CF2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4027" y="1977269"/>
            <a:ext cx="1074751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Arial"/>
                <a:cs typeface="Arial"/>
              </a:rPr>
              <a:t>Návrh řešení</a:t>
            </a:r>
          </a:p>
          <a:p>
            <a:pPr algn="just"/>
            <a:r>
              <a:rPr lang="cs-CZ" sz="1500" dirty="0">
                <a:latin typeface="Arial"/>
                <a:cs typeface="Arial"/>
              </a:rPr>
              <a:t>Platforma pro zprostředkování zvýhodněných služeb primárně pro držitele elektronických dlouhodobých kuponů za jízdné v MHD, respektive uživatelům Lítačky v Praze a její spádové oblasti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500" dirty="0">
                <a:latin typeface="Arial"/>
                <a:cs typeface="Arial"/>
              </a:rPr>
              <a:t>UX v rámci webové platformy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500" dirty="0">
                <a:latin typeface="Arial"/>
                <a:cs typeface="Arial"/>
              </a:rPr>
              <a:t>Samostatné řešení nezávislé na MOS/Lítačce (pouze dotaz - autorizace oprávněnosti čerpat výhodu </a:t>
            </a:r>
            <a:r>
              <a:rPr lang="cs-CZ" sz="1500" dirty="0" err="1">
                <a:latin typeface="Arial"/>
                <a:cs typeface="Arial"/>
              </a:rPr>
              <a:t>OAuth</a:t>
            </a:r>
            <a:r>
              <a:rPr lang="cs-CZ" sz="1500" dirty="0">
                <a:latin typeface="Arial"/>
                <a:cs typeface="Arial"/>
              </a:rPr>
              <a:t>) 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500" dirty="0">
                <a:latin typeface="Arial"/>
                <a:cs typeface="Arial"/>
              </a:rPr>
              <a:t>Nový promo a prodejní kanál podobný "e-shopu" zaměřený na zájmové služby či vstupy do pražských institucí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7">
            <a:extLst>
              <a:ext uri="{FF2B5EF4-FFF2-40B4-BE49-F238E27FC236}">
                <a16:creationId xmlns:a16="http://schemas.microsoft.com/office/drawing/2014/main" id="{37CC9E7C-DEC2-A31A-79BE-2C9AD3F420C7}"/>
              </a:ext>
            </a:extLst>
          </p:cNvPr>
          <p:cNvSpPr txBox="1">
            <a:spLocks/>
          </p:cNvSpPr>
          <p:nvPr/>
        </p:nvSpPr>
        <p:spPr>
          <a:xfrm>
            <a:off x="794027" y="4532548"/>
            <a:ext cx="11189252" cy="43513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700" b="1" dirty="0">
                <a:latin typeface="Arial"/>
                <a:cs typeface="Arial"/>
              </a:rPr>
              <a:t>Dosavadní zkušenosti / ukázka</a:t>
            </a:r>
            <a:r>
              <a:rPr lang="cs-CZ" sz="1700" dirty="0">
                <a:latin typeface="Arial"/>
                <a:cs typeface="Arial"/>
              </a:rPr>
              <a:t>  </a:t>
            </a:r>
          </a:p>
          <a:p>
            <a:r>
              <a:rPr lang="cs-CZ" sz="1500" dirty="0">
                <a:latin typeface="Arial"/>
                <a:cs typeface="Arial"/>
              </a:rPr>
              <a:t>Benefitní program (tzv. 1.0) - 2x15 minut </a:t>
            </a:r>
            <a:r>
              <a:rPr lang="cs-CZ" sz="1500" dirty="0" err="1">
                <a:latin typeface="Arial"/>
                <a:cs typeface="Arial"/>
              </a:rPr>
              <a:t>bikesharing</a:t>
            </a:r>
            <a:r>
              <a:rPr lang="cs-CZ" sz="1500" dirty="0">
                <a:latin typeface="Arial"/>
                <a:cs typeface="Arial"/>
              </a:rPr>
              <a:t> a jednotlivé slevy u obchodních partnerů pro držitele karty Lítačka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/>
                <a:cs typeface="Arial"/>
              </a:rPr>
              <a:t>Kombinace zkušeností/ dobré praxe s Prague </a:t>
            </a:r>
            <a:r>
              <a:rPr lang="cs-CZ" sz="1500" dirty="0" err="1">
                <a:latin typeface="Arial"/>
                <a:cs typeface="Arial"/>
              </a:rPr>
              <a:t>Visitor</a:t>
            </a:r>
            <a:r>
              <a:rPr lang="cs-CZ" sz="1500" dirty="0">
                <a:latin typeface="Arial"/>
                <a:cs typeface="Arial"/>
              </a:rPr>
              <a:t> </a:t>
            </a:r>
            <a:r>
              <a:rPr lang="cs-CZ" sz="1500" dirty="0" err="1">
                <a:latin typeface="Arial"/>
                <a:cs typeface="Arial"/>
              </a:rPr>
              <a:t>Pass</a:t>
            </a:r>
            <a:r>
              <a:rPr lang="cs-CZ" sz="1500" dirty="0">
                <a:latin typeface="Arial"/>
                <a:cs typeface="Arial"/>
              </a:rPr>
              <a:t> a Lítačkou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533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923565-4a95-45c5-bda8-2836ff447f00">
      <Terms xmlns="http://schemas.microsoft.com/office/infopath/2007/PartnerControls"/>
    </lcf76f155ced4ddcb4097134ff3c332f>
    <TaxCatchAll xmlns="53138b99-fbd3-42ce-a8d4-6796f180891d" xsi:nil="true"/>
    <SharedWithUsers xmlns="53138b99-fbd3-42ce-a8d4-6796f180891d">
      <UserInfo>
        <DisplayName>Jisl Jiří</DisplayName>
        <AccountId>13</AccountId>
        <AccountType/>
      </UserInfo>
      <UserInfo>
        <DisplayName>Čechová Barbora</DisplayName>
        <AccountId>22</AccountId>
        <AccountType/>
      </UserInfo>
    </SharedWithUsers>
    <MediaLengthInSeconds xmlns="1a923565-4a95-45c5-bda8-2836ff447f0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C002BCFE439D4D94A6371EBCF3973F" ma:contentTypeVersion="13" ma:contentTypeDescription="Vytvoří nový dokument" ma:contentTypeScope="" ma:versionID="4b98ac4e26db563a5c75db741cb7b3a9">
  <xsd:schema xmlns:xsd="http://www.w3.org/2001/XMLSchema" xmlns:xs="http://www.w3.org/2001/XMLSchema" xmlns:p="http://schemas.microsoft.com/office/2006/metadata/properties" xmlns:ns2="1a923565-4a95-45c5-bda8-2836ff447f00" xmlns:ns3="53138b99-fbd3-42ce-a8d4-6796f180891d" targetNamespace="http://schemas.microsoft.com/office/2006/metadata/properties" ma:root="true" ma:fieldsID="eb78ea060d0bee7f8b8ca3ec07bb6eed" ns2:_="" ns3:_="">
    <xsd:import namespace="1a923565-4a95-45c5-bda8-2836ff447f00"/>
    <xsd:import namespace="53138b99-fbd3-42ce-a8d4-6796f18089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923565-4a95-45c5-bda8-2836ff447f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19ac0029-480b-4ffe-8ccc-9ccd2f4cda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138b99-fbd3-42ce-a8d4-6796f180891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1f809f5-c678-48fe-98de-02ef936624df}" ma:internalName="TaxCatchAll" ma:showField="CatchAllData" ma:web="53138b99-fbd3-42ce-a8d4-6796f18089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794367-FC5D-434C-87A3-64B438F6E5A1}">
  <ds:schemaRefs>
    <ds:schemaRef ds:uri="1a923565-4a95-45c5-bda8-2836ff447f00"/>
    <ds:schemaRef ds:uri="53138b99-fbd3-42ce-a8d4-6796f18089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C28AA3B-188B-4BDD-8575-B34D0C7D39A5}">
  <ds:schemaRefs>
    <ds:schemaRef ds:uri="1a923565-4a95-45c5-bda8-2836ff447f00"/>
    <ds:schemaRef ds:uri="53138b99-fbd3-42ce-a8d4-6796f180891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CC04040-D98B-4FCC-B376-CCDD8A774D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1416</Words>
  <Application>Microsoft Office PowerPoint</Application>
  <PresentationFormat>Širokoúhlá obrazovka</PresentationFormat>
  <Paragraphs>233</Paragraphs>
  <Slides>21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Montserrat Medium</vt:lpstr>
      <vt:lpstr>Neue Haas Grotesk Text Pro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Benda Jakub</dc:creator>
  <cp:lastModifiedBy>Pevná Denisa</cp:lastModifiedBy>
  <cp:revision>37</cp:revision>
  <cp:lastPrinted>2023-08-08T08:18:20Z</cp:lastPrinted>
  <dcterms:created xsi:type="dcterms:W3CDTF">2022-12-09T11:19:44Z</dcterms:created>
  <dcterms:modified xsi:type="dcterms:W3CDTF">2023-10-31T13:46:46Z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0x0101009EC002BCFE439D4D94A6371EBCF3973F</vt:lpwstr>
  </property>
  <property fmtid="{D5CDD505-2E9C-101B-9397-08002B2CF9AE}" pid="3" name="MediaServiceImageTags">
    <vt:lpwstr/>
  </property>
  <property fmtid="{D5CDD505-2E9C-101B-9397-08002B2CF9AE}" pid="4" name="Order">
    <vt:lpwstr>78400.0000000000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